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70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7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6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40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58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1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39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7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0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30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15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37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4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37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5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2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4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5225-5718-43C6-A92C-2D8B9EF71DF2}" type="datetimeFigureOut">
              <a:rPr lang="tr-TR" smtClean="0"/>
              <a:t>10.04.2026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530B67-3607-426C-9235-83E7F97C99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8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96934" y="721453"/>
            <a:ext cx="8915399" cy="1119781"/>
          </a:xfrm>
        </p:spPr>
        <p:txBody>
          <a:bodyPr>
            <a:normAutofit/>
          </a:bodyPr>
          <a:lstStyle/>
          <a:p>
            <a:pPr algn="just"/>
            <a:r>
              <a:rPr lang="tr-TR" sz="6000" b="1" dirty="0" smtClean="0">
                <a:solidFill>
                  <a:srgbClr val="FF0000"/>
                </a:solidFill>
              </a:rPr>
              <a:t>TEHLİKELİ ATIKLAR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696" y="2424418"/>
            <a:ext cx="8915399" cy="3361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500" b="1" dirty="0" smtClean="0">
                <a:solidFill>
                  <a:srgbClr val="002060"/>
                </a:solidFill>
              </a:rPr>
              <a:t>                     DİCLE ÜNİVERSİTESİ</a:t>
            </a:r>
          </a:p>
          <a:p>
            <a:pPr algn="just"/>
            <a:r>
              <a:rPr lang="tr-TR" sz="3000" b="1" dirty="0" smtClean="0">
                <a:solidFill>
                  <a:srgbClr val="002060"/>
                </a:solidFill>
              </a:rPr>
              <a:t>ÇEVRE YÖNETİMİ VE SIFIR ATIK KOORDİNATÖRLÜĞÜ</a:t>
            </a:r>
          </a:p>
          <a:p>
            <a:pPr algn="ctr"/>
            <a:endParaRPr lang="tr-TR" sz="2800" b="1" dirty="0" smtClean="0">
              <a:solidFill>
                <a:srgbClr val="002060"/>
              </a:solidFill>
            </a:endParaRPr>
          </a:p>
          <a:p>
            <a:pPr algn="ctr"/>
            <a:endParaRPr lang="tr-TR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  ÇEVRE Y. MÜHENDİSİ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&amp;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KOORDİNATÖR</a:t>
            </a:r>
            <a:endParaRPr lang="tr-TR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OĞUZHAN EYİGÜN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3575" y="302004"/>
            <a:ext cx="9961038" cy="5620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Laboratuvarda;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6621" y="1026253"/>
            <a:ext cx="11299970" cy="576883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ACELE </a:t>
            </a:r>
            <a:r>
              <a:rPr lang="tr-TR" dirty="0"/>
              <a:t>ETMEYİNİZ.</a:t>
            </a:r>
          </a:p>
          <a:p>
            <a:r>
              <a:rPr lang="tr-TR" dirty="0" smtClean="0"/>
              <a:t>Koşmayınız </a:t>
            </a:r>
            <a:r>
              <a:rPr lang="tr-TR" dirty="0"/>
              <a:t>ve ani hareketlerden sakınınız.</a:t>
            </a:r>
          </a:p>
          <a:p>
            <a:r>
              <a:rPr lang="tr-TR" dirty="0" smtClean="0"/>
              <a:t>Çalışanlar </a:t>
            </a:r>
            <a:r>
              <a:rPr lang="tr-TR" dirty="0"/>
              <a:t>arasında iyi bir uyum olmalıdır.</a:t>
            </a:r>
          </a:p>
          <a:p>
            <a:r>
              <a:rPr lang="tr-TR" dirty="0" smtClean="0"/>
              <a:t>Sigara </a:t>
            </a:r>
            <a:r>
              <a:rPr lang="tr-TR" dirty="0"/>
              <a:t>içilmez, yiyecek ve içecek bulunmamalıdır.</a:t>
            </a:r>
          </a:p>
          <a:p>
            <a:r>
              <a:rPr lang="tr-TR" dirty="0" err="1" smtClean="0"/>
              <a:t>Laboratuardaki</a:t>
            </a:r>
            <a:r>
              <a:rPr lang="tr-TR" dirty="0" smtClean="0"/>
              <a:t> </a:t>
            </a:r>
            <a:r>
              <a:rPr lang="tr-TR" dirty="0"/>
              <a:t>buzdolabında yiyecek ve içecek saklamayınız.</a:t>
            </a:r>
          </a:p>
          <a:p>
            <a:r>
              <a:rPr lang="tr-TR" dirty="0" smtClean="0"/>
              <a:t>Kimyasal </a:t>
            </a:r>
            <a:r>
              <a:rPr lang="tr-TR" dirty="0"/>
              <a:t>madde kapları ve desikatör taşınırken iki el kullanılmalı, bir el kapaktan sıkıca tutarken, diğeri ile kabın altından kavranmalıdır.</a:t>
            </a:r>
          </a:p>
          <a:p>
            <a:r>
              <a:rPr lang="tr-TR" dirty="0" smtClean="0"/>
              <a:t>Kullandığınız </a:t>
            </a:r>
            <a:r>
              <a:rPr lang="tr-TR" dirty="0"/>
              <a:t>çekmeceleri, gaz ocakları ve muslukları açık bırakmayınız.</a:t>
            </a:r>
          </a:p>
          <a:p>
            <a:r>
              <a:rPr lang="tr-TR" dirty="0" smtClean="0"/>
              <a:t>Çalışma </a:t>
            </a:r>
            <a:r>
              <a:rPr lang="tr-TR" dirty="0"/>
              <a:t>tezgahlarının üzerine oturmayınız.</a:t>
            </a:r>
          </a:p>
          <a:p>
            <a:r>
              <a:rPr lang="tr-TR" dirty="0" smtClean="0"/>
              <a:t>Deney </a:t>
            </a:r>
            <a:r>
              <a:rPr lang="tr-TR" dirty="0"/>
              <a:t>sırasında laboratuvardan çıkmanız gerektiğinde KKE’ </a:t>
            </a:r>
            <a:r>
              <a:rPr lang="tr-TR" dirty="0" err="1"/>
              <a:t>larınızı</a:t>
            </a:r>
            <a:r>
              <a:rPr lang="tr-TR" dirty="0"/>
              <a:t> çıkarınız ve ellerinizi yıkayınız.</a:t>
            </a:r>
          </a:p>
          <a:p>
            <a:r>
              <a:rPr lang="tr-TR" dirty="0" smtClean="0"/>
              <a:t>Kullandığınız </a:t>
            </a:r>
            <a:r>
              <a:rPr lang="tr-TR" dirty="0"/>
              <a:t>kimyasalların etiketlerini dikkatlice okuyunuz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Kullandığınız </a:t>
            </a:r>
            <a:r>
              <a:rPr lang="tr-TR" dirty="0"/>
              <a:t>kimyasalların paketlerinin ağzını kapatarak bırakınız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Kimyasalların </a:t>
            </a:r>
            <a:r>
              <a:rPr lang="tr-TR" dirty="0"/>
              <a:t>yerini değiştirmeyiniz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İlgili </a:t>
            </a:r>
            <a:r>
              <a:rPr lang="tr-TR" dirty="0"/>
              <a:t>öğretim üyesinin haberi olmadan deneme amaçlı kimyasalları ısıtmayınız, karıştırmayınız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Asitleri </a:t>
            </a:r>
            <a:r>
              <a:rPr lang="tr-TR" dirty="0"/>
              <a:t>ve </a:t>
            </a:r>
            <a:r>
              <a:rPr lang="tr-TR" dirty="0" err="1"/>
              <a:t>solventleri</a:t>
            </a:r>
            <a:r>
              <a:rPr lang="tr-TR" dirty="0"/>
              <a:t> karıştırmayınız.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24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41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LABORATUVAR ÇIKIŞINDA;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560" y="1048624"/>
            <a:ext cx="10494627" cy="5620623"/>
          </a:xfrm>
        </p:spPr>
        <p:txBody>
          <a:bodyPr/>
          <a:lstStyle/>
          <a:p>
            <a:r>
              <a:rPr lang="tr-TR" dirty="0" smtClean="0"/>
              <a:t>Deneyinizle </a:t>
            </a:r>
            <a:r>
              <a:rPr lang="tr-TR" dirty="0"/>
              <a:t>ilgili kontrollerinizi yapınız.</a:t>
            </a:r>
          </a:p>
          <a:p>
            <a:endParaRPr lang="tr-TR" dirty="0"/>
          </a:p>
          <a:p>
            <a:r>
              <a:rPr lang="tr-TR" dirty="0" smtClean="0"/>
              <a:t>Kişisel </a:t>
            </a:r>
            <a:r>
              <a:rPr lang="tr-TR" dirty="0"/>
              <a:t>koruma ekipmanlarınızı </a:t>
            </a:r>
            <a:r>
              <a:rPr lang="tr-TR" dirty="0" err="1"/>
              <a:t>Laboratuar</a:t>
            </a:r>
            <a:r>
              <a:rPr lang="tr-TR" dirty="0"/>
              <a:t> dışında kullanmayınız.</a:t>
            </a:r>
          </a:p>
          <a:p>
            <a:endParaRPr lang="tr-TR" dirty="0"/>
          </a:p>
          <a:p>
            <a:r>
              <a:rPr lang="tr-TR" dirty="0" smtClean="0"/>
              <a:t>Ellerinizi </a:t>
            </a:r>
            <a:r>
              <a:rPr lang="tr-TR" dirty="0"/>
              <a:t>mutlaka yıkayınız.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KİŞİSEL KORUYUCU EKİPMANLAR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4" y="3498209"/>
            <a:ext cx="2097206" cy="31710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86" y="4045802"/>
            <a:ext cx="2481287" cy="15850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375" y="4137250"/>
            <a:ext cx="265808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r>
              <a:rPr lang="tr-TR" dirty="0" smtClean="0"/>
              <a:t>       </a:t>
            </a:r>
            <a:r>
              <a:rPr lang="tr-TR" b="1" dirty="0" smtClean="0">
                <a:solidFill>
                  <a:srgbClr val="FF0000"/>
                </a:solidFill>
              </a:rPr>
              <a:t>Atık Envanteri Kayıt Örneği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05345"/>
              </p:ext>
            </p:extLst>
          </p:nvPr>
        </p:nvGraphicFramePr>
        <p:xfrm>
          <a:off x="838200" y="1249962"/>
          <a:ext cx="10515601" cy="52682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2907">
                  <a:extLst>
                    <a:ext uri="{9D8B030D-6E8A-4147-A177-3AD203B41FA5}">
                      <a16:colId xmlns:a16="http://schemas.microsoft.com/office/drawing/2014/main" val="2124003420"/>
                    </a:ext>
                  </a:extLst>
                </a:gridCol>
                <a:gridCol w="919547">
                  <a:extLst>
                    <a:ext uri="{9D8B030D-6E8A-4147-A177-3AD203B41FA5}">
                      <a16:colId xmlns:a16="http://schemas.microsoft.com/office/drawing/2014/main" val="3553693298"/>
                    </a:ext>
                  </a:extLst>
                </a:gridCol>
                <a:gridCol w="1125976">
                  <a:extLst>
                    <a:ext uri="{9D8B030D-6E8A-4147-A177-3AD203B41FA5}">
                      <a16:colId xmlns:a16="http://schemas.microsoft.com/office/drawing/2014/main" val="1859223502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val="4176237042"/>
                    </a:ext>
                  </a:extLst>
                </a:gridCol>
                <a:gridCol w="717447">
                  <a:extLst>
                    <a:ext uri="{9D8B030D-6E8A-4147-A177-3AD203B41FA5}">
                      <a16:colId xmlns:a16="http://schemas.microsoft.com/office/drawing/2014/main" val="4267323543"/>
                    </a:ext>
                  </a:extLst>
                </a:gridCol>
                <a:gridCol w="1227024">
                  <a:extLst>
                    <a:ext uri="{9D8B030D-6E8A-4147-A177-3AD203B41FA5}">
                      <a16:colId xmlns:a16="http://schemas.microsoft.com/office/drawing/2014/main" val="2872361109"/>
                    </a:ext>
                  </a:extLst>
                </a:gridCol>
                <a:gridCol w="1125976">
                  <a:extLst>
                    <a:ext uri="{9D8B030D-6E8A-4147-A177-3AD203B41FA5}">
                      <a16:colId xmlns:a16="http://schemas.microsoft.com/office/drawing/2014/main" val="1995718216"/>
                    </a:ext>
                  </a:extLst>
                </a:gridCol>
                <a:gridCol w="1330238">
                  <a:extLst>
                    <a:ext uri="{9D8B030D-6E8A-4147-A177-3AD203B41FA5}">
                      <a16:colId xmlns:a16="http://schemas.microsoft.com/office/drawing/2014/main" val="4222221686"/>
                    </a:ext>
                  </a:extLst>
                </a:gridCol>
                <a:gridCol w="1125976">
                  <a:extLst>
                    <a:ext uri="{9D8B030D-6E8A-4147-A177-3AD203B41FA5}">
                      <a16:colId xmlns:a16="http://schemas.microsoft.com/office/drawing/2014/main" val="1328037769"/>
                    </a:ext>
                  </a:extLst>
                </a:gridCol>
                <a:gridCol w="694353">
                  <a:extLst>
                    <a:ext uri="{9D8B030D-6E8A-4147-A177-3AD203B41FA5}">
                      <a16:colId xmlns:a16="http://schemas.microsoft.com/office/drawing/2014/main" val="3524848105"/>
                    </a:ext>
                  </a:extLst>
                </a:gridCol>
                <a:gridCol w="819220">
                  <a:extLst>
                    <a:ext uri="{9D8B030D-6E8A-4147-A177-3AD203B41FA5}">
                      <a16:colId xmlns:a16="http://schemas.microsoft.com/office/drawing/2014/main" val="1063697069"/>
                    </a:ext>
                  </a:extLst>
                </a:gridCol>
              </a:tblGrid>
              <a:tr h="701273"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Atık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Kodu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Atığın</a:t>
                      </a:r>
                      <a:r>
                        <a:rPr lang="tr-TR" sz="800" b="1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Adı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Kimyasal</a:t>
                      </a:r>
                      <a:r>
                        <a:rPr lang="tr-TR" sz="800" b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Türü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Miktarı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Fiziksel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Durumu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Biriktirme</a:t>
                      </a:r>
                      <a:r>
                        <a:rPr lang="tr-TR" sz="800" b="1" spc="3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Kabı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Malzeme</a:t>
                      </a:r>
                      <a:r>
                        <a:rPr lang="tr-TR" sz="8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Cinsi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Atığa</a:t>
                      </a: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Ait</a:t>
                      </a: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0"/>
                        </a:lnSpc>
                        <a:spcAft>
                          <a:spcPts val="0"/>
                        </a:spcAft>
                        <a:tabLst>
                          <a:tab pos="578485" algn="l"/>
                        </a:tabLs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Atığın</a:t>
                      </a: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Üretildiği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Yer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Teslim</a:t>
                      </a:r>
                      <a:r>
                        <a:rPr lang="tr-TR" sz="800" b="1" spc="3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Eden</a:t>
                      </a:r>
                      <a:r>
                        <a:rPr lang="tr-TR" sz="800" b="1" spc="39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Kullanan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tr-TR" sz="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İmza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0412"/>
                  </a:ext>
                </a:extLst>
              </a:tr>
              <a:tr h="897728">
                <a:tc>
                  <a:txBody>
                    <a:bodyPr/>
                    <a:lstStyle/>
                    <a:p>
                      <a:pPr marL="6794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tr-TR" sz="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tr-TR" sz="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KOİ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tr-TR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Çözeltisi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9055">
                        <a:spcAft>
                          <a:spcPts val="0"/>
                        </a:spcAft>
                      </a:pPr>
                      <a:r>
                        <a:rPr lang="tr-TR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SÜLFİRİK ASİT, POTASYUM DİKROTMAT,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tr-TR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Mercury(II) SÜLFAT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tr-TR" sz="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Sıvı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384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H8-Korozif H7-Kanserojen H6-Toksik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</a:t>
                      </a:r>
                      <a:r>
                        <a:rPr lang="tr-TR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Fak</a:t>
                      </a:r>
                      <a:r>
                        <a:rPr lang="tr-TR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tr-TR" sz="800" spc="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M8- 8008 </a:t>
                      </a:r>
                      <a:r>
                        <a:rPr lang="tr-TR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no’lu</a:t>
                      </a:r>
                      <a:r>
                        <a:rPr lang="tr-T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tr-TR" sz="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10.04.2026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593822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285395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647818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120233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27266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553523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01295"/>
                  </a:ext>
                </a:extLst>
              </a:tr>
              <a:tr h="202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852807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64943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574156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20347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08339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46562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90340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63185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300093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10785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70091"/>
                  </a:ext>
                </a:extLst>
              </a:tr>
              <a:tr h="205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05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2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V="1">
            <a:off x="838200" y="142613"/>
            <a:ext cx="10515600" cy="22251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mage 2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048" y="243280"/>
            <a:ext cx="11850099" cy="66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7316" cy="369115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7316" y="1"/>
            <a:ext cx="5507472" cy="36911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1870"/>
            <a:ext cx="5749026" cy="31761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160" y="3681870"/>
            <a:ext cx="5579628" cy="31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latin typeface="Forte" panose="03060902040502070203" pitchFamily="66" charset="0"/>
            </a:endParaRPr>
          </a:p>
          <a:p>
            <a:pPr marL="0" indent="0">
              <a:buNone/>
            </a:pPr>
            <a:endParaRPr lang="tr-TR" dirty="0">
              <a:latin typeface="Forte" panose="03060902040502070203" pitchFamily="66" charset="0"/>
            </a:endParaRPr>
          </a:p>
          <a:p>
            <a:pPr marL="0" indent="0">
              <a:buNone/>
            </a:pPr>
            <a:r>
              <a:rPr lang="tr-TR" sz="3600" i="1" dirty="0" smtClean="0">
                <a:latin typeface="Arial Black" panose="020B0A04020102020204" pitchFamily="34" charset="0"/>
              </a:rPr>
              <a:t>            DİNLEDİĞİNİZ İÇİN </a:t>
            </a:r>
          </a:p>
          <a:p>
            <a:pPr marL="0" indent="0">
              <a:buNone/>
            </a:pPr>
            <a:r>
              <a:rPr lang="tr-TR">
                <a:latin typeface="Forte" panose="03060902040502070203" pitchFamily="66" charset="0"/>
              </a:rPr>
              <a:t> </a:t>
            </a:r>
            <a:r>
              <a:rPr lang="tr-TR" smtClean="0">
                <a:latin typeface="Forte" panose="03060902040502070203" pitchFamily="66" charset="0"/>
              </a:rPr>
              <a:t>                                     </a:t>
            </a:r>
            <a:r>
              <a:rPr lang="tr-TR" sz="3600" b="1" i="1" smtClean="0">
                <a:latin typeface="Arial Black" panose="020B0A04020102020204" pitchFamily="34" charset="0"/>
              </a:rPr>
              <a:t>TEŞEKKÜRLER…..</a:t>
            </a:r>
            <a:endParaRPr lang="tr-TR" sz="36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Tehlikeli Atık Nedir;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Kanserojen, </a:t>
            </a:r>
            <a:r>
              <a:rPr lang="tr-TR" b="1" dirty="0" err="1" smtClean="0"/>
              <a:t>toksik</a:t>
            </a:r>
            <a:r>
              <a:rPr lang="tr-TR" b="1" dirty="0" smtClean="0"/>
              <a:t>, patlayıcı, tutuşabilen, </a:t>
            </a:r>
            <a:r>
              <a:rPr lang="tr-TR" b="1" dirty="0" err="1" smtClean="0"/>
              <a:t>korozif</a:t>
            </a:r>
            <a:r>
              <a:rPr lang="tr-TR" b="1" dirty="0" smtClean="0"/>
              <a:t>, tahriş edici vb. özelliklerinden dolayı insan sağlığı ve çevre bakımından risk teşkil eden atıklara </a:t>
            </a:r>
            <a:r>
              <a:rPr lang="tr-TR" b="1" u="sng" dirty="0" smtClean="0"/>
              <a:t>tehlikeli atık </a:t>
            </a:r>
            <a:r>
              <a:rPr lang="tr-TR" b="1" dirty="0" smtClean="0"/>
              <a:t>denir.  </a:t>
            </a:r>
          </a:p>
          <a:p>
            <a:r>
              <a:rPr lang="tr-TR" b="1" dirty="0" smtClean="0"/>
              <a:t>Tehlikeli atıklar; bileşiminde insan sağlığı ve çevre için tehlikeli olan ve zararlılık potansiyeli taşıyan maddeleri içeren, maden ve petrol üretiminden, tarımdan, endüstriden, evsel faaliyetlerden, arıtılmış veya arıtılmamış çamurlardan kaynaklanan atıklardır.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00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5893" y="347273"/>
            <a:ext cx="10620463" cy="90268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Bir atığın tehlikeli olup olmadığına karar vermede esas alınan ölçütler: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451" y="1249960"/>
            <a:ext cx="8915400" cy="4404220"/>
          </a:xfrm>
        </p:spPr>
        <p:txBody>
          <a:bodyPr/>
          <a:lstStyle/>
          <a:p>
            <a:r>
              <a:rPr lang="tr-TR" b="1" dirty="0" smtClean="0"/>
              <a:t>Atığın bileşimi  </a:t>
            </a:r>
          </a:p>
          <a:p>
            <a:r>
              <a:rPr lang="tr-TR" b="1" dirty="0" smtClean="0"/>
              <a:t>Atık içindeki bileşenlerin miktarları  </a:t>
            </a:r>
          </a:p>
          <a:p>
            <a:r>
              <a:rPr lang="tr-TR" b="1" dirty="0" smtClean="0"/>
              <a:t>Atık içindeki bileşenlerin kimyasal reaktifleri  </a:t>
            </a:r>
          </a:p>
          <a:p>
            <a:r>
              <a:rPr lang="tr-TR" b="1" dirty="0" smtClean="0"/>
              <a:t>Atığın fiziksel durumu  </a:t>
            </a:r>
          </a:p>
          <a:p>
            <a:r>
              <a:rPr lang="tr-TR" b="1" dirty="0" smtClean="0"/>
              <a:t>Atığın çevredeki etkileri ve kalıcılığı, şeklinde özetlenebilir</a:t>
            </a:r>
            <a:r>
              <a:rPr lang="tr-TR" b="1" dirty="0" smtClean="0"/>
              <a:t>.</a:t>
            </a:r>
          </a:p>
          <a:p>
            <a:r>
              <a:rPr lang="tr-TR" b="1" dirty="0">
                <a:solidFill>
                  <a:srgbClr val="FF0000"/>
                </a:solidFill>
              </a:rPr>
              <a:t>ATIK YÖNETİMİ YÖNETMELİĞİ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(Çevre</a:t>
            </a:r>
            <a:r>
              <a:rPr lang="tr-TR" b="1" dirty="0">
                <a:solidFill>
                  <a:srgbClr val="FF0000"/>
                </a:solidFill>
              </a:rPr>
              <a:t>, Şehircilik ve İklim Değişikliği Bakanlığı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b="1" dirty="0"/>
              <a:t> </a:t>
            </a:r>
            <a:r>
              <a:rPr lang="tr-TR" b="1" dirty="0" smtClean="0"/>
              <a:t>Yönetmeliğin Eklerinde ;</a:t>
            </a:r>
          </a:p>
          <a:p>
            <a:r>
              <a:rPr lang="tr-TR" b="1" dirty="0"/>
              <a:t>EK-3/A’DA  </a:t>
            </a:r>
            <a:r>
              <a:rPr lang="tr-TR" b="1" dirty="0" smtClean="0"/>
              <a:t>Tehlikeli Kabul Edilen Atıkların Özellikleri(H1 Patlayıcı, H2 Oksitleyici Gibi)</a:t>
            </a:r>
          </a:p>
          <a:p>
            <a:r>
              <a:rPr lang="tr-TR" b="1" dirty="0"/>
              <a:t>EK-4’DA  </a:t>
            </a:r>
            <a:r>
              <a:rPr lang="tr-TR" b="1" dirty="0" smtClean="0"/>
              <a:t>Atık Listesi (</a:t>
            </a:r>
            <a:r>
              <a:rPr lang="tr-TR" b="1" dirty="0"/>
              <a:t>Atık Kodu, Tehlikelilik Durumu </a:t>
            </a:r>
            <a:r>
              <a:rPr lang="tr-TR" b="1" dirty="0" err="1"/>
              <a:t>v.b</a:t>
            </a:r>
            <a:r>
              <a:rPr lang="tr-TR" b="1" dirty="0"/>
              <a:t>.)</a:t>
            </a:r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28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555"/>
          </a:xfrm>
        </p:spPr>
        <p:txBody>
          <a:bodyPr/>
          <a:lstStyle/>
          <a:p>
            <a:r>
              <a:rPr lang="tr-TR" dirty="0" smtClean="0"/>
              <a:t>       </a:t>
            </a:r>
            <a:r>
              <a:rPr lang="tr-TR" b="1" dirty="0" smtClean="0">
                <a:solidFill>
                  <a:srgbClr val="FF0000"/>
                </a:solidFill>
              </a:rPr>
              <a:t>Tehlikeli atık örnekleri;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33182"/>
            <a:ext cx="10515600" cy="5624818"/>
          </a:xfrm>
        </p:spPr>
        <p:txBody>
          <a:bodyPr>
            <a:normAutofit fontScale="85000" lnSpcReduction="20000"/>
          </a:bodyPr>
          <a:lstStyle/>
          <a:p>
            <a:r>
              <a:rPr lang="tr-TR" sz="2100" b="1" dirty="0" smtClean="0"/>
              <a:t>Tehlikeli madde ile </a:t>
            </a:r>
            <a:r>
              <a:rPr lang="tr-TR" sz="2100" b="1" dirty="0" err="1" smtClean="0"/>
              <a:t>kontamine</a:t>
            </a:r>
            <a:r>
              <a:rPr lang="tr-TR" sz="2100" b="1" dirty="0" smtClean="0"/>
              <a:t> olmuş  ambalajlar (boya kutuları, kimyasal kapları, yağ teneke ve varilleri vb.)</a:t>
            </a:r>
          </a:p>
          <a:p>
            <a:r>
              <a:rPr lang="tr-TR" sz="2100" b="1" dirty="0" smtClean="0"/>
              <a:t> Tehlikeli madde ile pislenmiş bez, eldiven, </a:t>
            </a:r>
            <a:r>
              <a:rPr lang="tr-TR" sz="2100" b="1" dirty="0" err="1" smtClean="0"/>
              <a:t>üstübü</a:t>
            </a:r>
            <a:r>
              <a:rPr lang="tr-TR" sz="2100" b="1" dirty="0" smtClean="0"/>
              <a:t> gibi atıklar,</a:t>
            </a:r>
          </a:p>
          <a:p>
            <a:r>
              <a:rPr lang="tr-TR" sz="2100" b="1" dirty="0" smtClean="0"/>
              <a:t> Boya ve vernik kalıntıları,</a:t>
            </a:r>
          </a:p>
          <a:p>
            <a:r>
              <a:rPr lang="tr-TR" sz="2100" b="1" dirty="0" smtClean="0"/>
              <a:t> Organik </a:t>
            </a:r>
            <a:r>
              <a:rPr lang="tr-TR" sz="2100" b="1" dirty="0" err="1" smtClean="0"/>
              <a:t>solventler</a:t>
            </a:r>
            <a:r>
              <a:rPr lang="tr-TR" sz="2100" b="1" dirty="0" smtClean="0"/>
              <a:t>,                                                                                                </a:t>
            </a:r>
          </a:p>
          <a:p>
            <a:r>
              <a:rPr lang="tr-TR" sz="2100" b="1" dirty="0" smtClean="0"/>
              <a:t> Eski piller ve aküler,</a:t>
            </a:r>
          </a:p>
          <a:p>
            <a:r>
              <a:rPr lang="tr-TR" sz="2100" b="1" dirty="0" smtClean="0"/>
              <a:t> Metallerin mekanik olarak işlenmesi esnasında oluşan ve yağ  bulaşmış  atıklar (yağlı</a:t>
            </a:r>
          </a:p>
          <a:p>
            <a:r>
              <a:rPr lang="tr-TR" sz="2100" b="1" dirty="0" smtClean="0"/>
              <a:t>metal talaşları, metalik çamurlar vb.)</a:t>
            </a:r>
          </a:p>
          <a:p>
            <a:r>
              <a:rPr lang="tr-TR" sz="2100" b="1" dirty="0" smtClean="0"/>
              <a:t> Flüoresan lambalar,</a:t>
            </a:r>
          </a:p>
          <a:p>
            <a:r>
              <a:rPr lang="tr-TR" sz="2100" b="1" dirty="0" smtClean="0"/>
              <a:t> Pestisitler,</a:t>
            </a:r>
          </a:p>
          <a:p>
            <a:r>
              <a:rPr lang="tr-TR" sz="2100" b="1" dirty="0" smtClean="0"/>
              <a:t> Asbest içeren maddeler,</a:t>
            </a:r>
          </a:p>
          <a:p>
            <a:r>
              <a:rPr lang="tr-TR" sz="2100" b="1" dirty="0" smtClean="0"/>
              <a:t> Filtre tozları,</a:t>
            </a:r>
          </a:p>
          <a:p>
            <a:r>
              <a:rPr lang="tr-TR" sz="2100" b="1" dirty="0" smtClean="0"/>
              <a:t> Siyanür içeren sertleştirme tuzları,</a:t>
            </a:r>
          </a:p>
          <a:p>
            <a:r>
              <a:rPr lang="tr-TR" sz="2100" b="1" dirty="0" smtClean="0"/>
              <a:t> Metal içeren boya ve fosfat çamuru,</a:t>
            </a:r>
          </a:p>
          <a:p>
            <a:r>
              <a:rPr lang="tr-TR" sz="2100" b="1" dirty="0" smtClean="0"/>
              <a:t> Yağ içeren kablo atıkları,</a:t>
            </a:r>
          </a:p>
          <a:p>
            <a:r>
              <a:rPr lang="tr-TR" sz="2100" b="1" dirty="0" smtClean="0"/>
              <a:t> Fotoğrafçılık endüstrisinden kaynaklanan film banyo suları </a:t>
            </a:r>
            <a:endParaRPr lang="tr-TR" sz="2100" b="1" dirty="0"/>
          </a:p>
        </p:txBody>
      </p:sp>
    </p:spTree>
    <p:extLst>
      <p:ext uri="{BB962C8B-B14F-4D97-AF65-F5344CB8AC3E}">
        <p14:creationId xmlns:p14="http://schemas.microsoft.com/office/powerpoint/2010/main" val="31698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/>
          <a:lstStyle/>
          <a:p>
            <a:r>
              <a:rPr lang="tr-TR" dirty="0" smtClean="0"/>
              <a:t>      </a:t>
            </a:r>
            <a:r>
              <a:rPr lang="tr-TR" b="1" dirty="0" smtClean="0">
                <a:solidFill>
                  <a:srgbClr val="FF0000"/>
                </a:solidFill>
              </a:rPr>
              <a:t>Tehlikeli Atıkların Sınıflandırılması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81512"/>
            <a:ext cx="10515600" cy="5195451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Tehlikeli atıkların sınıflandırılmasında tehlike derecesi, kaynağına göre, yanıcı, parlayıcı, </a:t>
            </a:r>
            <a:r>
              <a:rPr lang="tr-TR" b="1" dirty="0" err="1" smtClean="0"/>
              <a:t>korozif</a:t>
            </a:r>
            <a:r>
              <a:rPr lang="tr-TR" b="1" dirty="0" smtClean="0"/>
              <a:t>, reaktif, zehirli olma özelliklerine göre sınıflandırılır.  </a:t>
            </a:r>
          </a:p>
          <a:p>
            <a:r>
              <a:rPr lang="tr-TR" b="1" dirty="0" smtClean="0"/>
              <a:t>Atıklar fiziksel durumuna göre katı, çamurumsu, toz, sıvı, gaz, yanabilir ve yanamaz şeklinde de sınıflandırılabilir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1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89"/>
          </a:xfrm>
        </p:spPr>
        <p:txBody>
          <a:bodyPr/>
          <a:lstStyle/>
          <a:p>
            <a:r>
              <a:rPr lang="tr-TR" dirty="0" smtClean="0"/>
              <a:t>      </a:t>
            </a:r>
            <a:r>
              <a:rPr lang="tr-TR" b="1" dirty="0" smtClean="0">
                <a:solidFill>
                  <a:srgbClr val="FF0000"/>
                </a:solidFill>
              </a:rPr>
              <a:t>TEHLİKELİ ATIKLARIN ETİKETLENMESİ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6923" y="1744910"/>
            <a:ext cx="10515600" cy="486828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Kapların </a:t>
            </a:r>
            <a:r>
              <a:rPr lang="tr-TR" sz="2400" b="1" dirty="0"/>
              <a:t>üzerine net bir şekilde "Tehlikeli Atık" </a:t>
            </a:r>
            <a:r>
              <a:rPr lang="tr-TR" sz="2400" b="1" dirty="0" smtClean="0"/>
              <a:t>ifadesi olmalıdır.</a:t>
            </a:r>
          </a:p>
          <a:p>
            <a:r>
              <a:rPr lang="tr-TR" sz="2400" b="1" dirty="0"/>
              <a:t>A</a:t>
            </a:r>
            <a:r>
              <a:rPr lang="tr-TR" sz="2400" b="1" dirty="0" smtClean="0"/>
              <a:t>tığın içeriği,</a:t>
            </a:r>
          </a:p>
          <a:p>
            <a:r>
              <a:rPr lang="tr-TR" sz="2400" b="1" dirty="0" smtClean="0"/>
              <a:t>Fiziksel durumunu </a:t>
            </a:r>
            <a:r>
              <a:rPr lang="tr-TR" sz="2400" b="1" dirty="0"/>
              <a:t>(katı/sıvı), </a:t>
            </a:r>
            <a:endParaRPr lang="tr-TR" sz="2400" b="1" dirty="0" smtClean="0"/>
          </a:p>
          <a:p>
            <a:r>
              <a:rPr lang="tr-TR" sz="2400" b="1" dirty="0" smtClean="0"/>
              <a:t>Tehlike özelliklerini </a:t>
            </a:r>
            <a:r>
              <a:rPr lang="tr-TR" sz="2400" b="1" dirty="0"/>
              <a:t>(yanıcı, </a:t>
            </a:r>
            <a:r>
              <a:rPr lang="tr-TR" sz="2400" b="1" dirty="0" err="1"/>
              <a:t>korozif</a:t>
            </a:r>
            <a:r>
              <a:rPr lang="tr-TR" sz="2400" b="1" dirty="0"/>
              <a:t> vb.) </a:t>
            </a:r>
            <a:endParaRPr lang="tr-TR" sz="2400" b="1" dirty="0" smtClean="0"/>
          </a:p>
          <a:p>
            <a:r>
              <a:rPr lang="tr-TR" sz="2400" b="1" dirty="0" smtClean="0"/>
              <a:t>Üretildiği yer ve tarihi yazılmalıdır.</a:t>
            </a:r>
          </a:p>
          <a:p>
            <a:r>
              <a:rPr lang="tr-TR" sz="2400" b="1" dirty="0" smtClean="0"/>
              <a:t>Etiketler </a:t>
            </a:r>
            <a:r>
              <a:rPr lang="tr-TR" sz="2400" b="1" dirty="0"/>
              <a:t>görünür, kalıcı ve sızdırmaz </a:t>
            </a:r>
            <a:r>
              <a:rPr lang="tr-TR" sz="2400" b="1" dirty="0" smtClean="0"/>
              <a:t>konteynerlere/kaplara uygulanmalı</a:t>
            </a:r>
            <a:r>
              <a:rPr lang="tr-TR" sz="2400" b="1" dirty="0"/>
              <a:t>, eski etiketler silinmelidir.</a:t>
            </a:r>
          </a:p>
        </p:txBody>
      </p:sp>
    </p:spTree>
    <p:extLst>
      <p:ext uri="{BB962C8B-B14F-4D97-AF65-F5344CB8AC3E}">
        <p14:creationId xmlns:p14="http://schemas.microsoft.com/office/powerpoint/2010/main" val="37210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2690" y="318782"/>
            <a:ext cx="10326121" cy="113251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TEHLİKE SEMBOLLERİ VE BİR ARADA DEPOLANABİLME ÖZELLİKLERİ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4" name="Image 1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892" y="1845577"/>
            <a:ext cx="3464653" cy="4530056"/>
          </a:xfrm>
          <a:prstGeom prst="rect">
            <a:avLst/>
          </a:prstGeom>
        </p:spPr>
      </p:pic>
      <p:pic>
        <p:nvPicPr>
          <p:cNvPr id="5" name="Image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9545" y="1812020"/>
            <a:ext cx="3652160" cy="45290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05" y="1845577"/>
            <a:ext cx="3249629" cy="46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1845"/>
            <a:ext cx="10515600" cy="524108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       </a:t>
            </a:r>
            <a:r>
              <a:rPr lang="tr-TR" sz="3600" b="1" dirty="0" smtClean="0">
                <a:solidFill>
                  <a:srgbClr val="FF0000"/>
                </a:solidFill>
              </a:rPr>
              <a:t>LABORATUVAR ATIKLARININ SINIFLANDIRILMASI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645953"/>
            <a:ext cx="10515600" cy="6136663"/>
          </a:xfrm>
        </p:spPr>
        <p:txBody>
          <a:bodyPr>
            <a:normAutofit/>
          </a:bodyPr>
          <a:lstStyle/>
          <a:p>
            <a:r>
              <a:rPr lang="tr-TR" sz="1800" dirty="0" smtClean="0"/>
              <a:t>      Laboratuvar </a:t>
            </a:r>
            <a:r>
              <a:rPr lang="tr-TR" sz="1800" dirty="0"/>
              <a:t>atıkları sınıflandırılırken, atığın içeriğini oluşturan kimyasallara ait olan “Malzeme Güvenlik Bilgi Formu (MSDS)”dan da yararlanılabilir. Malzeme Güvenlik Bilgi Formu (MSDS), kimyasal bir malzemenin içerdiği potansiyel tehlikeleri (sağlık, yangın, </a:t>
            </a:r>
            <a:r>
              <a:rPr lang="tr-TR" sz="1800" dirty="0" err="1"/>
              <a:t>reaktivite</a:t>
            </a:r>
            <a:r>
              <a:rPr lang="tr-TR" sz="1800" dirty="0"/>
              <a:t> ve çevresel) belirten ve bu kimyasal ürünle güvenli bir şekilde nasıl çalışılacağını gösteren bir belgedir. Aynı zamanda kimyasalın tehlikeleri, kullanım, depolama, taşıma ve acil durum prosedürleri hakkında bilgiler içerir. </a:t>
            </a:r>
            <a:r>
              <a:rPr lang="tr-TR" sz="1800" dirty="0" err="1"/>
              <a:t>MSDS’ler</a:t>
            </a:r>
            <a:r>
              <a:rPr lang="tr-TR" sz="1800" dirty="0"/>
              <a:t> malzeme hakkında malzemenin etiketinden daha çok bilgi vermektedir. Tedarikçi veya üretici firma tarafından hazırlanır ve kullanıcıya sunulur. </a:t>
            </a:r>
            <a:endParaRPr lang="tr-TR" sz="1800" dirty="0" smtClean="0"/>
          </a:p>
          <a:p>
            <a:endParaRPr lang="tr-TR" sz="1800" dirty="0"/>
          </a:p>
        </p:txBody>
      </p:sp>
      <p:pic>
        <p:nvPicPr>
          <p:cNvPr id="6" name="Imag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468" y="2877424"/>
            <a:ext cx="4554039" cy="39051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07" y="2877424"/>
            <a:ext cx="5675868" cy="39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851" y="187883"/>
            <a:ext cx="10556147" cy="1045299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LABORATUVARDA TEHLİKELİ ATIK UYGULAMALARI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446" y="864066"/>
            <a:ext cx="11923552" cy="5993933"/>
          </a:xfrm>
        </p:spPr>
        <p:txBody>
          <a:bodyPr/>
          <a:lstStyle/>
          <a:p>
            <a:r>
              <a:rPr lang="tr-TR" dirty="0" smtClean="0"/>
              <a:t>Laboratuvarlarda </a:t>
            </a:r>
            <a:r>
              <a:rPr lang="tr-TR" dirty="0"/>
              <a:t>yalnız ve görevli kişinin haberi olmadan çalışmayınız.</a:t>
            </a:r>
          </a:p>
          <a:p>
            <a:r>
              <a:rPr lang="tr-TR" dirty="0" smtClean="0"/>
              <a:t>Laboratuvarda </a:t>
            </a:r>
            <a:r>
              <a:rPr lang="tr-TR" dirty="0"/>
              <a:t>çalışırken kişisel korunma ekipmanları (KKK) kullanılmalıdır.</a:t>
            </a:r>
          </a:p>
          <a:p>
            <a:r>
              <a:rPr lang="tr-TR" dirty="0" err="1" smtClean="0"/>
              <a:t>Laboratuarlarda</a:t>
            </a:r>
            <a:r>
              <a:rPr lang="tr-TR" dirty="0" smtClean="0"/>
              <a:t> </a:t>
            </a:r>
            <a:r>
              <a:rPr lang="tr-TR" dirty="0"/>
              <a:t>yalnız ve görevli kişinin haberi olmadan çalışmayınız.</a:t>
            </a:r>
          </a:p>
          <a:p>
            <a:r>
              <a:rPr lang="tr-TR" dirty="0" smtClean="0"/>
              <a:t>Laboratuvarda </a:t>
            </a:r>
            <a:r>
              <a:rPr lang="tr-TR" dirty="0"/>
              <a:t>çalışırken kişisel korunma ekipmanları kullanılmalıdır.</a:t>
            </a:r>
          </a:p>
          <a:p>
            <a:r>
              <a:rPr lang="tr-TR" dirty="0" smtClean="0"/>
              <a:t>Ayakkabılar </a:t>
            </a:r>
            <a:r>
              <a:rPr lang="tr-TR" dirty="0"/>
              <a:t>laboratuvarda çalışmaya uygun ve kapalı olmalı; laboratuvara çamurlu veya tozlu ayakkabı ile girilmemelidir.</a:t>
            </a:r>
          </a:p>
          <a:p>
            <a:r>
              <a:rPr lang="tr-TR" dirty="0" smtClean="0"/>
              <a:t>Uzun </a:t>
            </a:r>
            <a:r>
              <a:rPr lang="tr-TR" dirty="0"/>
              <a:t>saçlı öğrenciler saçlarını toplamadan laboratuvara giremezler.</a:t>
            </a:r>
          </a:p>
          <a:p>
            <a:r>
              <a:rPr lang="tr-TR" dirty="0" err="1" smtClean="0"/>
              <a:t>Laboratuarda</a:t>
            </a:r>
            <a:r>
              <a:rPr lang="tr-TR" dirty="0" smtClean="0"/>
              <a:t> </a:t>
            </a:r>
            <a:r>
              <a:rPr lang="tr-TR" dirty="0" err="1"/>
              <a:t>yüzük,künye,kolye,bilezik</a:t>
            </a:r>
            <a:r>
              <a:rPr lang="tr-TR" dirty="0"/>
              <a:t> gibi eşyalar ile çalışmak tehlikeli olabilir. Çalışmaya </a:t>
            </a:r>
            <a:r>
              <a:rPr lang="tr-TR" dirty="0" smtClean="0"/>
              <a:t>başlamadan </a:t>
            </a:r>
            <a:r>
              <a:rPr lang="tr-TR" dirty="0"/>
              <a:t>önce çıkarınız.</a:t>
            </a:r>
          </a:p>
          <a:p>
            <a:r>
              <a:rPr lang="tr-TR" dirty="0" smtClean="0"/>
              <a:t>Lens </a:t>
            </a:r>
            <a:r>
              <a:rPr lang="tr-TR" dirty="0"/>
              <a:t>ile girmeyiniz.</a:t>
            </a:r>
          </a:p>
          <a:p>
            <a:r>
              <a:rPr lang="tr-TR" dirty="0" smtClean="0"/>
              <a:t>Yapacağınız </a:t>
            </a:r>
            <a:r>
              <a:rPr lang="tr-TR" dirty="0"/>
              <a:t>deney ile ilgili ön araştırmalarınızı tamamlayınız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Kullanacağınız </a:t>
            </a:r>
            <a:r>
              <a:rPr lang="tr-TR" dirty="0"/>
              <a:t>kimyasallar hakkında “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 Data </a:t>
            </a:r>
            <a:r>
              <a:rPr lang="tr-TR" dirty="0" err="1"/>
              <a:t>Sheet</a:t>
            </a:r>
            <a:r>
              <a:rPr lang="tr-TR" dirty="0"/>
              <a:t>” (MSDS) bilgilerini edinerek geliniz.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3344397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755</Words>
  <Application>Microsoft Office PowerPoint</Application>
  <PresentationFormat>Geniş ekran</PresentationFormat>
  <Paragraphs>323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Forte</vt:lpstr>
      <vt:lpstr>Times New Roman</vt:lpstr>
      <vt:lpstr>Trebuchet MS</vt:lpstr>
      <vt:lpstr>Wingdings 3</vt:lpstr>
      <vt:lpstr>Yüzeyler</vt:lpstr>
      <vt:lpstr>TEHLİKELİ ATIKLAR</vt:lpstr>
      <vt:lpstr>Tehlikeli Atık Nedir;</vt:lpstr>
      <vt:lpstr>Bir atığın tehlikeli olup olmadığına karar vermede esas alınan ölçütler: </vt:lpstr>
      <vt:lpstr>       Tehlikeli atık örnekleri;</vt:lpstr>
      <vt:lpstr>      Tehlikeli Atıkların Sınıflandırılması </vt:lpstr>
      <vt:lpstr>      TEHLİKELİ ATIKLARIN ETİKETLENMESİ</vt:lpstr>
      <vt:lpstr> TEHLİKE SEMBOLLERİ VE BİR ARADA DEPOLANABİLME ÖZELLİKLERİ </vt:lpstr>
      <vt:lpstr>       LABORATUVAR ATIKLARININ SINIFLANDIRILMASI</vt:lpstr>
      <vt:lpstr>LABORATUVARDA TEHLİKELİ ATIK UYGULAMALARI</vt:lpstr>
      <vt:lpstr>Laboratuvarda;</vt:lpstr>
      <vt:lpstr>LABORATUVAR ÇIKIŞINDA;</vt:lpstr>
      <vt:lpstr>       Atık Envanteri Kayıt Örneği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TEHLİKELİ ATIKLAR</dc:title>
  <dc:creator>yeni</dc:creator>
  <cp:lastModifiedBy>yeni</cp:lastModifiedBy>
  <cp:revision>18</cp:revision>
  <dcterms:created xsi:type="dcterms:W3CDTF">2026-04-07T08:36:37Z</dcterms:created>
  <dcterms:modified xsi:type="dcterms:W3CDTF">2026-04-10T10:33:28Z</dcterms:modified>
</cp:coreProperties>
</file>