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7" r:id="rId4"/>
    <p:sldId id="293" r:id="rId5"/>
    <p:sldId id="294" r:id="rId6"/>
    <p:sldId id="295" r:id="rId7"/>
    <p:sldId id="330" r:id="rId8"/>
    <p:sldId id="387" r:id="rId9"/>
    <p:sldId id="386" r:id="rId10"/>
    <p:sldId id="298" r:id="rId11"/>
    <p:sldId id="378" r:id="rId12"/>
    <p:sldId id="356" r:id="rId13"/>
    <p:sldId id="377" r:id="rId14"/>
    <p:sldId id="360" r:id="rId15"/>
    <p:sldId id="357" r:id="rId16"/>
    <p:sldId id="373" r:id="rId17"/>
    <p:sldId id="372" r:id="rId18"/>
    <p:sldId id="382" r:id="rId19"/>
    <p:sldId id="361" r:id="rId20"/>
    <p:sldId id="368" r:id="rId21"/>
    <p:sldId id="381" r:id="rId22"/>
    <p:sldId id="371" r:id="rId23"/>
    <p:sldId id="379" r:id="rId24"/>
    <p:sldId id="370" r:id="rId25"/>
    <p:sldId id="376" r:id="rId26"/>
    <p:sldId id="375" r:id="rId27"/>
    <p:sldId id="367" r:id="rId28"/>
    <p:sldId id="362" r:id="rId29"/>
    <p:sldId id="369" r:id="rId30"/>
    <p:sldId id="363" r:id="rId31"/>
    <p:sldId id="364" r:id="rId32"/>
    <p:sldId id="365" r:id="rId33"/>
    <p:sldId id="355" r:id="rId34"/>
    <p:sldId id="300" r:id="rId35"/>
    <p:sldId id="384" r:id="rId36"/>
    <p:sldId id="385" r:id="rId37"/>
    <p:sldId id="388" r:id="rId38"/>
    <p:sldId id="314" r:id="rId39"/>
    <p:sldId id="380"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550A"/>
    <a:srgbClr val="AF1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8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3.06.2026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483768" y="4077072"/>
            <a:ext cx="5904656" cy="1508105"/>
          </a:xfrm>
          <a:prstGeom prst="rect">
            <a:avLst/>
          </a:prstGeom>
          <a:noFill/>
        </p:spPr>
        <p:txBody>
          <a:bodyPr wrap="square" rtlCol="0">
            <a:spAutoFit/>
          </a:bodyPr>
          <a:lstStyle/>
          <a:p>
            <a:r>
              <a:rPr lang="tr-TR" sz="2400" b="1" dirty="0">
                <a:solidFill>
                  <a:schemeClr val="bg1"/>
                </a:solidFill>
                <a:latin typeface="Roboto Black" panose="02000000000000000000" pitchFamily="2" charset="0"/>
                <a:ea typeface="Roboto Black" panose="02000000000000000000" pitchFamily="2" charset="0"/>
              </a:rPr>
              <a:t>DİCLE ÜNİVERSİTESİ</a:t>
            </a:r>
          </a:p>
          <a:p>
            <a:pPr>
              <a:lnSpc>
                <a:spcPct val="150000"/>
              </a:lnSpc>
            </a:pPr>
            <a:r>
              <a:rPr lang="tr-TR" sz="2400" b="1" dirty="0">
                <a:solidFill>
                  <a:schemeClr val="bg1"/>
                </a:solidFill>
                <a:latin typeface="Roboto Black" panose="02000000000000000000" pitchFamily="2" charset="0"/>
                <a:ea typeface="Roboto Black" panose="02000000000000000000" pitchFamily="2" charset="0"/>
              </a:rPr>
              <a:t>ÖĞRENCİ İŞLERİ DAİRE BAŞKANLIĞI</a:t>
            </a:r>
          </a:p>
          <a:p>
            <a:pPr>
              <a:lnSpc>
                <a:spcPct val="150000"/>
              </a:lnSpc>
            </a:pPr>
            <a:r>
              <a:rPr lang="tr-TR" sz="2400" b="1" dirty="0">
                <a:solidFill>
                  <a:schemeClr val="bg1"/>
                </a:solidFill>
                <a:latin typeface="Roboto Black" panose="02000000000000000000" pitchFamily="2" charset="0"/>
                <a:ea typeface="Roboto Black" panose="02000000000000000000" pitchFamily="2" charset="0"/>
              </a:rPr>
              <a:t>DİJİTAL SÜREÇLER</a:t>
            </a:r>
          </a:p>
        </p:txBody>
      </p:sp>
    </p:spTree>
    <p:extLst>
      <p:ext uri="{BB962C8B-B14F-4D97-AF65-F5344CB8AC3E}">
        <p14:creationId xmlns:p14="http://schemas.microsoft.com/office/powerpoint/2010/main" val="118173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graphicFrame>
        <p:nvGraphicFramePr>
          <p:cNvPr id="2" name="Tablo 1">
            <a:extLst>
              <a:ext uri="{FF2B5EF4-FFF2-40B4-BE49-F238E27FC236}">
                <a16:creationId xmlns:a16="http://schemas.microsoft.com/office/drawing/2014/main" id="{A7A12C76-EC4A-4674-9064-F081C3DF57C3}"/>
              </a:ext>
            </a:extLst>
          </p:cNvPr>
          <p:cNvGraphicFramePr>
            <a:graphicFrameLocks noGrp="1"/>
          </p:cNvGraphicFramePr>
          <p:nvPr>
            <p:extLst>
              <p:ext uri="{D42A27DB-BD31-4B8C-83A1-F6EECF244321}">
                <p14:modId xmlns:p14="http://schemas.microsoft.com/office/powerpoint/2010/main" val="4064823661"/>
              </p:ext>
            </p:extLst>
          </p:nvPr>
        </p:nvGraphicFramePr>
        <p:xfrm>
          <a:off x="457200" y="2429990"/>
          <a:ext cx="8579296" cy="3807322"/>
        </p:xfrm>
        <a:graphic>
          <a:graphicData uri="http://schemas.openxmlformats.org/drawingml/2006/table">
            <a:tbl>
              <a:tblPr firstRow="1" firstCol="1" bandRow="1">
                <a:tableStyleId>{5C22544A-7EE6-4342-B048-85BDC9FD1C3A}</a:tableStyleId>
              </a:tblPr>
              <a:tblGrid>
                <a:gridCol w="440359">
                  <a:extLst>
                    <a:ext uri="{9D8B030D-6E8A-4147-A177-3AD203B41FA5}">
                      <a16:colId xmlns:a16="http://schemas.microsoft.com/office/drawing/2014/main" val="736995141"/>
                    </a:ext>
                  </a:extLst>
                </a:gridCol>
                <a:gridCol w="1154161">
                  <a:extLst>
                    <a:ext uri="{9D8B030D-6E8A-4147-A177-3AD203B41FA5}">
                      <a16:colId xmlns:a16="http://schemas.microsoft.com/office/drawing/2014/main" val="1327280117"/>
                    </a:ext>
                  </a:extLst>
                </a:gridCol>
                <a:gridCol w="3017543">
                  <a:extLst>
                    <a:ext uri="{9D8B030D-6E8A-4147-A177-3AD203B41FA5}">
                      <a16:colId xmlns:a16="http://schemas.microsoft.com/office/drawing/2014/main" val="73073539"/>
                    </a:ext>
                  </a:extLst>
                </a:gridCol>
                <a:gridCol w="3967233">
                  <a:extLst>
                    <a:ext uri="{9D8B030D-6E8A-4147-A177-3AD203B41FA5}">
                      <a16:colId xmlns:a16="http://schemas.microsoft.com/office/drawing/2014/main" val="623048348"/>
                    </a:ext>
                  </a:extLst>
                </a:gridCol>
              </a:tblGrid>
              <a:tr h="3807322">
                <a:tc>
                  <a:txBody>
                    <a:bodyPr/>
                    <a:lstStyle/>
                    <a:p>
                      <a:pPr algn="l">
                        <a:lnSpc>
                          <a:spcPct val="107000"/>
                        </a:lnSpc>
                        <a:spcAft>
                          <a:spcPts val="800"/>
                        </a:spcAft>
                      </a:pPr>
                      <a:r>
                        <a:rPr lang="tr-TR" sz="1600" kern="100" dirty="0">
                          <a:effectLst/>
                        </a:rPr>
                        <a:t>1</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Lisansüstü Başvurular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Belli formlar veya yazılı olarak alınan başvuruların dijital ortamda alınması</a:t>
                      </a:r>
                    </a:p>
                    <a:p>
                      <a:pPr algn="just">
                        <a:lnSpc>
                          <a:spcPct val="107000"/>
                        </a:lnSpc>
                        <a:spcAft>
                          <a:spcPts val="800"/>
                        </a:spcAft>
                      </a:pPr>
                      <a:r>
                        <a:rPr lang="tr-TR" sz="1600" kern="100" dirty="0">
                          <a:effectLst/>
                        </a:rPr>
                        <a:t>Öğrenci ve personel yönüyle pratik, kaliteli ve ulaşılabilir sistemler geliştirilmiş ve uygulanmıştır. </a:t>
                      </a:r>
                    </a:p>
                    <a:p>
                      <a:pPr algn="just">
                        <a:lnSpc>
                          <a:spcPct val="107000"/>
                        </a:lnSpc>
                        <a:spcAft>
                          <a:spcPts val="800"/>
                        </a:spcAft>
                      </a:pPr>
                      <a:r>
                        <a:rPr lang="tr-TR" sz="1600" kern="100" dirty="0">
                          <a:effectLst/>
                        </a:rPr>
                        <a:t>İş yükü azalmış ve şeffaf bir süreç izlenmiştir.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Her yıl ortalama 6500+ dolayında yüksek lisans ve doktora başvurusu alınmaktadır.</a:t>
                      </a:r>
                    </a:p>
                    <a:p>
                      <a:pPr algn="just">
                        <a:lnSpc>
                          <a:spcPct val="107000"/>
                        </a:lnSpc>
                        <a:spcAft>
                          <a:spcPts val="800"/>
                        </a:spcAft>
                      </a:pPr>
                      <a:r>
                        <a:rPr lang="tr-TR" sz="1600" kern="100" dirty="0">
                          <a:effectLst/>
                        </a:rPr>
                        <a:t>Manuel başvurularda her aday çeşitli (en az 7 kalem) kalemlerden oluşan en az 15+ sayfa dolayında belgeyi fiziki olarak sunmaktaydı.</a:t>
                      </a:r>
                    </a:p>
                    <a:p>
                      <a:pPr algn="just">
                        <a:lnSpc>
                          <a:spcPct val="107000"/>
                        </a:lnSpc>
                        <a:spcAft>
                          <a:spcPts val="800"/>
                        </a:spcAft>
                      </a:pPr>
                      <a:r>
                        <a:rPr lang="tr-TR" sz="1600" kern="100" dirty="0">
                          <a:effectLst/>
                        </a:rPr>
                        <a:t>Dijital süreçle birlikte fiziki olarak belge istenmemekte ve web servis imkanlarıyla belgeler dijital ortamda sağlanmakta ve muhafaza edilmektedir.</a:t>
                      </a:r>
                    </a:p>
                    <a:p>
                      <a:pPr algn="just">
                        <a:lnSpc>
                          <a:spcPct val="107000"/>
                        </a:lnSpc>
                        <a:spcAft>
                          <a:spcPts val="800"/>
                        </a:spcAft>
                      </a:pPr>
                      <a:r>
                        <a:rPr lang="tr-TR" sz="1600" kern="100" dirty="0">
                          <a:effectLst/>
                        </a:rPr>
                        <a:t>Başvuruların dijitale alınmasıyla birlikte yıllık en az 150 top kâğıt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21625154"/>
                  </a:ext>
                </a:extLst>
              </a:tr>
            </a:tbl>
          </a:graphicData>
        </a:graphic>
      </p:graphicFrame>
      <p:sp>
        <p:nvSpPr>
          <p:cNvPr id="5" name="Metin kutusu 4"/>
          <p:cNvSpPr txBox="1"/>
          <p:nvPr/>
        </p:nvSpPr>
        <p:spPr>
          <a:xfrm>
            <a:off x="1475656" y="1700808"/>
            <a:ext cx="6120680"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LİSANSÜSTÜ BAŞVURU MODÜLÜ </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30810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Tablo 2">
            <a:extLst>
              <a:ext uri="{FF2B5EF4-FFF2-40B4-BE49-F238E27FC236}">
                <a16:creationId xmlns:a16="http://schemas.microsoft.com/office/drawing/2014/main" id="{2BC568B5-520C-4965-A3E0-DE50E73A9DAA}"/>
              </a:ext>
            </a:extLst>
          </p:cNvPr>
          <p:cNvGraphicFramePr>
            <a:graphicFrameLocks noGrp="1"/>
          </p:cNvGraphicFramePr>
          <p:nvPr>
            <p:extLst>
              <p:ext uri="{D42A27DB-BD31-4B8C-83A1-F6EECF244321}">
                <p14:modId xmlns:p14="http://schemas.microsoft.com/office/powerpoint/2010/main" val="388994305"/>
              </p:ext>
            </p:extLst>
          </p:nvPr>
        </p:nvGraphicFramePr>
        <p:xfrm>
          <a:off x="457200" y="2060848"/>
          <a:ext cx="8229600" cy="4201033"/>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3302061436"/>
                    </a:ext>
                  </a:extLst>
                </a:gridCol>
                <a:gridCol w="1361464">
                  <a:extLst>
                    <a:ext uri="{9D8B030D-6E8A-4147-A177-3AD203B41FA5}">
                      <a16:colId xmlns:a16="http://schemas.microsoft.com/office/drawing/2014/main" val="2029335689"/>
                    </a:ext>
                  </a:extLst>
                </a:gridCol>
                <a:gridCol w="2640200">
                  <a:extLst>
                    <a:ext uri="{9D8B030D-6E8A-4147-A177-3AD203B41FA5}">
                      <a16:colId xmlns:a16="http://schemas.microsoft.com/office/drawing/2014/main" val="3451295689"/>
                    </a:ext>
                  </a:extLst>
                </a:gridCol>
                <a:gridCol w="3805526">
                  <a:extLst>
                    <a:ext uri="{9D8B030D-6E8A-4147-A177-3AD203B41FA5}">
                      <a16:colId xmlns:a16="http://schemas.microsoft.com/office/drawing/2014/main" val="3908135374"/>
                    </a:ext>
                  </a:extLst>
                </a:gridCol>
              </a:tblGrid>
              <a:tr h="3218426">
                <a:tc>
                  <a:txBody>
                    <a:bodyPr/>
                    <a:lstStyle/>
                    <a:p>
                      <a:pPr>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2</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Yatay Geçiş Başvuru Modülü</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Belli formlar veya yazılı başvuru ile yapılan işlemin dijital olarak alınması planlanmıştır.</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Öğrenci ve personel yönüyle pratik, kaliteli ve ulaşılabilir sistemler geliştirmek ve uygulamak</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İş yükünü azaltmak ve şeffaf bir süreç izlemek</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Her yıl güz ve bahar dönemlerinde ortalama 5000+ dolayında yatay geçiş başvurusu alınmaktadır.</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Yazılı yatay geçiş başvurularında her aday çeşitli (en az 7 kalem) kalemlerden oluşan en az 20+ sayfa dolayında belgeyi fiziki olarak sunmaktaydı.</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Dijital süreçle birlikte fiziki olarak belge istenmemekte ve web servis imkanlarıyla belgeler dijital ortamda alınmakta ve yine dijital ortamda muhafaza edilmektedir.</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Başvuruların dijitale alınmasıyla birlikte yıllık en az 250 top kağıt ve buna bağlı diğer kırtasiye malzemelerinden tasarruf sağlandı.</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262854246"/>
                  </a:ext>
                </a:extLst>
              </a:tr>
            </a:tbl>
          </a:graphicData>
        </a:graphic>
      </p:graphicFrame>
      <p:sp>
        <p:nvSpPr>
          <p:cNvPr id="5" name="Metin kutusu 4"/>
          <p:cNvSpPr txBox="1"/>
          <p:nvPr/>
        </p:nvSpPr>
        <p:spPr>
          <a:xfrm>
            <a:off x="1763688" y="1340768"/>
            <a:ext cx="5832648"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YATAY GEÇİŞ BAŞVURU MODÜLÜ</a:t>
            </a:r>
          </a:p>
        </p:txBody>
      </p:sp>
    </p:spTree>
    <p:extLst>
      <p:ext uri="{BB962C8B-B14F-4D97-AF65-F5344CB8AC3E}">
        <p14:creationId xmlns:p14="http://schemas.microsoft.com/office/powerpoint/2010/main" val="162273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graphicFrame>
        <p:nvGraphicFramePr>
          <p:cNvPr id="2" name="Tablo 1">
            <a:extLst>
              <a:ext uri="{FF2B5EF4-FFF2-40B4-BE49-F238E27FC236}">
                <a16:creationId xmlns:a16="http://schemas.microsoft.com/office/drawing/2014/main" id="{F753C953-BC10-4752-B523-DA2C4D48DFF0}"/>
              </a:ext>
            </a:extLst>
          </p:cNvPr>
          <p:cNvGraphicFramePr>
            <a:graphicFrameLocks noGrp="1"/>
          </p:cNvGraphicFramePr>
          <p:nvPr>
            <p:extLst>
              <p:ext uri="{D42A27DB-BD31-4B8C-83A1-F6EECF244321}">
                <p14:modId xmlns:p14="http://schemas.microsoft.com/office/powerpoint/2010/main" val="1129281438"/>
              </p:ext>
            </p:extLst>
          </p:nvPr>
        </p:nvGraphicFramePr>
        <p:xfrm>
          <a:off x="410852" y="2626228"/>
          <a:ext cx="8337612" cy="3539075"/>
        </p:xfrm>
        <a:graphic>
          <a:graphicData uri="http://schemas.openxmlformats.org/drawingml/2006/table">
            <a:tbl>
              <a:tblPr firstRow="1" firstCol="1" bandRow="1">
                <a:tableStyleId>{5C22544A-7EE6-4342-B048-85BDC9FD1C3A}</a:tableStyleId>
              </a:tblPr>
              <a:tblGrid>
                <a:gridCol w="427954">
                  <a:extLst>
                    <a:ext uri="{9D8B030D-6E8A-4147-A177-3AD203B41FA5}">
                      <a16:colId xmlns:a16="http://schemas.microsoft.com/office/drawing/2014/main" val="877217429"/>
                    </a:ext>
                  </a:extLst>
                </a:gridCol>
                <a:gridCol w="1379333">
                  <a:extLst>
                    <a:ext uri="{9D8B030D-6E8A-4147-A177-3AD203B41FA5}">
                      <a16:colId xmlns:a16="http://schemas.microsoft.com/office/drawing/2014/main" val="2312499103"/>
                    </a:ext>
                  </a:extLst>
                </a:gridCol>
                <a:gridCol w="2674852">
                  <a:extLst>
                    <a:ext uri="{9D8B030D-6E8A-4147-A177-3AD203B41FA5}">
                      <a16:colId xmlns:a16="http://schemas.microsoft.com/office/drawing/2014/main" val="2931780002"/>
                    </a:ext>
                  </a:extLst>
                </a:gridCol>
                <a:gridCol w="3855473">
                  <a:extLst>
                    <a:ext uri="{9D8B030D-6E8A-4147-A177-3AD203B41FA5}">
                      <a16:colId xmlns:a16="http://schemas.microsoft.com/office/drawing/2014/main" val="379021782"/>
                    </a:ext>
                  </a:extLst>
                </a:gridCol>
              </a:tblGrid>
              <a:tr h="3539075">
                <a:tc>
                  <a:txBody>
                    <a:bodyPr/>
                    <a:lstStyle/>
                    <a:p>
                      <a:pPr>
                        <a:lnSpc>
                          <a:spcPct val="107000"/>
                        </a:lnSpc>
                        <a:spcAft>
                          <a:spcPts val="800"/>
                        </a:spcAft>
                      </a:pPr>
                      <a:r>
                        <a:rPr lang="tr-TR" sz="1600" kern="100" dirty="0">
                          <a:effectLst/>
                          <a:latin typeface="+mn-lt"/>
                          <a:ea typeface="+mn-ea"/>
                          <a:cs typeface="+mn-cs"/>
                        </a:rPr>
                        <a:t>3-4</a:t>
                      </a:r>
                    </a:p>
                    <a:p>
                      <a:pPr>
                        <a:lnSpc>
                          <a:spcPct val="107000"/>
                        </a:lnSpc>
                        <a:spcAft>
                          <a:spcPts val="800"/>
                        </a:spcAft>
                      </a:pP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Özel Yetenek Başvuruları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Belli bir dilekçe veya form ile yazılı olarak alınan başvuruların dijital ortamda alınmasının sağlanması, yerinde, ulaşılabilir, kaliteli ve şeffaf bir hizmet sunulması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Her yıl ortalama 3000+ dolayında özel yetenek başvurusu alınmaktadır. </a:t>
                      </a:r>
                    </a:p>
                    <a:p>
                      <a:pPr>
                        <a:lnSpc>
                          <a:spcPct val="107000"/>
                        </a:lnSpc>
                        <a:spcAft>
                          <a:spcPts val="800"/>
                        </a:spcAft>
                      </a:pPr>
                      <a:r>
                        <a:rPr lang="tr-TR" sz="1600" kern="100" dirty="0">
                          <a:effectLst/>
                        </a:rPr>
                        <a:t>Adaylardan her birinden en az 6 adet belge istenmekteydi.</a:t>
                      </a:r>
                    </a:p>
                    <a:p>
                      <a:pPr>
                        <a:lnSpc>
                          <a:spcPct val="107000"/>
                        </a:lnSpc>
                        <a:spcAft>
                          <a:spcPts val="800"/>
                        </a:spcAft>
                      </a:pPr>
                      <a:r>
                        <a:rPr lang="tr-TR" sz="1600" kern="100" dirty="0">
                          <a:effectLst/>
                        </a:rPr>
                        <a:t>Başvurular, değerlendirme, yerleştirme ve kayıt işlemleri dijital olarak alındığından belgeler web servisleri aracılığıyla sağlanmaktadır.</a:t>
                      </a:r>
                    </a:p>
                    <a:p>
                      <a:pPr>
                        <a:lnSpc>
                          <a:spcPct val="107000"/>
                        </a:lnSpc>
                        <a:spcAft>
                          <a:spcPts val="800"/>
                        </a:spcAft>
                      </a:pPr>
                      <a:r>
                        <a:rPr lang="tr-TR" sz="1600" kern="100" dirty="0">
                          <a:effectLst/>
                        </a:rPr>
                        <a:t>Başvuruların dijitale alınmasıyla birlikte yıllık en az 40 top kağıt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814200029"/>
                  </a:ext>
                </a:extLst>
              </a:tr>
            </a:tbl>
          </a:graphicData>
        </a:graphic>
      </p:graphicFrame>
      <p:sp>
        <p:nvSpPr>
          <p:cNvPr id="5" name="Metin kutusu 4"/>
          <p:cNvSpPr txBox="1"/>
          <p:nvPr/>
        </p:nvSpPr>
        <p:spPr>
          <a:xfrm>
            <a:off x="1115616" y="1268760"/>
            <a:ext cx="6660740"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ÖZEL YETENEK BAŞVURU MODÜLÜ</a:t>
            </a:r>
          </a:p>
          <a:p>
            <a:pPr algn="ctr"/>
            <a:r>
              <a:rPr lang="tr-TR" sz="2600" b="1" dirty="0">
                <a:solidFill>
                  <a:srgbClr val="9A550A"/>
                </a:solidFill>
                <a:latin typeface="Times New Roman" pitchFamily="18" charset="0"/>
                <a:cs typeface="Times New Roman" pitchFamily="18" charset="0"/>
              </a:rPr>
              <a:t> (BESYO ve Güzel Sanatlar)</a:t>
            </a:r>
          </a:p>
        </p:txBody>
      </p:sp>
    </p:spTree>
    <p:extLst>
      <p:ext uri="{BB962C8B-B14F-4D97-AF65-F5344CB8AC3E}">
        <p14:creationId xmlns:p14="http://schemas.microsoft.com/office/powerpoint/2010/main" val="112182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BB1A220A-F7D9-4414-975E-3CEF6EDF1017}"/>
              </a:ext>
            </a:extLst>
          </p:cNvPr>
          <p:cNvGraphicFramePr>
            <a:graphicFrameLocks noGrp="1"/>
          </p:cNvGraphicFramePr>
          <p:nvPr>
            <p:extLst>
              <p:ext uri="{D42A27DB-BD31-4B8C-83A1-F6EECF244321}">
                <p14:modId xmlns:p14="http://schemas.microsoft.com/office/powerpoint/2010/main" val="1411387938"/>
              </p:ext>
            </p:extLst>
          </p:nvPr>
        </p:nvGraphicFramePr>
        <p:xfrm>
          <a:off x="457200" y="2636913"/>
          <a:ext cx="8363272" cy="3456384"/>
        </p:xfrm>
        <a:graphic>
          <a:graphicData uri="http://schemas.openxmlformats.org/drawingml/2006/table">
            <a:tbl>
              <a:tblPr firstRow="1" firstCol="1" bandRow="1">
                <a:tableStyleId>{5C22544A-7EE6-4342-B048-85BDC9FD1C3A}</a:tableStyleId>
              </a:tblPr>
              <a:tblGrid>
                <a:gridCol w="429271">
                  <a:extLst>
                    <a:ext uri="{9D8B030D-6E8A-4147-A177-3AD203B41FA5}">
                      <a16:colId xmlns:a16="http://schemas.microsoft.com/office/drawing/2014/main" val="1643669565"/>
                    </a:ext>
                  </a:extLst>
                </a:gridCol>
                <a:gridCol w="1383578">
                  <a:extLst>
                    <a:ext uri="{9D8B030D-6E8A-4147-A177-3AD203B41FA5}">
                      <a16:colId xmlns:a16="http://schemas.microsoft.com/office/drawing/2014/main" val="4019217997"/>
                    </a:ext>
                  </a:extLst>
                </a:gridCol>
                <a:gridCol w="2683084">
                  <a:extLst>
                    <a:ext uri="{9D8B030D-6E8A-4147-A177-3AD203B41FA5}">
                      <a16:colId xmlns:a16="http://schemas.microsoft.com/office/drawing/2014/main" val="965401717"/>
                    </a:ext>
                  </a:extLst>
                </a:gridCol>
                <a:gridCol w="3867339">
                  <a:extLst>
                    <a:ext uri="{9D8B030D-6E8A-4147-A177-3AD203B41FA5}">
                      <a16:colId xmlns:a16="http://schemas.microsoft.com/office/drawing/2014/main" val="505653966"/>
                    </a:ext>
                  </a:extLst>
                </a:gridCol>
              </a:tblGrid>
              <a:tr h="3456384">
                <a:tc>
                  <a:txBody>
                    <a:bodyPr/>
                    <a:lstStyle/>
                    <a:p>
                      <a:pPr>
                        <a:lnSpc>
                          <a:spcPct val="107000"/>
                        </a:lnSpc>
                        <a:spcAft>
                          <a:spcPts val="800"/>
                        </a:spcAft>
                      </a:pPr>
                      <a:r>
                        <a:rPr lang="tr-TR" sz="1600" kern="100" dirty="0">
                          <a:effectLst/>
                          <a:latin typeface="+mn-lt"/>
                          <a:ea typeface="+mn-ea"/>
                          <a:cs typeface="+mn-cs"/>
                        </a:rPr>
                        <a:t>5</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Öğrenci Konseyi</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YÖK Başkanlığının mevzuatları gereğince yapılan Öğrenci Konseyi Seçimleri ülkemizde ilk olarak Üniversitemizde dijital olarak uygulanması planlanmış ve hedef gerçekleştirilmiştir.,</a:t>
                      </a:r>
                    </a:p>
                    <a:p>
                      <a:pPr>
                        <a:lnSpc>
                          <a:spcPct val="107000"/>
                        </a:lnSpc>
                        <a:spcAft>
                          <a:spcPts val="800"/>
                        </a:spcAft>
                      </a:pPr>
                      <a:r>
                        <a:rPr lang="tr-TR" sz="1600" kern="100" dirty="0">
                          <a:effectLst/>
                        </a:rPr>
                        <a:t>Birçok Üniversite uygulamayı örnek alarak süreçleri dijital olarak yapmaya başlamıştır.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Pusula ve seçmen sandığı şeklinde yapılan öğrenci konseyi seçimlerinin dijitale alınması hem güvenilir hem de pratik bir süreç sağlamıştır.</a:t>
                      </a:r>
                    </a:p>
                    <a:p>
                      <a:pPr algn="just">
                        <a:lnSpc>
                          <a:spcPct val="107000"/>
                        </a:lnSpc>
                        <a:spcAft>
                          <a:spcPts val="800"/>
                        </a:spcAft>
                      </a:pPr>
                      <a:r>
                        <a:rPr lang="tr-TR" sz="1600" kern="100" dirty="0">
                          <a:effectLst/>
                        </a:rPr>
                        <a:t>Seçimlerin dijital ortamda yapılmasıyla birlikte her seçim döneminde en az 50 top kâğıt ve buna bağlı diğer kırtasiye malzemelerinden tasarruf sağlanmıştır.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153078116"/>
                  </a:ext>
                </a:extLst>
              </a:tr>
            </a:tbl>
          </a:graphicData>
        </a:graphic>
      </p:graphicFrame>
      <p:sp>
        <p:nvSpPr>
          <p:cNvPr id="5" name="Metin kutusu 4"/>
          <p:cNvSpPr txBox="1"/>
          <p:nvPr/>
        </p:nvSpPr>
        <p:spPr>
          <a:xfrm>
            <a:off x="683568" y="1575241"/>
            <a:ext cx="7776864"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ÖĞRENCİ KONSEYİ SEÇİMLERİNİN DİJİTAL ORTAMDA YAPILMASI</a:t>
            </a:r>
          </a:p>
        </p:txBody>
      </p:sp>
    </p:spTree>
    <p:extLst>
      <p:ext uri="{BB962C8B-B14F-4D97-AF65-F5344CB8AC3E}">
        <p14:creationId xmlns:p14="http://schemas.microsoft.com/office/powerpoint/2010/main" val="295194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 y="0"/>
            <a:ext cx="9144000" cy="6858000"/>
          </a:xfrm>
          <a:prstGeom prst="rect">
            <a:avLst/>
          </a:prstGeom>
        </p:spPr>
      </p:pic>
      <p:graphicFrame>
        <p:nvGraphicFramePr>
          <p:cNvPr id="2" name="Tablo 1">
            <a:extLst>
              <a:ext uri="{FF2B5EF4-FFF2-40B4-BE49-F238E27FC236}">
                <a16:creationId xmlns:a16="http://schemas.microsoft.com/office/drawing/2014/main" id="{BC6679A2-6252-49B1-9573-BF19F972D093}"/>
              </a:ext>
            </a:extLst>
          </p:cNvPr>
          <p:cNvGraphicFramePr>
            <a:graphicFrameLocks noGrp="1"/>
          </p:cNvGraphicFramePr>
          <p:nvPr>
            <p:extLst>
              <p:ext uri="{D42A27DB-BD31-4B8C-83A1-F6EECF244321}">
                <p14:modId xmlns:p14="http://schemas.microsoft.com/office/powerpoint/2010/main" val="2442337792"/>
              </p:ext>
            </p:extLst>
          </p:nvPr>
        </p:nvGraphicFramePr>
        <p:xfrm>
          <a:off x="318356" y="1761203"/>
          <a:ext cx="8507287" cy="4183041"/>
        </p:xfrm>
        <a:graphic>
          <a:graphicData uri="http://schemas.openxmlformats.org/drawingml/2006/table">
            <a:tbl>
              <a:tblPr firstRow="1" firstCol="1" bandRow="1">
                <a:tableStyleId>{5C22544A-7EE6-4342-B048-85BDC9FD1C3A}</a:tableStyleId>
              </a:tblPr>
              <a:tblGrid>
                <a:gridCol w="436663">
                  <a:extLst>
                    <a:ext uri="{9D8B030D-6E8A-4147-A177-3AD203B41FA5}">
                      <a16:colId xmlns:a16="http://schemas.microsoft.com/office/drawing/2014/main" val="4282542396"/>
                    </a:ext>
                  </a:extLst>
                </a:gridCol>
                <a:gridCol w="1407403">
                  <a:extLst>
                    <a:ext uri="{9D8B030D-6E8A-4147-A177-3AD203B41FA5}">
                      <a16:colId xmlns:a16="http://schemas.microsoft.com/office/drawing/2014/main" val="3441461896"/>
                    </a:ext>
                  </a:extLst>
                </a:gridCol>
                <a:gridCol w="2729287">
                  <a:extLst>
                    <a:ext uri="{9D8B030D-6E8A-4147-A177-3AD203B41FA5}">
                      <a16:colId xmlns:a16="http://schemas.microsoft.com/office/drawing/2014/main" val="1428843540"/>
                    </a:ext>
                  </a:extLst>
                </a:gridCol>
                <a:gridCol w="3933934">
                  <a:extLst>
                    <a:ext uri="{9D8B030D-6E8A-4147-A177-3AD203B41FA5}">
                      <a16:colId xmlns:a16="http://schemas.microsoft.com/office/drawing/2014/main" val="3988858626"/>
                    </a:ext>
                  </a:extLst>
                </a:gridCol>
              </a:tblGrid>
              <a:tr h="4183041">
                <a:tc>
                  <a:txBody>
                    <a:bodyPr/>
                    <a:lstStyle/>
                    <a:p>
                      <a:pPr>
                        <a:lnSpc>
                          <a:spcPct val="107000"/>
                        </a:lnSpc>
                        <a:spcAft>
                          <a:spcPts val="800"/>
                        </a:spcAft>
                      </a:pPr>
                      <a:r>
                        <a:rPr lang="tr-TR" sz="1600" kern="100" dirty="0">
                          <a:effectLst/>
                          <a:latin typeface="+mn-lt"/>
                          <a:ea typeface="+mn-ea"/>
                          <a:cs typeface="+mn-cs"/>
                        </a:rPr>
                        <a:t>6</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Uluslararası öğrenci başvuruları</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Belli bir dilekçe veya yazılı olarak alınan başvuruların dijital ortamda alınmasının sağlanması, yerinde, ulaşılabilir, kaliteli ve şeffaf bir hizmet sunulması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Her yıl ortalama 10.000+ dolayında uluslararası öğrenci başvurusu alınmaktadır. </a:t>
                      </a:r>
                    </a:p>
                    <a:p>
                      <a:pPr>
                        <a:lnSpc>
                          <a:spcPct val="107000"/>
                        </a:lnSpc>
                        <a:spcAft>
                          <a:spcPts val="800"/>
                        </a:spcAft>
                      </a:pPr>
                      <a:r>
                        <a:rPr lang="tr-TR" sz="1600" kern="100" dirty="0">
                          <a:effectLst/>
                        </a:rPr>
                        <a:t>Adayların her birinden en az 10+ adet belge istenmekteydi.</a:t>
                      </a:r>
                    </a:p>
                    <a:p>
                      <a:pPr>
                        <a:lnSpc>
                          <a:spcPct val="107000"/>
                        </a:lnSpc>
                        <a:spcAft>
                          <a:spcPts val="800"/>
                        </a:spcAft>
                      </a:pPr>
                      <a:r>
                        <a:rPr lang="tr-TR" sz="1600" kern="100" dirty="0">
                          <a:effectLst/>
                        </a:rPr>
                        <a:t>Başvurular, değerlendirme, yerleştirme ve kayıt işlemleri dijital olarak alındığından ülkemizde erişilebilir belgeler web servisleri aracılığıyla sağlanmaktadır.</a:t>
                      </a:r>
                    </a:p>
                    <a:p>
                      <a:pPr>
                        <a:lnSpc>
                          <a:spcPct val="107000"/>
                        </a:lnSpc>
                        <a:spcAft>
                          <a:spcPts val="800"/>
                        </a:spcAft>
                      </a:pPr>
                      <a:r>
                        <a:rPr lang="tr-TR" sz="1600" kern="100" dirty="0">
                          <a:effectLst/>
                        </a:rPr>
                        <a:t>Başvuruların dijitale alınmasıyla birlikte yıllık en az 80 top kağıt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2454997252"/>
                  </a:ext>
                </a:extLst>
              </a:tr>
            </a:tbl>
          </a:graphicData>
        </a:graphic>
      </p:graphicFrame>
      <p:sp>
        <p:nvSpPr>
          <p:cNvPr id="5" name="Metin kutusu 4"/>
          <p:cNvSpPr txBox="1"/>
          <p:nvPr/>
        </p:nvSpPr>
        <p:spPr>
          <a:xfrm>
            <a:off x="677956" y="1268760"/>
            <a:ext cx="7782035" cy="492443"/>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ULUSLARARASI ÖĞRENCİ BAŞVURU MODÜLÜ</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56737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D4A90E16-B427-4630-B00A-E1E7427BCF00}"/>
              </a:ext>
            </a:extLst>
          </p:cNvPr>
          <p:cNvGraphicFramePr>
            <a:graphicFrameLocks noGrp="1"/>
          </p:cNvGraphicFramePr>
          <p:nvPr>
            <p:extLst>
              <p:ext uri="{D42A27DB-BD31-4B8C-83A1-F6EECF244321}">
                <p14:modId xmlns:p14="http://schemas.microsoft.com/office/powerpoint/2010/main" val="3846931174"/>
              </p:ext>
            </p:extLst>
          </p:nvPr>
        </p:nvGraphicFramePr>
        <p:xfrm>
          <a:off x="457200" y="1700809"/>
          <a:ext cx="8229600" cy="4891080"/>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3682196605"/>
                    </a:ext>
                  </a:extLst>
                </a:gridCol>
                <a:gridCol w="1361464">
                  <a:extLst>
                    <a:ext uri="{9D8B030D-6E8A-4147-A177-3AD203B41FA5}">
                      <a16:colId xmlns:a16="http://schemas.microsoft.com/office/drawing/2014/main" val="878765961"/>
                    </a:ext>
                  </a:extLst>
                </a:gridCol>
                <a:gridCol w="2640200">
                  <a:extLst>
                    <a:ext uri="{9D8B030D-6E8A-4147-A177-3AD203B41FA5}">
                      <a16:colId xmlns:a16="http://schemas.microsoft.com/office/drawing/2014/main" val="3021509104"/>
                    </a:ext>
                  </a:extLst>
                </a:gridCol>
                <a:gridCol w="3805526">
                  <a:extLst>
                    <a:ext uri="{9D8B030D-6E8A-4147-A177-3AD203B41FA5}">
                      <a16:colId xmlns:a16="http://schemas.microsoft.com/office/drawing/2014/main" val="1359633847"/>
                    </a:ext>
                  </a:extLst>
                </a:gridCol>
              </a:tblGrid>
              <a:tr h="4891080">
                <a:tc>
                  <a:txBody>
                    <a:bodyPr/>
                    <a:lstStyle/>
                    <a:p>
                      <a:pPr>
                        <a:lnSpc>
                          <a:spcPct val="107000"/>
                        </a:lnSpc>
                        <a:spcAft>
                          <a:spcPts val="800"/>
                        </a:spcAft>
                      </a:pPr>
                      <a:r>
                        <a:rPr lang="tr-TR" sz="1400" kern="100" dirty="0">
                          <a:effectLst/>
                          <a:latin typeface="+mn-lt"/>
                          <a:ea typeface="+mn-ea"/>
                          <a:cs typeface="+mn-cs"/>
                        </a:rPr>
                        <a:t>7</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400" kern="100">
                          <a:effectLst/>
                        </a:rPr>
                        <a:t>Ders Muafiyeti Başvurusu</a:t>
                      </a:r>
                      <a:endParaRPr lang="tr-T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400" kern="100" dirty="0">
                          <a:effectLst/>
                        </a:rPr>
                        <a:t>Daha evvel herhangi bir yükseköğretim kurumundan ders alan ve Üniversitemize yerleşen öğrencilerin, önceki öğrenimin tanınması ilkesinden hareketle yazılı olarak alınan muafiyet başvurularının dijital ortama alınması planlanmış ve gerekli aşamalardan sonra uygulanmaya başlanmıştır.</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400" kern="100" dirty="0">
                          <a:effectLst/>
                        </a:rPr>
                        <a:t>Muafiyet başvurularının dijital ortamda alınması ülkemizde ilk olarak Üniversitemizde başarılı bir şekilde uygulandı.</a:t>
                      </a:r>
                    </a:p>
                    <a:p>
                      <a:pPr algn="just">
                        <a:lnSpc>
                          <a:spcPct val="107000"/>
                        </a:lnSpc>
                        <a:spcAft>
                          <a:spcPts val="800"/>
                        </a:spcAft>
                      </a:pPr>
                      <a:r>
                        <a:rPr lang="tr-TR" sz="1400" kern="100" dirty="0">
                          <a:effectLst/>
                        </a:rPr>
                        <a:t>Yıllık olarak 1150 dolayında öğrenci ders muafiyeti başvurusunda bulunmaktadır. </a:t>
                      </a:r>
                    </a:p>
                    <a:p>
                      <a:pPr algn="just">
                        <a:lnSpc>
                          <a:spcPct val="107000"/>
                        </a:lnSpc>
                        <a:spcAft>
                          <a:spcPts val="800"/>
                        </a:spcAft>
                      </a:pPr>
                      <a:r>
                        <a:rPr lang="tr-TR" sz="1400" kern="100" dirty="0">
                          <a:effectLst/>
                        </a:rPr>
                        <a:t>Her bir öğrenci ders içerikleri de dahil olmak üzere muafiyet işlemi için ortalama en az 80 sayfa belge sunmaktaydı.</a:t>
                      </a:r>
                    </a:p>
                    <a:p>
                      <a:pPr algn="just">
                        <a:lnSpc>
                          <a:spcPct val="107000"/>
                        </a:lnSpc>
                        <a:spcAft>
                          <a:spcPts val="800"/>
                        </a:spcAft>
                      </a:pPr>
                      <a:r>
                        <a:rPr lang="tr-TR" sz="1400" kern="100" dirty="0">
                          <a:effectLst/>
                        </a:rPr>
                        <a:t>Bu hizmetle birlikte sıfır kâğıt sistemine geçilmiştir.</a:t>
                      </a:r>
                    </a:p>
                    <a:p>
                      <a:pPr algn="just">
                        <a:lnSpc>
                          <a:spcPct val="107000"/>
                        </a:lnSpc>
                        <a:spcAft>
                          <a:spcPts val="800"/>
                        </a:spcAft>
                      </a:pPr>
                      <a:r>
                        <a:rPr lang="tr-TR" sz="1400" kern="100" dirty="0">
                          <a:effectLst/>
                        </a:rPr>
                        <a:t>Başvuruların dijitale alınmasıyla birlikte yıllık en az 175 top kâğıt ve buna bağlı diğer kırtasiye malzemelerinden tasarruf sağlandı.</a:t>
                      </a:r>
                    </a:p>
                    <a:p>
                      <a:pPr algn="just">
                        <a:lnSpc>
                          <a:spcPct val="107000"/>
                        </a:lnSpc>
                        <a:spcAft>
                          <a:spcPts val="800"/>
                        </a:spcAft>
                      </a:pPr>
                      <a:r>
                        <a:rPr lang="tr-TR" sz="1400" kern="100" dirty="0">
                          <a:effectLst/>
                        </a:rPr>
                        <a:t>İnönü Üniversitesi de, yazılım firması ile ortak geliştirdiğimiz bu modülü satın alarak kullanmaya başlamıştır.</a:t>
                      </a:r>
                    </a:p>
                    <a:p>
                      <a:pPr algn="just">
                        <a:lnSpc>
                          <a:spcPct val="107000"/>
                        </a:lnSpc>
                        <a:spcAft>
                          <a:spcPts val="800"/>
                        </a:spcAft>
                      </a:pPr>
                      <a:r>
                        <a:rPr lang="tr-TR" sz="1400" kern="100" dirty="0">
                          <a:effectLst/>
                        </a:rPr>
                        <a:t>Ayrıca, bir çok üniversite söz konusu modül için yazılım firmasıyla görüşme halindedirler.</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038320196"/>
                  </a:ext>
                </a:extLst>
              </a:tr>
            </a:tbl>
          </a:graphicData>
        </a:graphic>
      </p:graphicFrame>
      <p:sp>
        <p:nvSpPr>
          <p:cNvPr id="5" name="Metin kutusu 4"/>
          <p:cNvSpPr txBox="1"/>
          <p:nvPr/>
        </p:nvSpPr>
        <p:spPr>
          <a:xfrm>
            <a:off x="1259632" y="1124744"/>
            <a:ext cx="7272808"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DERS MUAFİYET BAŞVURU MODÜLÜ </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33747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AE20A8EE-174C-4F87-A753-0A80C54719D5}"/>
              </a:ext>
            </a:extLst>
          </p:cNvPr>
          <p:cNvGraphicFramePr>
            <a:graphicFrameLocks noGrp="1"/>
          </p:cNvGraphicFramePr>
          <p:nvPr>
            <p:extLst>
              <p:ext uri="{D42A27DB-BD31-4B8C-83A1-F6EECF244321}">
                <p14:modId xmlns:p14="http://schemas.microsoft.com/office/powerpoint/2010/main" val="1238757039"/>
              </p:ext>
            </p:extLst>
          </p:nvPr>
        </p:nvGraphicFramePr>
        <p:xfrm>
          <a:off x="410852" y="2060849"/>
          <a:ext cx="8229600" cy="3303998"/>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1743400575"/>
                    </a:ext>
                  </a:extLst>
                </a:gridCol>
                <a:gridCol w="1361464">
                  <a:extLst>
                    <a:ext uri="{9D8B030D-6E8A-4147-A177-3AD203B41FA5}">
                      <a16:colId xmlns:a16="http://schemas.microsoft.com/office/drawing/2014/main" val="2937080377"/>
                    </a:ext>
                  </a:extLst>
                </a:gridCol>
                <a:gridCol w="2640200">
                  <a:extLst>
                    <a:ext uri="{9D8B030D-6E8A-4147-A177-3AD203B41FA5}">
                      <a16:colId xmlns:a16="http://schemas.microsoft.com/office/drawing/2014/main" val="923986632"/>
                    </a:ext>
                  </a:extLst>
                </a:gridCol>
                <a:gridCol w="3805526">
                  <a:extLst>
                    <a:ext uri="{9D8B030D-6E8A-4147-A177-3AD203B41FA5}">
                      <a16:colId xmlns:a16="http://schemas.microsoft.com/office/drawing/2014/main" val="2622751921"/>
                    </a:ext>
                  </a:extLst>
                </a:gridCol>
              </a:tblGrid>
              <a:tr h="3303998">
                <a:tc>
                  <a:txBody>
                    <a:bodyPr/>
                    <a:lstStyle/>
                    <a:p>
                      <a:pPr>
                        <a:lnSpc>
                          <a:spcPct val="107000"/>
                        </a:lnSpc>
                        <a:spcAft>
                          <a:spcPts val="800"/>
                        </a:spcAft>
                      </a:pPr>
                      <a:r>
                        <a:rPr lang="tr-TR" sz="1600" kern="100" dirty="0">
                          <a:effectLst/>
                          <a:latin typeface="+mn-lt"/>
                          <a:ea typeface="+mn-ea"/>
                          <a:cs typeface="+mn-cs"/>
                        </a:rPr>
                        <a:t>8</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Mazeret Sınavı Başvurusu</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Çeşitli sebeplerle ara sınava girmeyen öğrencinin yazılı olarak yaptığı mazeret sınavı başvurusu, 2023-2024 eğitim-öğretim yılı bahar yarıyılından itibaren dijital olarak alınması planlanmış ve süreçler tamamlanmıştır.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Her yıl güz ve bahar dönemlerinde ortalama 1200 dolayında mazeret sınavı başvurusu yapmaktadır. Her öğrenci mazeretine bağlı olarak en az 3 belge sunmaktaydı.</a:t>
                      </a:r>
                    </a:p>
                    <a:p>
                      <a:pPr algn="just">
                        <a:lnSpc>
                          <a:spcPct val="107000"/>
                        </a:lnSpc>
                        <a:spcAft>
                          <a:spcPts val="800"/>
                        </a:spcAft>
                      </a:pPr>
                      <a:r>
                        <a:rPr lang="tr-TR" sz="1600" kern="100" dirty="0">
                          <a:effectLst/>
                        </a:rPr>
                        <a:t>Başvuruların dijitale alınmasıyla birlikte yıllık en az 23 top kağıt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599075576"/>
                  </a:ext>
                </a:extLst>
              </a:tr>
            </a:tbl>
          </a:graphicData>
        </a:graphic>
      </p:graphicFrame>
      <p:sp>
        <p:nvSpPr>
          <p:cNvPr id="5" name="Metin kutusu 4"/>
          <p:cNvSpPr txBox="1"/>
          <p:nvPr/>
        </p:nvSpPr>
        <p:spPr>
          <a:xfrm>
            <a:off x="1259632" y="1248330"/>
            <a:ext cx="6840760"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MAZERET SINAVI BAŞVURU MODÜLÜ </a:t>
            </a:r>
          </a:p>
        </p:txBody>
      </p:sp>
    </p:spTree>
    <p:extLst>
      <p:ext uri="{BB962C8B-B14F-4D97-AF65-F5344CB8AC3E}">
        <p14:creationId xmlns:p14="http://schemas.microsoft.com/office/powerpoint/2010/main" val="427501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F1609598-A8A8-46FB-9219-7AB097844BFE}"/>
              </a:ext>
            </a:extLst>
          </p:cNvPr>
          <p:cNvGraphicFramePr>
            <a:graphicFrameLocks noGrp="1"/>
          </p:cNvGraphicFramePr>
          <p:nvPr>
            <p:extLst>
              <p:ext uri="{D42A27DB-BD31-4B8C-83A1-F6EECF244321}">
                <p14:modId xmlns:p14="http://schemas.microsoft.com/office/powerpoint/2010/main" val="2938916864"/>
              </p:ext>
            </p:extLst>
          </p:nvPr>
        </p:nvGraphicFramePr>
        <p:xfrm>
          <a:off x="457200" y="1916832"/>
          <a:ext cx="8229600" cy="4506839"/>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3533340682"/>
                    </a:ext>
                  </a:extLst>
                </a:gridCol>
                <a:gridCol w="1361464">
                  <a:extLst>
                    <a:ext uri="{9D8B030D-6E8A-4147-A177-3AD203B41FA5}">
                      <a16:colId xmlns:a16="http://schemas.microsoft.com/office/drawing/2014/main" val="3259227587"/>
                    </a:ext>
                  </a:extLst>
                </a:gridCol>
                <a:gridCol w="2640200">
                  <a:extLst>
                    <a:ext uri="{9D8B030D-6E8A-4147-A177-3AD203B41FA5}">
                      <a16:colId xmlns:a16="http://schemas.microsoft.com/office/drawing/2014/main" val="183902998"/>
                    </a:ext>
                  </a:extLst>
                </a:gridCol>
                <a:gridCol w="3805526">
                  <a:extLst>
                    <a:ext uri="{9D8B030D-6E8A-4147-A177-3AD203B41FA5}">
                      <a16:colId xmlns:a16="http://schemas.microsoft.com/office/drawing/2014/main" val="3560623792"/>
                    </a:ext>
                  </a:extLst>
                </a:gridCol>
              </a:tblGrid>
              <a:tr h="4506839">
                <a:tc>
                  <a:txBody>
                    <a:bodyPr/>
                    <a:lstStyle/>
                    <a:p>
                      <a:pPr>
                        <a:lnSpc>
                          <a:spcPct val="107000"/>
                        </a:lnSpc>
                        <a:spcAft>
                          <a:spcPts val="800"/>
                        </a:spcAft>
                      </a:pPr>
                      <a:r>
                        <a:rPr lang="tr-TR" sz="1600" kern="100" dirty="0">
                          <a:effectLst/>
                          <a:latin typeface="+mn-lt"/>
                          <a:ea typeface="+mn-ea"/>
                          <a:cs typeface="+mn-cs"/>
                        </a:rPr>
                        <a:t>9</a:t>
                      </a:r>
                    </a:p>
                    <a:p>
                      <a:pPr>
                        <a:lnSpc>
                          <a:spcPct val="107000"/>
                        </a:lnSpc>
                        <a:spcAft>
                          <a:spcPts val="800"/>
                        </a:spcAft>
                      </a:pP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Kayıt Dondurma Başvurusu</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Öğrenime ara vermek isteyen  ve yazılı başvuruda bulunan öğrencilerin başvurularının dijital ortama alınması planlanmış ve 2023-2024 eğitim-öğretim yılı bahar yarıyılında uygulamaya alınmıştır.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Her yıl güz ve bahar dönemlerinde ortalama 160 dolayında öğrenime ara verme başvurusu yapmaktadır. Her öğrenci mazeretine bağlı olarak en az 3 belge sunmaktaydı.</a:t>
                      </a:r>
                    </a:p>
                    <a:p>
                      <a:pPr algn="just">
                        <a:lnSpc>
                          <a:spcPct val="107000"/>
                        </a:lnSpc>
                        <a:spcAft>
                          <a:spcPts val="800"/>
                        </a:spcAft>
                      </a:pPr>
                      <a:r>
                        <a:rPr lang="tr-TR" sz="1600" kern="100" dirty="0">
                          <a:effectLst/>
                        </a:rPr>
                        <a:t>Dijitalde sistemde ise sıfır kâğıt politikası izlenmiştir. </a:t>
                      </a:r>
                    </a:p>
                    <a:p>
                      <a:pPr algn="just">
                        <a:lnSpc>
                          <a:spcPct val="107000"/>
                        </a:lnSpc>
                        <a:spcAft>
                          <a:spcPts val="800"/>
                        </a:spcAft>
                      </a:pPr>
                      <a:r>
                        <a:rPr lang="tr-TR" sz="1600" kern="100" dirty="0">
                          <a:effectLst/>
                        </a:rPr>
                        <a:t>Başvuruların dijitale alınmasıyla birlikte yıllık en az 14 top kağıt ve buna bağlı diğer kırtasiye malzemelerinden tasarruf sağlandı.</a:t>
                      </a:r>
                    </a:p>
                    <a:p>
                      <a:pPr algn="just">
                        <a:lnSpc>
                          <a:spcPct val="107000"/>
                        </a:lnSpc>
                        <a:spcAft>
                          <a:spcPts val="800"/>
                        </a:spcAft>
                      </a:pPr>
                      <a:r>
                        <a:rPr lang="tr-TR" sz="1600" kern="100" dirty="0">
                          <a:effectLst/>
                        </a:rPr>
                        <a:t> </a:t>
                      </a:r>
                    </a:p>
                    <a:p>
                      <a:pPr algn="just">
                        <a:lnSpc>
                          <a:spcPct val="107000"/>
                        </a:lnSpc>
                        <a:spcAft>
                          <a:spcPts val="800"/>
                        </a:spcAft>
                      </a:pPr>
                      <a:r>
                        <a:rPr lang="tr-TR" sz="1600" kern="100" dirty="0">
                          <a:effectLst/>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657423880"/>
                  </a:ext>
                </a:extLst>
              </a:tr>
            </a:tbl>
          </a:graphicData>
        </a:graphic>
      </p:graphicFrame>
      <p:sp>
        <p:nvSpPr>
          <p:cNvPr id="5" name="Metin kutusu 4"/>
          <p:cNvSpPr txBox="1"/>
          <p:nvPr/>
        </p:nvSpPr>
        <p:spPr>
          <a:xfrm>
            <a:off x="1259632" y="1196752"/>
            <a:ext cx="6768752"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KAYIT DONDURMA BAŞVURU MODÜLÜ</a:t>
            </a:r>
          </a:p>
        </p:txBody>
      </p:sp>
    </p:spTree>
    <p:extLst>
      <p:ext uri="{BB962C8B-B14F-4D97-AF65-F5344CB8AC3E}">
        <p14:creationId xmlns:p14="http://schemas.microsoft.com/office/powerpoint/2010/main" val="14177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1331640" y="1196752"/>
            <a:ext cx="7128792"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YAZ ÖĞRETİMİ BAŞVURU MODÜLÜ </a:t>
            </a:r>
          </a:p>
        </p:txBody>
      </p:sp>
      <p:graphicFrame>
        <p:nvGraphicFramePr>
          <p:cNvPr id="3" name="Tablo 2"/>
          <p:cNvGraphicFramePr>
            <a:graphicFrameLocks noGrp="1"/>
          </p:cNvGraphicFramePr>
          <p:nvPr>
            <p:extLst>
              <p:ext uri="{D42A27DB-BD31-4B8C-83A1-F6EECF244321}">
                <p14:modId xmlns:p14="http://schemas.microsoft.com/office/powerpoint/2010/main" val="2136447019"/>
              </p:ext>
            </p:extLst>
          </p:nvPr>
        </p:nvGraphicFramePr>
        <p:xfrm>
          <a:off x="457200" y="1916832"/>
          <a:ext cx="8229599" cy="3173659"/>
        </p:xfrm>
        <a:graphic>
          <a:graphicData uri="http://schemas.openxmlformats.org/drawingml/2006/table">
            <a:tbl>
              <a:tblPr firstRow="1" firstCol="1" bandRow="1">
                <a:tableStyleId>{5C22544A-7EE6-4342-B048-85BDC9FD1C3A}</a:tableStyleId>
              </a:tblPr>
              <a:tblGrid>
                <a:gridCol w="483774">
                  <a:extLst>
                    <a:ext uri="{9D8B030D-6E8A-4147-A177-3AD203B41FA5}">
                      <a16:colId xmlns:a16="http://schemas.microsoft.com/office/drawing/2014/main" val="617965521"/>
                    </a:ext>
                  </a:extLst>
                </a:gridCol>
                <a:gridCol w="1350763">
                  <a:extLst>
                    <a:ext uri="{9D8B030D-6E8A-4147-A177-3AD203B41FA5}">
                      <a16:colId xmlns:a16="http://schemas.microsoft.com/office/drawing/2014/main" val="3535341683"/>
                    </a:ext>
                  </a:extLst>
                </a:gridCol>
                <a:gridCol w="2619448">
                  <a:extLst>
                    <a:ext uri="{9D8B030D-6E8A-4147-A177-3AD203B41FA5}">
                      <a16:colId xmlns:a16="http://schemas.microsoft.com/office/drawing/2014/main" val="2063014653"/>
                    </a:ext>
                  </a:extLst>
                </a:gridCol>
                <a:gridCol w="3775614">
                  <a:extLst>
                    <a:ext uri="{9D8B030D-6E8A-4147-A177-3AD203B41FA5}">
                      <a16:colId xmlns:a16="http://schemas.microsoft.com/office/drawing/2014/main" val="369670385"/>
                    </a:ext>
                  </a:extLst>
                </a:gridCol>
              </a:tblGrid>
              <a:tr h="3173659">
                <a:tc>
                  <a:txBody>
                    <a:bodyPr/>
                    <a:lstStyle/>
                    <a:p>
                      <a:pPr>
                        <a:lnSpc>
                          <a:spcPct val="107000"/>
                        </a:lnSpc>
                        <a:spcAft>
                          <a:spcPts val="0"/>
                        </a:spcAft>
                      </a:pPr>
                      <a:r>
                        <a:rPr lang="tr-TR" sz="1600" kern="100" dirty="0">
                          <a:effectLst/>
                        </a:rPr>
                        <a:t>10</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90" marR="58690" marT="0" marB="0"/>
                </a:tc>
                <a:tc>
                  <a:txBody>
                    <a:bodyPr/>
                    <a:lstStyle/>
                    <a:p>
                      <a:pPr>
                        <a:lnSpc>
                          <a:spcPct val="107000"/>
                        </a:lnSpc>
                        <a:spcAft>
                          <a:spcPts val="0"/>
                        </a:spcAft>
                      </a:pPr>
                      <a:r>
                        <a:rPr lang="tr-TR" sz="1600" kern="100" dirty="0">
                          <a:effectLst/>
                        </a:rPr>
                        <a:t>Yaz Öğretimi Başvurusu</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90" marR="58690" marT="0" marB="0"/>
                </a:tc>
                <a:tc>
                  <a:txBody>
                    <a:bodyPr/>
                    <a:lstStyle/>
                    <a:p>
                      <a:pPr>
                        <a:lnSpc>
                          <a:spcPct val="107000"/>
                        </a:lnSpc>
                        <a:spcAft>
                          <a:spcPts val="0"/>
                        </a:spcAft>
                      </a:pPr>
                      <a:r>
                        <a:rPr lang="tr-TR" sz="1600" kern="100" dirty="0">
                          <a:effectLst/>
                        </a:rPr>
                        <a:t>Yazılı başvuru şeklinde alınan yaz öğretimi başvuruları dijital olarak alınmaya başlanmış, pratik ve ulaşılabilir hizmet verilmiştir.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90" marR="58690" marT="0" marB="0"/>
                </a:tc>
                <a:tc>
                  <a:txBody>
                    <a:bodyPr/>
                    <a:lstStyle/>
                    <a:p>
                      <a:pPr>
                        <a:lnSpc>
                          <a:spcPct val="107000"/>
                        </a:lnSpc>
                        <a:spcAft>
                          <a:spcPts val="0"/>
                        </a:spcAft>
                      </a:pPr>
                      <a:r>
                        <a:rPr lang="tr-TR" sz="1600" kern="100" dirty="0">
                          <a:effectLst/>
                        </a:rPr>
                        <a:t>Yazılı olarak her yıl ortalama 4300 dolayında yaz öğretimi başvuru alınmaktaydı.</a:t>
                      </a:r>
                    </a:p>
                    <a:p>
                      <a:pPr>
                        <a:lnSpc>
                          <a:spcPct val="107000"/>
                        </a:lnSpc>
                        <a:spcAft>
                          <a:spcPts val="0"/>
                        </a:spcAft>
                      </a:pPr>
                      <a:r>
                        <a:rPr lang="tr-TR" sz="1600" kern="100" dirty="0">
                          <a:effectLst/>
                        </a:rPr>
                        <a:t>Başvuruların dijital ortama alınmasıyla birlikte kırtasiye ve iş yükü yönüyle önemli tasarruflar sağlanmıştır.</a:t>
                      </a:r>
                    </a:p>
                    <a:p>
                      <a:pPr>
                        <a:lnSpc>
                          <a:spcPct val="107000"/>
                        </a:lnSpc>
                        <a:spcAft>
                          <a:spcPts val="0"/>
                        </a:spcAft>
                      </a:pPr>
                      <a:r>
                        <a:rPr lang="tr-TR" sz="1600" kern="100" dirty="0">
                          <a:effectLst/>
                        </a:rPr>
                        <a:t>Başvuruların dijitale alınmasıyla birlikte yıllık en az 30 top kağıt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90" marR="58690" marT="0" marB="0"/>
                </a:tc>
                <a:extLst>
                  <a:ext uri="{0D108BD9-81ED-4DB2-BD59-A6C34878D82A}">
                    <a16:rowId xmlns:a16="http://schemas.microsoft.com/office/drawing/2014/main" val="1667823067"/>
                  </a:ext>
                </a:extLst>
              </a:tr>
            </a:tbl>
          </a:graphicData>
        </a:graphic>
      </p:graphicFrame>
    </p:spTree>
    <p:extLst>
      <p:ext uri="{BB962C8B-B14F-4D97-AF65-F5344CB8AC3E}">
        <p14:creationId xmlns:p14="http://schemas.microsoft.com/office/powerpoint/2010/main" val="28569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4D889A44-4AE6-435C-ACE2-4E2B54F5DD53}"/>
              </a:ext>
            </a:extLst>
          </p:cNvPr>
          <p:cNvGraphicFramePr>
            <a:graphicFrameLocks noGrp="1"/>
          </p:cNvGraphicFramePr>
          <p:nvPr>
            <p:extLst>
              <p:ext uri="{D42A27DB-BD31-4B8C-83A1-F6EECF244321}">
                <p14:modId xmlns:p14="http://schemas.microsoft.com/office/powerpoint/2010/main" val="3246353715"/>
              </p:ext>
            </p:extLst>
          </p:nvPr>
        </p:nvGraphicFramePr>
        <p:xfrm>
          <a:off x="539552" y="1988840"/>
          <a:ext cx="8291264" cy="3701847"/>
        </p:xfrm>
        <a:graphic>
          <a:graphicData uri="http://schemas.openxmlformats.org/drawingml/2006/table">
            <a:tbl>
              <a:tblPr firstRow="1" firstCol="1" bandRow="1">
                <a:tableStyleId>{5C22544A-7EE6-4342-B048-85BDC9FD1C3A}</a:tableStyleId>
              </a:tblPr>
              <a:tblGrid>
                <a:gridCol w="425575">
                  <a:extLst>
                    <a:ext uri="{9D8B030D-6E8A-4147-A177-3AD203B41FA5}">
                      <a16:colId xmlns:a16="http://schemas.microsoft.com/office/drawing/2014/main" val="2725716433"/>
                    </a:ext>
                  </a:extLst>
                </a:gridCol>
                <a:gridCol w="1371665">
                  <a:extLst>
                    <a:ext uri="{9D8B030D-6E8A-4147-A177-3AD203B41FA5}">
                      <a16:colId xmlns:a16="http://schemas.microsoft.com/office/drawing/2014/main" val="213431048"/>
                    </a:ext>
                  </a:extLst>
                </a:gridCol>
                <a:gridCol w="2659983">
                  <a:extLst>
                    <a:ext uri="{9D8B030D-6E8A-4147-A177-3AD203B41FA5}">
                      <a16:colId xmlns:a16="http://schemas.microsoft.com/office/drawing/2014/main" val="2267218811"/>
                    </a:ext>
                  </a:extLst>
                </a:gridCol>
                <a:gridCol w="3834041">
                  <a:extLst>
                    <a:ext uri="{9D8B030D-6E8A-4147-A177-3AD203B41FA5}">
                      <a16:colId xmlns:a16="http://schemas.microsoft.com/office/drawing/2014/main" val="2725905201"/>
                    </a:ext>
                  </a:extLst>
                </a:gridCol>
              </a:tblGrid>
              <a:tr h="3701847">
                <a:tc>
                  <a:txBody>
                    <a:bodyPr/>
                    <a:lstStyle/>
                    <a:p>
                      <a:pPr>
                        <a:lnSpc>
                          <a:spcPct val="107000"/>
                        </a:lnSpc>
                        <a:spcAft>
                          <a:spcPts val="800"/>
                        </a:spcAft>
                      </a:pPr>
                      <a:r>
                        <a:rPr lang="tr-TR" sz="1600" kern="100" dirty="0">
                          <a:effectLst/>
                          <a:latin typeface="+mn-lt"/>
                          <a:ea typeface="+mn-ea"/>
                          <a:cs typeface="+mn-cs"/>
                        </a:rPr>
                        <a:t>11</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Pedagojik Formasyon Başvurusu</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Manuel olarak alınan başvuruların dijital ortamda alınmasının sağlanması, yerinde, ulaşılabilir, kaliteli ve şeffaf bir hizmet sunulması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Her yıl ortalama 2500+ dolayında pedagojik formasyon başvurusu alınmaktadır. </a:t>
                      </a:r>
                    </a:p>
                    <a:p>
                      <a:pPr>
                        <a:lnSpc>
                          <a:spcPct val="107000"/>
                        </a:lnSpc>
                        <a:spcAft>
                          <a:spcPts val="800"/>
                        </a:spcAft>
                      </a:pPr>
                      <a:r>
                        <a:rPr lang="tr-TR" sz="1600" kern="100" dirty="0">
                          <a:effectLst/>
                        </a:rPr>
                        <a:t>Aday, başvuru esnasında en az 5 sayfalık belge sunmaktaydı.</a:t>
                      </a:r>
                    </a:p>
                    <a:p>
                      <a:pPr>
                        <a:lnSpc>
                          <a:spcPct val="107000"/>
                        </a:lnSpc>
                        <a:spcAft>
                          <a:spcPts val="800"/>
                        </a:spcAft>
                      </a:pPr>
                      <a:r>
                        <a:rPr lang="tr-TR" sz="1600" kern="100" dirty="0">
                          <a:effectLst/>
                        </a:rPr>
                        <a:t>Başvurular, değerlendirme, yerleştirme ve kayıt işlemleri dijital olarak alındığından sıfır kâğıt sistemine geçilmiştir.</a:t>
                      </a:r>
                    </a:p>
                    <a:p>
                      <a:pPr>
                        <a:lnSpc>
                          <a:spcPct val="107000"/>
                        </a:lnSpc>
                        <a:spcAft>
                          <a:spcPts val="800"/>
                        </a:spcAft>
                      </a:pPr>
                      <a:r>
                        <a:rPr lang="tr-TR" sz="1600" kern="100" dirty="0">
                          <a:effectLst/>
                        </a:rPr>
                        <a:t>Başvuruların dijitale alınmasıyla birlikte yıllık en az 30 top kağıt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450397825"/>
                  </a:ext>
                </a:extLst>
              </a:tr>
            </a:tbl>
          </a:graphicData>
        </a:graphic>
      </p:graphicFrame>
      <p:sp>
        <p:nvSpPr>
          <p:cNvPr id="5" name="Metin kutusu 4"/>
          <p:cNvSpPr txBox="1"/>
          <p:nvPr/>
        </p:nvSpPr>
        <p:spPr>
          <a:xfrm>
            <a:off x="899592" y="1196752"/>
            <a:ext cx="7848872"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PEDAGOJİK FORMASYON BAŞVURU MODÜLÜ </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332445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3200876"/>
          </a:xfrm>
          <a:prstGeom prst="rect">
            <a:avLst/>
          </a:prstGeom>
          <a:noFill/>
        </p:spPr>
        <p:txBody>
          <a:bodyPr wrap="square" rtlCol="0">
            <a:spAutoFit/>
          </a:bodyPr>
          <a:lstStyle/>
          <a:p>
            <a:r>
              <a:rPr lang="tr-TR" sz="3000" b="1" dirty="0">
                <a:solidFill>
                  <a:srgbClr val="9A550A"/>
                </a:solidFill>
                <a:latin typeface="Times New Roman" pitchFamily="18" charset="0"/>
                <a:cs typeface="Times New Roman" pitchFamily="18" charset="0"/>
              </a:rPr>
              <a:t>BAŞKANLIĞIMIZ</a:t>
            </a:r>
          </a:p>
          <a:p>
            <a:endParaRPr lang="tr-TR" sz="2200" b="1" dirty="0">
              <a:solidFill>
                <a:srgbClr val="9A550A"/>
              </a:solidFill>
              <a:latin typeface="Times New Roman" pitchFamily="18" charset="0"/>
              <a:cs typeface="Times New Roman" pitchFamily="18" charset="0"/>
            </a:endParaRPr>
          </a:p>
          <a:p>
            <a:pPr algn="just"/>
            <a:r>
              <a:rPr lang="tr-TR" sz="2600" b="1" dirty="0">
                <a:solidFill>
                  <a:srgbClr val="002060"/>
                </a:solidFill>
                <a:latin typeface="Times New Roman" pitchFamily="18" charset="0"/>
                <a:cs typeface="Times New Roman" pitchFamily="18" charset="0"/>
              </a:rPr>
              <a:t>Başkanlığımız;</a:t>
            </a:r>
          </a:p>
          <a:p>
            <a:pPr algn="just"/>
            <a:r>
              <a:rPr lang="tr-TR" sz="2600" b="1" dirty="0">
                <a:solidFill>
                  <a:srgbClr val="002060"/>
                </a:solidFill>
                <a:latin typeface="Times New Roman" pitchFamily="18" charset="0"/>
                <a:cs typeface="Times New Roman" pitchFamily="18" charset="0"/>
              </a:rPr>
              <a:t>Öğrencilerimize / Mezunlarımıza,</a:t>
            </a:r>
          </a:p>
          <a:p>
            <a:pPr algn="just"/>
            <a:r>
              <a:rPr lang="tr-TR" sz="2600" b="1" dirty="0">
                <a:solidFill>
                  <a:srgbClr val="002060"/>
                </a:solidFill>
                <a:latin typeface="Times New Roman" pitchFamily="18" charset="0"/>
                <a:cs typeface="Times New Roman" pitchFamily="18" charset="0"/>
              </a:rPr>
              <a:t>Üniversitemiz akademik ve idari personeline,</a:t>
            </a:r>
          </a:p>
          <a:p>
            <a:pPr algn="just"/>
            <a:r>
              <a:rPr lang="tr-TR" sz="2600" b="1" dirty="0">
                <a:solidFill>
                  <a:srgbClr val="002060"/>
                </a:solidFill>
                <a:latin typeface="Times New Roman" pitchFamily="18" charset="0"/>
                <a:cs typeface="Times New Roman" pitchFamily="18" charset="0"/>
              </a:rPr>
              <a:t>Paydaşlarımıza hizmet sunmaktadır.</a:t>
            </a:r>
          </a:p>
          <a:p>
            <a:pPr algn="just"/>
            <a:endParaRPr lang="tr-TR" sz="2600" b="1" dirty="0">
              <a:solidFill>
                <a:srgbClr val="002060"/>
              </a:solidFill>
              <a:latin typeface="Times New Roman" pitchFamily="18" charset="0"/>
              <a:cs typeface="Times New Roman" pitchFamily="18" charset="0"/>
            </a:endParaRPr>
          </a:p>
          <a:p>
            <a:r>
              <a:rPr lang="tr-TR" sz="2000" b="1" dirty="0">
                <a:solidFill>
                  <a:srgbClr val="002060"/>
                </a:solidFill>
                <a:latin typeface="Times New Roman" pitchFamily="18" charset="0"/>
                <a:cs typeface="Times New Roman" pitchFamily="18" charset="0"/>
              </a:rPr>
              <a:t>	</a:t>
            </a:r>
            <a:endParaRPr lang="tr-TR"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0087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59F44D32-2277-45AE-B673-5ED673A15A98}"/>
              </a:ext>
            </a:extLst>
          </p:cNvPr>
          <p:cNvGraphicFramePr>
            <a:graphicFrameLocks noGrp="1"/>
          </p:cNvGraphicFramePr>
          <p:nvPr>
            <p:extLst>
              <p:ext uri="{D42A27DB-BD31-4B8C-83A1-F6EECF244321}">
                <p14:modId xmlns:p14="http://schemas.microsoft.com/office/powerpoint/2010/main" val="206883223"/>
              </p:ext>
            </p:extLst>
          </p:nvPr>
        </p:nvGraphicFramePr>
        <p:xfrm>
          <a:off x="380020" y="1916832"/>
          <a:ext cx="8291264" cy="2792879"/>
        </p:xfrm>
        <a:graphic>
          <a:graphicData uri="http://schemas.openxmlformats.org/drawingml/2006/table">
            <a:tbl>
              <a:tblPr firstRow="1" firstCol="1" bandRow="1">
                <a:tableStyleId>{5C22544A-7EE6-4342-B048-85BDC9FD1C3A}</a:tableStyleId>
              </a:tblPr>
              <a:tblGrid>
                <a:gridCol w="425575">
                  <a:extLst>
                    <a:ext uri="{9D8B030D-6E8A-4147-A177-3AD203B41FA5}">
                      <a16:colId xmlns:a16="http://schemas.microsoft.com/office/drawing/2014/main" val="795352108"/>
                    </a:ext>
                  </a:extLst>
                </a:gridCol>
                <a:gridCol w="1371665">
                  <a:extLst>
                    <a:ext uri="{9D8B030D-6E8A-4147-A177-3AD203B41FA5}">
                      <a16:colId xmlns:a16="http://schemas.microsoft.com/office/drawing/2014/main" val="2853108241"/>
                    </a:ext>
                  </a:extLst>
                </a:gridCol>
                <a:gridCol w="2659983">
                  <a:extLst>
                    <a:ext uri="{9D8B030D-6E8A-4147-A177-3AD203B41FA5}">
                      <a16:colId xmlns:a16="http://schemas.microsoft.com/office/drawing/2014/main" val="2797025126"/>
                    </a:ext>
                  </a:extLst>
                </a:gridCol>
                <a:gridCol w="3834041">
                  <a:extLst>
                    <a:ext uri="{9D8B030D-6E8A-4147-A177-3AD203B41FA5}">
                      <a16:colId xmlns:a16="http://schemas.microsoft.com/office/drawing/2014/main" val="1287909071"/>
                    </a:ext>
                  </a:extLst>
                </a:gridCol>
              </a:tblGrid>
              <a:tr h="2792879">
                <a:tc>
                  <a:txBody>
                    <a:bodyPr/>
                    <a:lstStyle/>
                    <a:p>
                      <a:pPr>
                        <a:lnSpc>
                          <a:spcPct val="107000"/>
                        </a:lnSpc>
                        <a:spcAft>
                          <a:spcPts val="800"/>
                        </a:spcAft>
                      </a:pPr>
                      <a:r>
                        <a:rPr lang="tr-TR" sz="1600" kern="100" dirty="0">
                          <a:effectLst/>
                          <a:latin typeface="+mn-lt"/>
                          <a:ea typeface="+mn-ea"/>
                          <a:cs typeface="+mn-cs"/>
                        </a:rPr>
                        <a:t>12</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Tek Ders Sınavı Başvuru Modülü</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Mezuniyet durumunda olup sadece bir dersten başarısız olan öğrencilerin başvuru ve buna bağlı süreçlerin dijital olarak yürütülmesi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Bu sistemle zaman, kırtasiye tasarrufu sağlanmış ve işlemlerin zamanında ve hatasız olarak yapılması ve paydaş memnuniyeti izlenmiştir.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279285427"/>
                  </a:ext>
                </a:extLst>
              </a:tr>
            </a:tbl>
          </a:graphicData>
        </a:graphic>
      </p:graphicFrame>
      <p:sp>
        <p:nvSpPr>
          <p:cNvPr id="5" name="Metin kutusu 4"/>
          <p:cNvSpPr txBox="1"/>
          <p:nvPr/>
        </p:nvSpPr>
        <p:spPr>
          <a:xfrm>
            <a:off x="457200" y="1268760"/>
            <a:ext cx="8136904" cy="492443"/>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TEK DERS SINAVI BAŞVURU MODÜLÜ</a:t>
            </a:r>
          </a:p>
        </p:txBody>
      </p:sp>
    </p:spTree>
    <p:extLst>
      <p:ext uri="{BB962C8B-B14F-4D97-AF65-F5344CB8AC3E}">
        <p14:creationId xmlns:p14="http://schemas.microsoft.com/office/powerpoint/2010/main" val="427268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graphicFrame>
        <p:nvGraphicFramePr>
          <p:cNvPr id="3" name="Tablo 2">
            <a:extLst>
              <a:ext uri="{FF2B5EF4-FFF2-40B4-BE49-F238E27FC236}">
                <a16:creationId xmlns:a16="http://schemas.microsoft.com/office/drawing/2014/main" id="{50E4C948-1929-4C1A-9262-0166360F92BE}"/>
              </a:ext>
            </a:extLst>
          </p:cNvPr>
          <p:cNvGraphicFramePr>
            <a:graphicFrameLocks noGrp="1"/>
          </p:cNvGraphicFramePr>
          <p:nvPr>
            <p:extLst>
              <p:ext uri="{D42A27DB-BD31-4B8C-83A1-F6EECF244321}">
                <p14:modId xmlns:p14="http://schemas.microsoft.com/office/powerpoint/2010/main" val="2890022720"/>
              </p:ext>
            </p:extLst>
          </p:nvPr>
        </p:nvGraphicFramePr>
        <p:xfrm>
          <a:off x="467544" y="1916832"/>
          <a:ext cx="8435280" cy="2512189"/>
        </p:xfrm>
        <a:graphic>
          <a:graphicData uri="http://schemas.openxmlformats.org/drawingml/2006/table">
            <a:tbl>
              <a:tblPr firstRow="1" firstCol="1" bandRow="1">
                <a:tableStyleId>{5C22544A-7EE6-4342-B048-85BDC9FD1C3A}</a:tableStyleId>
              </a:tblPr>
              <a:tblGrid>
                <a:gridCol w="432967">
                  <a:extLst>
                    <a:ext uri="{9D8B030D-6E8A-4147-A177-3AD203B41FA5}">
                      <a16:colId xmlns:a16="http://schemas.microsoft.com/office/drawing/2014/main" val="1585811789"/>
                    </a:ext>
                  </a:extLst>
                </a:gridCol>
                <a:gridCol w="1395491">
                  <a:extLst>
                    <a:ext uri="{9D8B030D-6E8A-4147-A177-3AD203B41FA5}">
                      <a16:colId xmlns:a16="http://schemas.microsoft.com/office/drawing/2014/main" val="166607386"/>
                    </a:ext>
                  </a:extLst>
                </a:gridCol>
                <a:gridCol w="2706186">
                  <a:extLst>
                    <a:ext uri="{9D8B030D-6E8A-4147-A177-3AD203B41FA5}">
                      <a16:colId xmlns:a16="http://schemas.microsoft.com/office/drawing/2014/main" val="1994124051"/>
                    </a:ext>
                  </a:extLst>
                </a:gridCol>
                <a:gridCol w="3900636">
                  <a:extLst>
                    <a:ext uri="{9D8B030D-6E8A-4147-A177-3AD203B41FA5}">
                      <a16:colId xmlns:a16="http://schemas.microsoft.com/office/drawing/2014/main" val="4171617976"/>
                    </a:ext>
                  </a:extLst>
                </a:gridCol>
              </a:tblGrid>
              <a:tr h="2512189">
                <a:tc>
                  <a:txBody>
                    <a:bodyPr/>
                    <a:lstStyle/>
                    <a:p>
                      <a:pPr>
                        <a:lnSpc>
                          <a:spcPct val="107000"/>
                        </a:lnSpc>
                        <a:spcAft>
                          <a:spcPts val="800"/>
                        </a:spcAft>
                      </a:pPr>
                      <a:r>
                        <a:rPr lang="tr-TR" sz="1600" kern="100" dirty="0">
                          <a:effectLst/>
                          <a:latin typeface="+mn-lt"/>
                          <a:ea typeface="+mn-ea"/>
                          <a:cs typeface="+mn-cs"/>
                        </a:rPr>
                        <a:t>13</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Dijital yoklama süreçleri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Öğrenci Bilgi sistemi Mobil Uygulamasının Üniversitemizde hizmete alınmasıyla birlikte yoklamalar dijital olarak alınmaya başlanmıştır.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Öğrenci Bilgi sistemi Mobil Uygulamasının Üniversitemizde hizmete alınmasıyla birlikte yoklamalar dijital olarak alınmaya başlanmış ve bununla zaman ve kırtasiye tasarrufu ciddi anlamda sağlanmıştır. Hatalı işlemler minimum seviyeye indirilmiş ve paydaş memnuniyetinin yüksek olduğu izlenmiştir.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108741296"/>
                  </a:ext>
                </a:extLst>
              </a:tr>
            </a:tbl>
          </a:graphicData>
        </a:graphic>
      </p:graphicFrame>
      <p:sp>
        <p:nvSpPr>
          <p:cNvPr id="5" name="Metin kutusu 4"/>
          <p:cNvSpPr txBox="1"/>
          <p:nvPr/>
        </p:nvSpPr>
        <p:spPr>
          <a:xfrm>
            <a:off x="1619672" y="1124744"/>
            <a:ext cx="5544616" cy="492443"/>
          </a:xfrm>
          <a:prstGeom prst="rect">
            <a:avLst/>
          </a:prstGeom>
          <a:noFill/>
        </p:spPr>
        <p:txBody>
          <a:bodyPr wrap="square" rtlCol="0">
            <a:spAutoFit/>
          </a:bodyPr>
          <a:lstStyle/>
          <a:p>
            <a:pPr algn="just"/>
            <a:r>
              <a:rPr lang="tr-TR" sz="2600" b="1" dirty="0">
                <a:solidFill>
                  <a:srgbClr val="9A550A"/>
                </a:solidFill>
                <a:latin typeface="Times New Roman" pitchFamily="18" charset="0"/>
                <a:cs typeface="Times New Roman" pitchFamily="18" charset="0"/>
              </a:rPr>
              <a:t>DİJİTAL YOKLAMA SÜREÇLERİ</a:t>
            </a:r>
          </a:p>
        </p:txBody>
      </p:sp>
    </p:spTree>
    <p:extLst>
      <p:ext uri="{BB962C8B-B14F-4D97-AF65-F5344CB8AC3E}">
        <p14:creationId xmlns:p14="http://schemas.microsoft.com/office/powerpoint/2010/main" val="197080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86FCEA95-84C5-4A1E-9546-5C8ACF07327D}"/>
              </a:ext>
            </a:extLst>
          </p:cNvPr>
          <p:cNvGraphicFramePr>
            <a:graphicFrameLocks noGrp="1"/>
          </p:cNvGraphicFramePr>
          <p:nvPr>
            <p:extLst>
              <p:ext uri="{D42A27DB-BD31-4B8C-83A1-F6EECF244321}">
                <p14:modId xmlns:p14="http://schemas.microsoft.com/office/powerpoint/2010/main" val="2610020533"/>
              </p:ext>
            </p:extLst>
          </p:nvPr>
        </p:nvGraphicFramePr>
        <p:xfrm>
          <a:off x="457200" y="2492896"/>
          <a:ext cx="8363272" cy="2376264"/>
        </p:xfrm>
        <a:graphic>
          <a:graphicData uri="http://schemas.openxmlformats.org/drawingml/2006/table">
            <a:tbl>
              <a:tblPr firstRow="1" firstCol="1" bandRow="1">
                <a:tableStyleId>{5C22544A-7EE6-4342-B048-85BDC9FD1C3A}</a:tableStyleId>
              </a:tblPr>
              <a:tblGrid>
                <a:gridCol w="429271">
                  <a:extLst>
                    <a:ext uri="{9D8B030D-6E8A-4147-A177-3AD203B41FA5}">
                      <a16:colId xmlns:a16="http://schemas.microsoft.com/office/drawing/2014/main" val="956131856"/>
                    </a:ext>
                  </a:extLst>
                </a:gridCol>
                <a:gridCol w="1383578">
                  <a:extLst>
                    <a:ext uri="{9D8B030D-6E8A-4147-A177-3AD203B41FA5}">
                      <a16:colId xmlns:a16="http://schemas.microsoft.com/office/drawing/2014/main" val="3440782698"/>
                    </a:ext>
                  </a:extLst>
                </a:gridCol>
                <a:gridCol w="2683084">
                  <a:extLst>
                    <a:ext uri="{9D8B030D-6E8A-4147-A177-3AD203B41FA5}">
                      <a16:colId xmlns:a16="http://schemas.microsoft.com/office/drawing/2014/main" val="712012896"/>
                    </a:ext>
                  </a:extLst>
                </a:gridCol>
                <a:gridCol w="3867339">
                  <a:extLst>
                    <a:ext uri="{9D8B030D-6E8A-4147-A177-3AD203B41FA5}">
                      <a16:colId xmlns:a16="http://schemas.microsoft.com/office/drawing/2014/main" val="926359724"/>
                    </a:ext>
                  </a:extLst>
                </a:gridCol>
              </a:tblGrid>
              <a:tr h="2376264">
                <a:tc>
                  <a:txBody>
                    <a:bodyPr/>
                    <a:lstStyle/>
                    <a:p>
                      <a:pPr>
                        <a:lnSpc>
                          <a:spcPct val="107000"/>
                        </a:lnSpc>
                        <a:spcAft>
                          <a:spcPts val="800"/>
                        </a:spcAft>
                      </a:pPr>
                      <a:r>
                        <a:rPr lang="tr-TR" sz="1600" kern="100" dirty="0">
                          <a:effectLst/>
                        </a:rPr>
                        <a:t>14</a:t>
                      </a:r>
                    </a:p>
                    <a:p>
                      <a:pPr>
                        <a:lnSpc>
                          <a:spcPct val="107000"/>
                        </a:lnSpc>
                        <a:spcAft>
                          <a:spcPts val="800"/>
                        </a:spcAft>
                      </a:pP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Sosyal Transkript Modülü</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Bu modül ile öğrencilerin ders dışı her türlü faaliyet ve belgesinin kayıt altına alınması sağlanmıştır.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Bu modül ile öğrencilerin ders dışı her türlü faaliyet ve belgesinin kayıt altına alınması ve hepsinin bir belgede gösterilmesi sağlanmış bu uygulama ile öğrencilerimiz daha fazla aktivitede yer aldıkları izlenmiştir.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2205335189"/>
                  </a:ext>
                </a:extLst>
              </a:tr>
            </a:tbl>
          </a:graphicData>
        </a:graphic>
      </p:graphicFrame>
      <p:sp>
        <p:nvSpPr>
          <p:cNvPr id="5" name="Metin kutusu 4"/>
          <p:cNvSpPr txBox="1"/>
          <p:nvPr/>
        </p:nvSpPr>
        <p:spPr>
          <a:xfrm>
            <a:off x="1115616" y="1700808"/>
            <a:ext cx="7560840"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SOSYAL TRANSKRİPT BAŞVURU MODÜLÜ</a:t>
            </a:r>
          </a:p>
        </p:txBody>
      </p:sp>
    </p:spTree>
    <p:extLst>
      <p:ext uri="{BB962C8B-B14F-4D97-AF65-F5344CB8AC3E}">
        <p14:creationId xmlns:p14="http://schemas.microsoft.com/office/powerpoint/2010/main" val="489369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331640" y="1052736"/>
            <a:ext cx="7020780"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DİPLOMALARIN ELEKTRONİK ORTAMDA DÜZENLENMESİ VE SAKLANMASI</a:t>
            </a:r>
          </a:p>
        </p:txBody>
      </p:sp>
      <p:graphicFrame>
        <p:nvGraphicFramePr>
          <p:cNvPr id="2" name="Tablo 1">
            <a:extLst>
              <a:ext uri="{FF2B5EF4-FFF2-40B4-BE49-F238E27FC236}">
                <a16:creationId xmlns:a16="http://schemas.microsoft.com/office/drawing/2014/main" id="{B2BEC14A-697D-491F-B150-3DD3CBBD4724}"/>
              </a:ext>
            </a:extLst>
          </p:cNvPr>
          <p:cNvGraphicFramePr>
            <a:graphicFrameLocks noGrp="1"/>
          </p:cNvGraphicFramePr>
          <p:nvPr>
            <p:extLst>
              <p:ext uri="{D42A27DB-BD31-4B8C-83A1-F6EECF244321}">
                <p14:modId xmlns:p14="http://schemas.microsoft.com/office/powerpoint/2010/main" val="658938144"/>
              </p:ext>
            </p:extLst>
          </p:nvPr>
        </p:nvGraphicFramePr>
        <p:xfrm>
          <a:off x="457200" y="2276872"/>
          <a:ext cx="8229600" cy="4046225"/>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1064327013"/>
                    </a:ext>
                  </a:extLst>
                </a:gridCol>
                <a:gridCol w="1361464">
                  <a:extLst>
                    <a:ext uri="{9D8B030D-6E8A-4147-A177-3AD203B41FA5}">
                      <a16:colId xmlns:a16="http://schemas.microsoft.com/office/drawing/2014/main" val="1377079317"/>
                    </a:ext>
                  </a:extLst>
                </a:gridCol>
                <a:gridCol w="2640200">
                  <a:extLst>
                    <a:ext uri="{9D8B030D-6E8A-4147-A177-3AD203B41FA5}">
                      <a16:colId xmlns:a16="http://schemas.microsoft.com/office/drawing/2014/main" val="1775926486"/>
                    </a:ext>
                  </a:extLst>
                </a:gridCol>
                <a:gridCol w="3805526">
                  <a:extLst>
                    <a:ext uri="{9D8B030D-6E8A-4147-A177-3AD203B41FA5}">
                      <a16:colId xmlns:a16="http://schemas.microsoft.com/office/drawing/2014/main" val="3580890730"/>
                    </a:ext>
                  </a:extLst>
                </a:gridCol>
              </a:tblGrid>
              <a:tr h="4046225">
                <a:tc>
                  <a:txBody>
                    <a:bodyPr/>
                    <a:lstStyle/>
                    <a:p>
                      <a:pPr>
                        <a:lnSpc>
                          <a:spcPct val="107000"/>
                        </a:lnSpc>
                        <a:spcAft>
                          <a:spcPts val="800"/>
                        </a:spcAft>
                      </a:pPr>
                      <a:endParaRPr lang="tr-TR" sz="1600" kern="100"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800"/>
                        </a:spcAft>
                      </a:pPr>
                      <a:endParaRPr lang="tr-TR" sz="1600" kern="100"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800"/>
                        </a:spcAft>
                      </a:pPr>
                      <a:endParaRPr lang="tr-TR" sz="1600" kern="100"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tr-TR" sz="1600" kern="100" dirty="0">
                          <a:solidFill>
                            <a:schemeClr val="bg1"/>
                          </a:solidFill>
                          <a:effectLst/>
                          <a:latin typeface="Times New Roman" panose="02020603050405020304" pitchFamily="18" charset="0"/>
                          <a:ea typeface="+mn-ea"/>
                          <a:cs typeface="Times New Roman" panose="02020603050405020304" pitchFamily="18" charset="0"/>
                        </a:rPr>
                        <a:t>15</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Diplomaların Elektronik Ortamda </a:t>
                      </a:r>
                      <a:r>
                        <a:rPr lang="tr-TR" sz="1600" kern="100" dirty="0" err="1">
                          <a:solidFill>
                            <a:schemeClr val="bg1"/>
                          </a:solidFill>
                          <a:effectLst/>
                          <a:latin typeface="Times New Roman" panose="02020603050405020304" pitchFamily="18" charset="0"/>
                          <a:cs typeface="Times New Roman" panose="02020603050405020304" pitchFamily="18" charset="0"/>
                        </a:rPr>
                        <a:t>Karekodlu</a:t>
                      </a:r>
                      <a:r>
                        <a:rPr lang="tr-TR" sz="1600" kern="100" dirty="0">
                          <a:solidFill>
                            <a:schemeClr val="bg1"/>
                          </a:solidFill>
                          <a:effectLst/>
                          <a:latin typeface="Times New Roman" panose="02020603050405020304" pitchFamily="18" charset="0"/>
                          <a:cs typeface="Times New Roman" panose="02020603050405020304" pitchFamily="18" charset="0"/>
                        </a:rPr>
                        <a:t> Olarak Düzenlenmesi ve Saklanması</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Mezuniyet sonrası Öğrenci İşleri tarafından dijital ortamda düzenlenen ve elektronik imza süreçleri tamamlanan diplomaların dijital ortamda korunması sağlanarak dosya ve arşiv süreçlerini ortadan kaldırmak</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2020 yılından bu yana hedef % 100 olarak gerçekleştirildi</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Her yıl ortalama 5000 dolayında diploma dijital ortamda hazırlanmakta ve yine dijitalde muhafaza edilmektedir. </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 Bu uygulama ile birlikte Geçici Mezuniyet Belgesi düzenlemesine de son verilmiştir.,</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1600" kern="100" dirty="0">
                          <a:solidFill>
                            <a:schemeClr val="bg1"/>
                          </a:solidFill>
                          <a:effectLst/>
                          <a:latin typeface="Times New Roman" panose="02020603050405020304" pitchFamily="18" charset="0"/>
                          <a:cs typeface="Times New Roman" panose="02020603050405020304" pitchFamily="18" charset="0"/>
                        </a:rPr>
                        <a:t>Geçici Mezuniyet Belgesi, dosya, arşiv ve bağlı süreçlerin kaldırılması veya dijitale alınmasından yıllık en az 200 bin TL kamu kaynağından tasarruf sağlandı. </a:t>
                      </a:r>
                      <a:endParaRPr lang="tr-T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10530066"/>
                  </a:ext>
                </a:extLst>
              </a:tr>
            </a:tbl>
          </a:graphicData>
        </a:graphic>
      </p:graphicFrame>
    </p:spTree>
    <p:extLst>
      <p:ext uri="{BB962C8B-B14F-4D97-AF65-F5344CB8AC3E}">
        <p14:creationId xmlns:p14="http://schemas.microsoft.com/office/powerpoint/2010/main" val="27934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7669CF19-78C4-4441-838D-2E09015CF988}"/>
              </a:ext>
            </a:extLst>
          </p:cNvPr>
          <p:cNvGraphicFramePr>
            <a:graphicFrameLocks noGrp="1"/>
          </p:cNvGraphicFramePr>
          <p:nvPr>
            <p:extLst>
              <p:ext uri="{D42A27DB-BD31-4B8C-83A1-F6EECF244321}">
                <p14:modId xmlns:p14="http://schemas.microsoft.com/office/powerpoint/2010/main" val="1459303622"/>
              </p:ext>
            </p:extLst>
          </p:nvPr>
        </p:nvGraphicFramePr>
        <p:xfrm>
          <a:off x="395536" y="2348880"/>
          <a:ext cx="8291264" cy="2463974"/>
        </p:xfrm>
        <a:graphic>
          <a:graphicData uri="http://schemas.openxmlformats.org/drawingml/2006/table">
            <a:tbl>
              <a:tblPr firstRow="1" firstCol="1" bandRow="1">
                <a:tableStyleId>{5C22544A-7EE6-4342-B048-85BDC9FD1C3A}</a:tableStyleId>
              </a:tblPr>
              <a:tblGrid>
                <a:gridCol w="425575">
                  <a:extLst>
                    <a:ext uri="{9D8B030D-6E8A-4147-A177-3AD203B41FA5}">
                      <a16:colId xmlns:a16="http://schemas.microsoft.com/office/drawing/2014/main" val="4234017562"/>
                    </a:ext>
                  </a:extLst>
                </a:gridCol>
                <a:gridCol w="1371665">
                  <a:extLst>
                    <a:ext uri="{9D8B030D-6E8A-4147-A177-3AD203B41FA5}">
                      <a16:colId xmlns:a16="http://schemas.microsoft.com/office/drawing/2014/main" val="1688699443"/>
                    </a:ext>
                  </a:extLst>
                </a:gridCol>
                <a:gridCol w="2659983">
                  <a:extLst>
                    <a:ext uri="{9D8B030D-6E8A-4147-A177-3AD203B41FA5}">
                      <a16:colId xmlns:a16="http://schemas.microsoft.com/office/drawing/2014/main" val="154210947"/>
                    </a:ext>
                  </a:extLst>
                </a:gridCol>
                <a:gridCol w="3834041">
                  <a:extLst>
                    <a:ext uri="{9D8B030D-6E8A-4147-A177-3AD203B41FA5}">
                      <a16:colId xmlns:a16="http://schemas.microsoft.com/office/drawing/2014/main" val="2353245175"/>
                    </a:ext>
                  </a:extLst>
                </a:gridCol>
              </a:tblGrid>
              <a:tr h="2463974">
                <a:tc>
                  <a:txBody>
                    <a:bodyPr/>
                    <a:lstStyle/>
                    <a:p>
                      <a:pPr>
                        <a:lnSpc>
                          <a:spcPct val="107000"/>
                        </a:lnSpc>
                        <a:spcAft>
                          <a:spcPts val="800"/>
                        </a:spcAft>
                      </a:pPr>
                      <a:r>
                        <a:rPr lang="tr-TR" sz="1600" kern="100" dirty="0">
                          <a:effectLst/>
                        </a:rPr>
                        <a:t>16</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Sertifikaların e-devlet ortamında görüntülenmesi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Üniversitemizden kurs programlarına katılan paydaşlarımızın sertifikalarının e-devlet ortamında görüntülenmesi amaçlanmış ve süreçler tamamlanmıştır.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Sertifikaların e-devlet ortamında görüntülenmesi paydaşlarımızın belgelerinin doğruluğunun teyidi sağlanmış ve iyi eğitim uygulamaları kapsamında gerekli çalışmalar tamamlanmıştır.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56437415"/>
                  </a:ext>
                </a:extLst>
              </a:tr>
            </a:tbl>
          </a:graphicData>
        </a:graphic>
      </p:graphicFrame>
      <p:sp>
        <p:nvSpPr>
          <p:cNvPr id="5" name="Metin kutusu 4"/>
          <p:cNvSpPr txBox="1"/>
          <p:nvPr/>
        </p:nvSpPr>
        <p:spPr>
          <a:xfrm>
            <a:off x="1025606" y="1268760"/>
            <a:ext cx="7092788"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SERTİFİKALARIN E-DEVLET ORTAMINDA GÖRÜNTÜLENMESİ</a:t>
            </a:r>
          </a:p>
        </p:txBody>
      </p:sp>
    </p:spTree>
    <p:extLst>
      <p:ext uri="{BB962C8B-B14F-4D97-AF65-F5344CB8AC3E}">
        <p14:creationId xmlns:p14="http://schemas.microsoft.com/office/powerpoint/2010/main" val="55172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55AB39E4-A574-4BEA-AC47-631ED27E53E3}"/>
              </a:ext>
            </a:extLst>
          </p:cNvPr>
          <p:cNvGraphicFramePr>
            <a:graphicFrameLocks noGrp="1"/>
          </p:cNvGraphicFramePr>
          <p:nvPr>
            <p:extLst>
              <p:ext uri="{D42A27DB-BD31-4B8C-83A1-F6EECF244321}">
                <p14:modId xmlns:p14="http://schemas.microsoft.com/office/powerpoint/2010/main" val="2051693844"/>
              </p:ext>
            </p:extLst>
          </p:nvPr>
        </p:nvGraphicFramePr>
        <p:xfrm>
          <a:off x="503548" y="2049236"/>
          <a:ext cx="8435280" cy="2882644"/>
        </p:xfrm>
        <a:graphic>
          <a:graphicData uri="http://schemas.openxmlformats.org/drawingml/2006/table">
            <a:tbl>
              <a:tblPr firstRow="1" firstCol="1" bandRow="1">
                <a:tableStyleId>{5C22544A-7EE6-4342-B048-85BDC9FD1C3A}</a:tableStyleId>
              </a:tblPr>
              <a:tblGrid>
                <a:gridCol w="432967">
                  <a:extLst>
                    <a:ext uri="{9D8B030D-6E8A-4147-A177-3AD203B41FA5}">
                      <a16:colId xmlns:a16="http://schemas.microsoft.com/office/drawing/2014/main" val="2726819443"/>
                    </a:ext>
                  </a:extLst>
                </a:gridCol>
                <a:gridCol w="1395491">
                  <a:extLst>
                    <a:ext uri="{9D8B030D-6E8A-4147-A177-3AD203B41FA5}">
                      <a16:colId xmlns:a16="http://schemas.microsoft.com/office/drawing/2014/main" val="1293233690"/>
                    </a:ext>
                  </a:extLst>
                </a:gridCol>
                <a:gridCol w="2706186">
                  <a:extLst>
                    <a:ext uri="{9D8B030D-6E8A-4147-A177-3AD203B41FA5}">
                      <a16:colId xmlns:a16="http://schemas.microsoft.com/office/drawing/2014/main" val="1451316257"/>
                    </a:ext>
                  </a:extLst>
                </a:gridCol>
                <a:gridCol w="3900636">
                  <a:extLst>
                    <a:ext uri="{9D8B030D-6E8A-4147-A177-3AD203B41FA5}">
                      <a16:colId xmlns:a16="http://schemas.microsoft.com/office/drawing/2014/main" val="2799510989"/>
                    </a:ext>
                  </a:extLst>
                </a:gridCol>
              </a:tblGrid>
              <a:tr h="2882644">
                <a:tc>
                  <a:txBody>
                    <a:bodyPr/>
                    <a:lstStyle/>
                    <a:p>
                      <a:pPr>
                        <a:lnSpc>
                          <a:spcPct val="107000"/>
                        </a:lnSpc>
                        <a:spcAft>
                          <a:spcPts val="800"/>
                        </a:spcAft>
                      </a:pPr>
                      <a:r>
                        <a:rPr lang="tr-TR" sz="1600" kern="100" dirty="0">
                          <a:effectLst/>
                        </a:rPr>
                        <a:t>17</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Öğrenci ve Öğretim Elemanlarına Uygulanan Anketler</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Anketlerin dijital ortamda yapılması ve sıfır kâğıt politikası amaçlanmıştır.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Daha evvel yüz yüze uygulanan anketler, öğrenci bilgi sisteminde gerekli güncellemeler tasarlanmış ve tüm öğrencilerimize ve öğretim elemanlarımıza öğrenci otomasyonu ortamında anket uygulanmaktadır. </a:t>
                      </a:r>
                    </a:p>
                    <a:p>
                      <a:pPr algn="just">
                        <a:lnSpc>
                          <a:spcPct val="107000"/>
                        </a:lnSpc>
                        <a:spcAft>
                          <a:spcPts val="800"/>
                        </a:spcAft>
                      </a:pPr>
                      <a:r>
                        <a:rPr lang="tr-TR" sz="1600" kern="100" dirty="0">
                          <a:effectLst/>
                        </a:rPr>
                        <a:t>Anketlerin dijitale alınmasıyla birlikte yıllık en az 250 top kâğıt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9513741"/>
                  </a:ext>
                </a:extLst>
              </a:tr>
            </a:tbl>
          </a:graphicData>
        </a:graphic>
      </p:graphicFrame>
      <p:sp>
        <p:nvSpPr>
          <p:cNvPr id="5" name="Metin kutusu 4"/>
          <p:cNvSpPr txBox="1"/>
          <p:nvPr/>
        </p:nvSpPr>
        <p:spPr>
          <a:xfrm>
            <a:off x="801924" y="1340768"/>
            <a:ext cx="8136904" cy="492443"/>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ANKETLERİN DİJİTAL ORTAMDA YAPILMASI</a:t>
            </a:r>
          </a:p>
        </p:txBody>
      </p:sp>
    </p:spTree>
    <p:extLst>
      <p:ext uri="{BB962C8B-B14F-4D97-AF65-F5344CB8AC3E}">
        <p14:creationId xmlns:p14="http://schemas.microsoft.com/office/powerpoint/2010/main" val="60593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580CA3F0-37D7-428E-A5AD-B16075728C4F}"/>
              </a:ext>
            </a:extLst>
          </p:cNvPr>
          <p:cNvGraphicFramePr>
            <a:graphicFrameLocks noGrp="1"/>
          </p:cNvGraphicFramePr>
          <p:nvPr>
            <p:extLst>
              <p:ext uri="{D42A27DB-BD31-4B8C-83A1-F6EECF244321}">
                <p14:modId xmlns:p14="http://schemas.microsoft.com/office/powerpoint/2010/main" val="1340140296"/>
              </p:ext>
            </p:extLst>
          </p:nvPr>
        </p:nvGraphicFramePr>
        <p:xfrm>
          <a:off x="395536" y="2060848"/>
          <a:ext cx="8435280" cy="2963941"/>
        </p:xfrm>
        <a:graphic>
          <a:graphicData uri="http://schemas.openxmlformats.org/drawingml/2006/table">
            <a:tbl>
              <a:tblPr firstRow="1" firstCol="1" bandRow="1">
                <a:tableStyleId>{5C22544A-7EE6-4342-B048-85BDC9FD1C3A}</a:tableStyleId>
              </a:tblPr>
              <a:tblGrid>
                <a:gridCol w="432967">
                  <a:extLst>
                    <a:ext uri="{9D8B030D-6E8A-4147-A177-3AD203B41FA5}">
                      <a16:colId xmlns:a16="http://schemas.microsoft.com/office/drawing/2014/main" val="2243447934"/>
                    </a:ext>
                  </a:extLst>
                </a:gridCol>
                <a:gridCol w="1395491">
                  <a:extLst>
                    <a:ext uri="{9D8B030D-6E8A-4147-A177-3AD203B41FA5}">
                      <a16:colId xmlns:a16="http://schemas.microsoft.com/office/drawing/2014/main" val="632256730"/>
                    </a:ext>
                  </a:extLst>
                </a:gridCol>
                <a:gridCol w="2706186">
                  <a:extLst>
                    <a:ext uri="{9D8B030D-6E8A-4147-A177-3AD203B41FA5}">
                      <a16:colId xmlns:a16="http://schemas.microsoft.com/office/drawing/2014/main" val="3119139199"/>
                    </a:ext>
                  </a:extLst>
                </a:gridCol>
                <a:gridCol w="3900636">
                  <a:extLst>
                    <a:ext uri="{9D8B030D-6E8A-4147-A177-3AD203B41FA5}">
                      <a16:colId xmlns:a16="http://schemas.microsoft.com/office/drawing/2014/main" val="4156102832"/>
                    </a:ext>
                  </a:extLst>
                </a:gridCol>
              </a:tblGrid>
              <a:tr h="2963941">
                <a:tc>
                  <a:txBody>
                    <a:bodyPr/>
                    <a:lstStyle/>
                    <a:p>
                      <a:pPr>
                        <a:lnSpc>
                          <a:spcPct val="107000"/>
                        </a:lnSpc>
                        <a:spcAft>
                          <a:spcPts val="800"/>
                        </a:spcAft>
                      </a:pPr>
                      <a:r>
                        <a:rPr lang="tr-TR" sz="1600" kern="100" dirty="0">
                          <a:effectLst/>
                        </a:rPr>
                        <a:t>18</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Öğrenim Ücretinin İade İşlemi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Belli bir form ile yapılan başvurular, yazılımda gerekli güncellemeler yapılarak öğrenciden istenilen bilgiler dijitalden raporlanarak ilgili birimlere gönderilmesi planlanmış ve uygulanmaya başlanmıştır.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Öğrencinin kişisel bilgileri öğrenci bilgisi sisteminden rapor aracılığıyla alınarak gerekli düzenlemelerden sonra elektronik ortamda ödeme servisine gönderilmektedir.</a:t>
                      </a:r>
                    </a:p>
                    <a:p>
                      <a:pPr algn="just">
                        <a:lnSpc>
                          <a:spcPct val="107000"/>
                        </a:lnSpc>
                        <a:spcAft>
                          <a:spcPts val="800"/>
                        </a:spcAft>
                      </a:pPr>
                      <a:r>
                        <a:rPr lang="tr-TR" sz="1600" kern="100" dirty="0">
                          <a:effectLst/>
                        </a:rPr>
                        <a:t>Başvuruların dijitale alınmasıyla birlikte yıllık en az 10 top kâğıt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4189670825"/>
                  </a:ext>
                </a:extLst>
              </a:tr>
            </a:tbl>
          </a:graphicData>
        </a:graphic>
      </p:graphicFrame>
      <p:sp>
        <p:nvSpPr>
          <p:cNvPr id="5" name="Metin kutusu 4"/>
          <p:cNvSpPr txBox="1"/>
          <p:nvPr/>
        </p:nvSpPr>
        <p:spPr>
          <a:xfrm>
            <a:off x="1115616" y="1268760"/>
            <a:ext cx="7920880"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ÖĞRENİM ÜCRETLERİNİN İADE İŞLEMİ</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169393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A0B969A7-1FC8-49AA-9313-20D80B314295}"/>
              </a:ext>
            </a:extLst>
          </p:cNvPr>
          <p:cNvGraphicFramePr>
            <a:graphicFrameLocks noGrp="1"/>
          </p:cNvGraphicFramePr>
          <p:nvPr>
            <p:extLst>
              <p:ext uri="{D42A27DB-BD31-4B8C-83A1-F6EECF244321}">
                <p14:modId xmlns:p14="http://schemas.microsoft.com/office/powerpoint/2010/main" val="3688736018"/>
              </p:ext>
            </p:extLst>
          </p:nvPr>
        </p:nvGraphicFramePr>
        <p:xfrm>
          <a:off x="251520" y="2437292"/>
          <a:ext cx="8640960" cy="4016043"/>
        </p:xfrm>
        <a:graphic>
          <a:graphicData uri="http://schemas.openxmlformats.org/drawingml/2006/table">
            <a:tbl>
              <a:tblPr firstRow="1" firstCol="1" bandRow="1">
                <a:tableStyleId>{5C22544A-7EE6-4342-B048-85BDC9FD1C3A}</a:tableStyleId>
              </a:tblPr>
              <a:tblGrid>
                <a:gridCol w="443524">
                  <a:extLst>
                    <a:ext uri="{9D8B030D-6E8A-4147-A177-3AD203B41FA5}">
                      <a16:colId xmlns:a16="http://schemas.microsoft.com/office/drawing/2014/main" val="2842560544"/>
                    </a:ext>
                  </a:extLst>
                </a:gridCol>
                <a:gridCol w="1429517">
                  <a:extLst>
                    <a:ext uri="{9D8B030D-6E8A-4147-A177-3AD203B41FA5}">
                      <a16:colId xmlns:a16="http://schemas.microsoft.com/office/drawing/2014/main" val="3515799228"/>
                    </a:ext>
                  </a:extLst>
                </a:gridCol>
                <a:gridCol w="2772172">
                  <a:extLst>
                    <a:ext uri="{9D8B030D-6E8A-4147-A177-3AD203B41FA5}">
                      <a16:colId xmlns:a16="http://schemas.microsoft.com/office/drawing/2014/main" val="417717343"/>
                    </a:ext>
                  </a:extLst>
                </a:gridCol>
                <a:gridCol w="3995747">
                  <a:extLst>
                    <a:ext uri="{9D8B030D-6E8A-4147-A177-3AD203B41FA5}">
                      <a16:colId xmlns:a16="http://schemas.microsoft.com/office/drawing/2014/main" val="2020604839"/>
                    </a:ext>
                  </a:extLst>
                </a:gridCol>
              </a:tblGrid>
              <a:tr h="4016043">
                <a:tc>
                  <a:txBody>
                    <a:bodyPr/>
                    <a:lstStyle/>
                    <a:p>
                      <a:pPr>
                        <a:lnSpc>
                          <a:spcPct val="107000"/>
                        </a:lnSpc>
                        <a:spcAft>
                          <a:spcPts val="800"/>
                        </a:spcAft>
                      </a:pPr>
                      <a:r>
                        <a:rPr lang="tr-TR" sz="1600" kern="100" dirty="0">
                          <a:effectLst/>
                          <a:latin typeface="Calibri" panose="020F0502020204030204" pitchFamily="34" charset="0"/>
                          <a:ea typeface="Calibri" panose="020F0502020204030204" pitchFamily="34" charset="0"/>
                          <a:cs typeface="Times New Roman" panose="02020603050405020304" pitchFamily="18" charset="0"/>
                        </a:rPr>
                        <a:t>19</a:t>
                      </a:r>
                    </a:p>
                  </a:txBody>
                  <a:tcPr marL="59170" marR="59170" marT="0" marB="0"/>
                </a:tc>
                <a:tc>
                  <a:txBody>
                    <a:bodyPr/>
                    <a:lstStyle/>
                    <a:p>
                      <a:pPr>
                        <a:lnSpc>
                          <a:spcPct val="107000"/>
                        </a:lnSpc>
                        <a:spcAft>
                          <a:spcPts val="800"/>
                        </a:spcAft>
                      </a:pPr>
                      <a:r>
                        <a:rPr lang="tr-TR" sz="1600" kern="100" dirty="0">
                          <a:effectLst/>
                        </a:rPr>
                        <a:t>Sağlık Alanındaki Diplomaların Entegrasyonu</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Sağlık alanında mezun olanların diplomaları tescil işlemi için Sağlık Bakanlığına gönderilmekteydi.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Sağlık alanındaki mezunların verilerinin web servislerle </a:t>
                      </a:r>
                      <a:r>
                        <a:rPr lang="tr-TR" sz="1600" kern="100" dirty="0" err="1">
                          <a:effectLst/>
                        </a:rPr>
                        <a:t>YÖKSİS’ten</a:t>
                      </a:r>
                      <a:r>
                        <a:rPr lang="tr-TR" sz="1600" kern="100" dirty="0">
                          <a:effectLst/>
                        </a:rPr>
                        <a:t> alınarak Sağlık Bakanlığının sistemlerine entegre edilmesi için ilk olarak Üniversitemiz ilgili kurumlara yazı yazmış ve sürecin başlatılmasını talep etmiştir. Her iki kurumun çalışması sonucunda entegrasyon süreci hızlıca başlatılmış ve sonuçlandırılmıştır.</a:t>
                      </a:r>
                    </a:p>
                    <a:p>
                      <a:pPr algn="just">
                        <a:lnSpc>
                          <a:spcPct val="107000"/>
                        </a:lnSpc>
                        <a:spcAft>
                          <a:spcPts val="800"/>
                        </a:spcAft>
                      </a:pPr>
                      <a:r>
                        <a:rPr lang="tr-TR" sz="1600" kern="100" dirty="0">
                          <a:effectLst/>
                        </a:rPr>
                        <a:t>Bu uygulama ile birlikte ülkemizdeki tüm sağlık alanındaki diplomaların tescil işlemi anlık olarak otomasyonlar üzerinde yapılmaktadır. Ülke geneli düşündüğümüzde kırtasiye, posta, kargo vb. süreçlerden doğan yıllık en az 10 milyon tasarruf sağlanmıştır.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074151650"/>
                  </a:ext>
                </a:extLst>
              </a:tr>
            </a:tbl>
          </a:graphicData>
        </a:graphic>
      </p:graphicFrame>
      <p:sp>
        <p:nvSpPr>
          <p:cNvPr id="5" name="Metin kutusu 4"/>
          <p:cNvSpPr txBox="1"/>
          <p:nvPr/>
        </p:nvSpPr>
        <p:spPr>
          <a:xfrm>
            <a:off x="503548" y="1196752"/>
            <a:ext cx="8136904"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SAĞLIK ALANINDAKİ DİPLOMALARIN ENTEGRASYONU</a:t>
            </a:r>
          </a:p>
        </p:txBody>
      </p:sp>
    </p:spTree>
    <p:extLst>
      <p:ext uri="{BB962C8B-B14F-4D97-AF65-F5344CB8AC3E}">
        <p14:creationId xmlns:p14="http://schemas.microsoft.com/office/powerpoint/2010/main" val="279590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356EE89D-A487-4C71-A988-D4A3995F87DE}"/>
              </a:ext>
            </a:extLst>
          </p:cNvPr>
          <p:cNvGraphicFramePr>
            <a:graphicFrameLocks noGrp="1"/>
          </p:cNvGraphicFramePr>
          <p:nvPr>
            <p:extLst>
              <p:ext uri="{D42A27DB-BD31-4B8C-83A1-F6EECF244321}">
                <p14:modId xmlns:p14="http://schemas.microsoft.com/office/powerpoint/2010/main" val="4258648759"/>
              </p:ext>
            </p:extLst>
          </p:nvPr>
        </p:nvGraphicFramePr>
        <p:xfrm>
          <a:off x="457200" y="2348880"/>
          <a:ext cx="8229600" cy="3684491"/>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1894139922"/>
                    </a:ext>
                  </a:extLst>
                </a:gridCol>
                <a:gridCol w="1361464">
                  <a:extLst>
                    <a:ext uri="{9D8B030D-6E8A-4147-A177-3AD203B41FA5}">
                      <a16:colId xmlns:a16="http://schemas.microsoft.com/office/drawing/2014/main" val="1179351482"/>
                    </a:ext>
                  </a:extLst>
                </a:gridCol>
                <a:gridCol w="2640200">
                  <a:extLst>
                    <a:ext uri="{9D8B030D-6E8A-4147-A177-3AD203B41FA5}">
                      <a16:colId xmlns:a16="http://schemas.microsoft.com/office/drawing/2014/main" val="398257713"/>
                    </a:ext>
                  </a:extLst>
                </a:gridCol>
                <a:gridCol w="3805526">
                  <a:extLst>
                    <a:ext uri="{9D8B030D-6E8A-4147-A177-3AD203B41FA5}">
                      <a16:colId xmlns:a16="http://schemas.microsoft.com/office/drawing/2014/main" val="615413590"/>
                    </a:ext>
                  </a:extLst>
                </a:gridCol>
              </a:tblGrid>
              <a:tr h="3684491">
                <a:tc>
                  <a:txBody>
                    <a:bodyPr/>
                    <a:lstStyle/>
                    <a:p>
                      <a:pPr>
                        <a:lnSpc>
                          <a:spcPct val="107000"/>
                        </a:lnSpc>
                        <a:spcAft>
                          <a:spcPts val="800"/>
                        </a:spcAft>
                      </a:pPr>
                      <a:r>
                        <a:rPr lang="tr-TR" sz="1600" kern="100" dirty="0">
                          <a:effectLst/>
                        </a:rPr>
                        <a:t>20</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Öğrenci belgesi ve transkriptin QR ile verilmesi</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Fiziki olarak alınan öğrenci belgesi ve transkript belgesi hem ciddi anlamda kırtasiye masrafına yol açmakta hem de belgenin tarandıktan sonra ilgili sistemlere yüklenmesi ile işlevsiz kalmaktaydı.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Yazılım firması ile yapılan değerlendirilmelere sonucunda öğrenci bilgi sistemi ile elektronik belge yönetim sistemi arasında entegrasyonun yapılaması ve belgenin öğrenci tarafından talep edilmesi ve Öğrenci İşleri Daire Başkanı tarafından onaylandıktan sonra tekrar öğrencinin OBS sayfasına düşmesiyle sürecin tamamlanabileceği hususu planlandı ve süratle tamamlandı, bu uygulama ile ciddi anlamda kağıt tasarrufu sağlanmıştır.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519705879"/>
                  </a:ext>
                </a:extLst>
              </a:tr>
            </a:tbl>
          </a:graphicData>
        </a:graphic>
      </p:graphicFrame>
      <p:sp>
        <p:nvSpPr>
          <p:cNvPr id="5" name="Metin kutusu 4"/>
          <p:cNvSpPr txBox="1"/>
          <p:nvPr/>
        </p:nvSpPr>
        <p:spPr>
          <a:xfrm>
            <a:off x="503548" y="1196752"/>
            <a:ext cx="8136904"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ÖĞRENCİ BELGESİ VE TRANSKRİPTİN QR İLE VERİLMESİ</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250524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EEC895DD-F8D9-42DC-BA46-6939D90F2C44}"/>
              </a:ext>
            </a:extLst>
          </p:cNvPr>
          <p:cNvGraphicFramePr>
            <a:graphicFrameLocks noGrp="1"/>
          </p:cNvGraphicFramePr>
          <p:nvPr>
            <p:extLst>
              <p:ext uri="{D42A27DB-BD31-4B8C-83A1-F6EECF244321}">
                <p14:modId xmlns:p14="http://schemas.microsoft.com/office/powerpoint/2010/main" val="3491118561"/>
              </p:ext>
            </p:extLst>
          </p:nvPr>
        </p:nvGraphicFramePr>
        <p:xfrm>
          <a:off x="457200" y="2708920"/>
          <a:ext cx="8229600" cy="2988507"/>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1637471941"/>
                    </a:ext>
                  </a:extLst>
                </a:gridCol>
                <a:gridCol w="1361464">
                  <a:extLst>
                    <a:ext uri="{9D8B030D-6E8A-4147-A177-3AD203B41FA5}">
                      <a16:colId xmlns:a16="http://schemas.microsoft.com/office/drawing/2014/main" val="3451240129"/>
                    </a:ext>
                  </a:extLst>
                </a:gridCol>
                <a:gridCol w="2640200">
                  <a:extLst>
                    <a:ext uri="{9D8B030D-6E8A-4147-A177-3AD203B41FA5}">
                      <a16:colId xmlns:a16="http://schemas.microsoft.com/office/drawing/2014/main" val="941625034"/>
                    </a:ext>
                  </a:extLst>
                </a:gridCol>
                <a:gridCol w="3805526">
                  <a:extLst>
                    <a:ext uri="{9D8B030D-6E8A-4147-A177-3AD203B41FA5}">
                      <a16:colId xmlns:a16="http://schemas.microsoft.com/office/drawing/2014/main" val="3286352747"/>
                    </a:ext>
                  </a:extLst>
                </a:gridCol>
              </a:tblGrid>
              <a:tr h="2988507">
                <a:tc>
                  <a:txBody>
                    <a:bodyPr/>
                    <a:lstStyle/>
                    <a:p>
                      <a:pPr>
                        <a:lnSpc>
                          <a:spcPct val="107000"/>
                        </a:lnSpc>
                        <a:spcAft>
                          <a:spcPts val="800"/>
                        </a:spcAft>
                      </a:pPr>
                      <a:r>
                        <a:rPr lang="tr-TR" sz="1600" kern="100" dirty="0">
                          <a:effectLst/>
                          <a:latin typeface="+mn-lt"/>
                          <a:ea typeface="+mn-ea"/>
                          <a:cs typeface="+mn-cs"/>
                        </a:rPr>
                        <a:t>21</a:t>
                      </a:r>
                    </a:p>
                    <a:p>
                      <a:pPr>
                        <a:lnSpc>
                          <a:spcPct val="107000"/>
                        </a:lnSpc>
                        <a:spcAft>
                          <a:spcPts val="800"/>
                        </a:spcAft>
                      </a:pP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Kütüphane ve Dokümantasyon Daire Başkanlığı bilgi sistemi ile entegrasyonun sağlanması</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Öğrenciler tarafından Merkezi Kütüphaneden alınan kitapların zamanında teslim edilmesi, kayıp ve kaçak hususunun ortadan kaldırılması için web servis imkanlarıyla kontrol mekanizmalarının uygulanmaya alınması,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Web servis imkanlarıyla Kütüphane bilgi sistemiyle anlık olarak bilgi paylaşımı yapılmakta ve kitap iadesi veya borcu bulunan öğrencinin ayrılışı veya mezuniyeti yapılmamaktadır.</a:t>
                      </a:r>
                    </a:p>
                    <a:p>
                      <a:pPr algn="just">
                        <a:lnSpc>
                          <a:spcPct val="107000"/>
                        </a:lnSpc>
                        <a:spcAft>
                          <a:spcPts val="800"/>
                        </a:spcAft>
                      </a:pPr>
                      <a:r>
                        <a:rPr lang="tr-TR" sz="1600" kern="100" dirty="0">
                          <a:effectLst/>
                        </a:rPr>
                        <a:t>Bu uygulama ile kamu kaynaklarının israfı önlenmiştir.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960514757"/>
                  </a:ext>
                </a:extLst>
              </a:tr>
            </a:tbl>
          </a:graphicData>
        </a:graphic>
      </p:graphicFrame>
      <p:sp>
        <p:nvSpPr>
          <p:cNvPr id="5" name="Metin kutusu 4"/>
          <p:cNvSpPr txBox="1"/>
          <p:nvPr/>
        </p:nvSpPr>
        <p:spPr>
          <a:xfrm>
            <a:off x="503548" y="1196752"/>
            <a:ext cx="8136904" cy="129266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KÜTÜPHANE VE DOKÜMANTASYON DAİRE BAŞKANLIĞI BİLGİ SİSTEMİ İLE ENTEGRASYON SAĞLANMASI</a:t>
            </a:r>
          </a:p>
        </p:txBody>
      </p:sp>
    </p:spTree>
    <p:extLst>
      <p:ext uri="{BB962C8B-B14F-4D97-AF65-F5344CB8AC3E}">
        <p14:creationId xmlns:p14="http://schemas.microsoft.com/office/powerpoint/2010/main" val="12476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323528" y="1118929"/>
            <a:ext cx="8496944" cy="3293209"/>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DİJİTAL SÜRECİMİZ</a:t>
            </a:r>
          </a:p>
          <a:p>
            <a:endParaRPr lang="tr-TR" sz="2600" b="1" dirty="0">
              <a:solidFill>
                <a:srgbClr val="9A550A"/>
              </a:solidFill>
              <a:latin typeface="Times New Roman" pitchFamily="18" charset="0"/>
              <a:cs typeface="Times New Roman" pitchFamily="18" charset="0"/>
            </a:endParaRPr>
          </a:p>
          <a:p>
            <a:pPr algn="just"/>
            <a:r>
              <a:rPr lang="tr-TR" sz="2600" b="1" dirty="0">
                <a:solidFill>
                  <a:srgbClr val="002060"/>
                </a:solidFill>
                <a:latin typeface="Times New Roman" pitchFamily="18" charset="0"/>
                <a:cs typeface="Times New Roman" pitchFamily="18" charset="0"/>
              </a:rPr>
              <a:t>2002 yılında Üniversitemizin öğretim elemanı tarafından yerel imkanlarla kurulan Öğrenci Bilgi Sistemiyle öğrenci işleri hizmetlerinin dijital serüveni başlamıştır. 2013 yılı sonuna kadar mevcut otomasyon üniversitemizde kullanılmıştır.</a:t>
            </a:r>
          </a:p>
          <a:p>
            <a:pPr algn="just"/>
            <a:endParaRPr lang="tr-TR" sz="2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6252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08A35473-23CA-4A97-92E4-0DE2AB5BC57D}"/>
              </a:ext>
            </a:extLst>
          </p:cNvPr>
          <p:cNvGraphicFramePr>
            <a:graphicFrameLocks noGrp="1"/>
          </p:cNvGraphicFramePr>
          <p:nvPr>
            <p:extLst>
              <p:ext uri="{D42A27DB-BD31-4B8C-83A1-F6EECF244321}">
                <p14:modId xmlns:p14="http://schemas.microsoft.com/office/powerpoint/2010/main" val="3873243163"/>
              </p:ext>
            </p:extLst>
          </p:nvPr>
        </p:nvGraphicFramePr>
        <p:xfrm>
          <a:off x="430037" y="2348880"/>
          <a:ext cx="8229600" cy="4087615"/>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1010871622"/>
                    </a:ext>
                  </a:extLst>
                </a:gridCol>
                <a:gridCol w="1361464">
                  <a:extLst>
                    <a:ext uri="{9D8B030D-6E8A-4147-A177-3AD203B41FA5}">
                      <a16:colId xmlns:a16="http://schemas.microsoft.com/office/drawing/2014/main" val="3258705144"/>
                    </a:ext>
                  </a:extLst>
                </a:gridCol>
                <a:gridCol w="2640200">
                  <a:extLst>
                    <a:ext uri="{9D8B030D-6E8A-4147-A177-3AD203B41FA5}">
                      <a16:colId xmlns:a16="http://schemas.microsoft.com/office/drawing/2014/main" val="2481602727"/>
                    </a:ext>
                  </a:extLst>
                </a:gridCol>
                <a:gridCol w="3805526">
                  <a:extLst>
                    <a:ext uri="{9D8B030D-6E8A-4147-A177-3AD203B41FA5}">
                      <a16:colId xmlns:a16="http://schemas.microsoft.com/office/drawing/2014/main" val="3292975712"/>
                    </a:ext>
                  </a:extLst>
                </a:gridCol>
              </a:tblGrid>
              <a:tr h="4087615">
                <a:tc>
                  <a:txBody>
                    <a:bodyPr/>
                    <a:lstStyle/>
                    <a:p>
                      <a:pPr>
                        <a:lnSpc>
                          <a:spcPct val="107000"/>
                        </a:lnSpc>
                        <a:spcAft>
                          <a:spcPts val="800"/>
                        </a:spcAft>
                      </a:pPr>
                      <a:r>
                        <a:rPr lang="tr-TR" sz="1600" kern="100" dirty="0">
                          <a:effectLst/>
                          <a:latin typeface="+mn-lt"/>
                          <a:ea typeface="+mn-ea"/>
                          <a:cs typeface="+mn-cs"/>
                        </a:rPr>
                        <a:t>22</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Verilerin KVKK Kapsamında Belediye ve Yurt Müdürlükleriyle Paylaşılması</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Yurt kaydı ve İndirimli Ulaşım Kartı için istenilen veriler ilgili kurumlarla görüşülerek KVKK kapsamında veriler elektronik ortamda ilgili birimlerle paylaşılması amaçlanmış ve gerçekleştirilmiştir.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Yurt kaydı ve indirimli ulaşım kartı için istenilen veriler ilgili birimlerle paylaşılmış ve kamu kaynaklarının tasarrufu sağlanmıştır.</a:t>
                      </a:r>
                    </a:p>
                    <a:p>
                      <a:pPr algn="just">
                        <a:lnSpc>
                          <a:spcPct val="107000"/>
                        </a:lnSpc>
                        <a:spcAft>
                          <a:spcPts val="800"/>
                        </a:spcAft>
                      </a:pPr>
                      <a:r>
                        <a:rPr lang="tr-TR" sz="1600" kern="100" dirty="0">
                          <a:effectLst/>
                        </a:rPr>
                        <a:t>Söz konusu verilen 2024 yılından itibaren web servisleri aracılığıyla paylaşılması hedeflenmiştir. Öğrenci belge almadan doğrudan ilgili yerlere müracaat ederek işlemlerini tamamlamaktadır.</a:t>
                      </a:r>
                    </a:p>
                    <a:p>
                      <a:pPr algn="just">
                        <a:lnSpc>
                          <a:spcPct val="107000"/>
                        </a:lnSpc>
                        <a:spcAft>
                          <a:spcPts val="800"/>
                        </a:spcAft>
                      </a:pPr>
                      <a:r>
                        <a:rPr lang="tr-TR" sz="1600" kern="100" dirty="0">
                          <a:effectLst/>
                        </a:rPr>
                        <a:t>Seçimlerin elektronik ortamda yapılmasıyla birlikte en az 50 top kâğıt ve buna bağlı diğer kırtasiye malzemelerinden tasarruf sağlanmıştır.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237127916"/>
                  </a:ext>
                </a:extLst>
              </a:tr>
            </a:tbl>
          </a:graphicData>
        </a:graphic>
      </p:graphicFrame>
      <p:sp>
        <p:nvSpPr>
          <p:cNvPr id="5" name="Metin kutusu 4"/>
          <p:cNvSpPr txBox="1"/>
          <p:nvPr/>
        </p:nvSpPr>
        <p:spPr>
          <a:xfrm>
            <a:off x="503548" y="1196752"/>
            <a:ext cx="8136904"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VERİLERİN KVKK KAPSAMINDA ELEKTRONİK ORTAMDA İLGİLİ KURUMLARA PAYLAŞILMASI</a:t>
            </a:r>
          </a:p>
        </p:txBody>
      </p:sp>
    </p:spTree>
    <p:extLst>
      <p:ext uri="{BB962C8B-B14F-4D97-AF65-F5344CB8AC3E}">
        <p14:creationId xmlns:p14="http://schemas.microsoft.com/office/powerpoint/2010/main" val="2393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EAA48460-2C75-4A9E-A46C-1D16887C3994}"/>
              </a:ext>
            </a:extLst>
          </p:cNvPr>
          <p:cNvGraphicFramePr>
            <a:graphicFrameLocks noGrp="1"/>
          </p:cNvGraphicFramePr>
          <p:nvPr>
            <p:extLst>
              <p:ext uri="{D42A27DB-BD31-4B8C-83A1-F6EECF244321}">
                <p14:modId xmlns:p14="http://schemas.microsoft.com/office/powerpoint/2010/main" val="2503397021"/>
              </p:ext>
            </p:extLst>
          </p:nvPr>
        </p:nvGraphicFramePr>
        <p:xfrm>
          <a:off x="457200" y="1916832"/>
          <a:ext cx="8229600" cy="3888432"/>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3543669084"/>
                    </a:ext>
                  </a:extLst>
                </a:gridCol>
                <a:gridCol w="1361464">
                  <a:extLst>
                    <a:ext uri="{9D8B030D-6E8A-4147-A177-3AD203B41FA5}">
                      <a16:colId xmlns:a16="http://schemas.microsoft.com/office/drawing/2014/main" val="2838806280"/>
                    </a:ext>
                  </a:extLst>
                </a:gridCol>
                <a:gridCol w="2640200">
                  <a:extLst>
                    <a:ext uri="{9D8B030D-6E8A-4147-A177-3AD203B41FA5}">
                      <a16:colId xmlns:a16="http://schemas.microsoft.com/office/drawing/2014/main" val="2282364784"/>
                    </a:ext>
                  </a:extLst>
                </a:gridCol>
                <a:gridCol w="3805526">
                  <a:extLst>
                    <a:ext uri="{9D8B030D-6E8A-4147-A177-3AD203B41FA5}">
                      <a16:colId xmlns:a16="http://schemas.microsoft.com/office/drawing/2014/main" val="1305828618"/>
                    </a:ext>
                  </a:extLst>
                </a:gridCol>
              </a:tblGrid>
              <a:tr h="3888432">
                <a:tc>
                  <a:txBody>
                    <a:bodyPr/>
                    <a:lstStyle/>
                    <a:p>
                      <a:pPr>
                        <a:lnSpc>
                          <a:spcPct val="107000"/>
                        </a:lnSpc>
                        <a:spcAft>
                          <a:spcPts val="800"/>
                        </a:spcAft>
                      </a:pPr>
                      <a:r>
                        <a:rPr lang="tr-TR" sz="1600" kern="100" dirty="0">
                          <a:effectLst/>
                          <a:latin typeface="+mn-lt"/>
                          <a:ea typeface="+mn-ea"/>
                          <a:cs typeface="+mn-cs"/>
                        </a:rPr>
                        <a:t>23</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Ek Ders Otomasyonu</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Tamamen Öğrenci Bilgi Sistemine entegreli ve manuel olarak kullanıma kapalı ek ders otomasyonunun alınması planlanmış ve hedef gerçekleştirilmiştir.</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İlgili dönemde okutulan dersler öğrenci bilgi sisteminde açılmakta planlanmakta ve öğretim elemanına dağıtılmaktadır. </a:t>
                      </a:r>
                    </a:p>
                    <a:p>
                      <a:pPr algn="just">
                        <a:lnSpc>
                          <a:spcPct val="107000"/>
                        </a:lnSpc>
                        <a:spcAft>
                          <a:spcPts val="800"/>
                        </a:spcAft>
                      </a:pPr>
                      <a:r>
                        <a:rPr lang="tr-TR" sz="1600" kern="100" dirty="0">
                          <a:effectLst/>
                        </a:rPr>
                        <a:t>Ek ders otomasyonu ise tüm verilerini öğrenci bilgi sisteminden almaktadır.</a:t>
                      </a:r>
                    </a:p>
                    <a:p>
                      <a:pPr algn="just">
                        <a:lnSpc>
                          <a:spcPct val="107000"/>
                        </a:lnSpc>
                        <a:spcAft>
                          <a:spcPts val="800"/>
                        </a:spcAft>
                      </a:pPr>
                      <a:r>
                        <a:rPr lang="tr-TR" sz="1600" kern="100" dirty="0">
                          <a:effectLst/>
                        </a:rPr>
                        <a:t>Ek ders otomasyonunun devreye alınmasıyla birlikte ek ders hesaplaması tamamen elektronik ortamda yapılarak haksız kazancın önüne geçilerek kamu kaynaklarının tasarrufu sağlanmış ve gereksiz kırtasiye harcamalarının önüne de geçilmiştir.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761215822"/>
                  </a:ext>
                </a:extLst>
              </a:tr>
            </a:tbl>
          </a:graphicData>
        </a:graphic>
      </p:graphicFrame>
      <p:sp>
        <p:nvSpPr>
          <p:cNvPr id="5" name="Metin kutusu 4"/>
          <p:cNvSpPr txBox="1"/>
          <p:nvPr/>
        </p:nvSpPr>
        <p:spPr>
          <a:xfrm>
            <a:off x="503548" y="1196752"/>
            <a:ext cx="8136904" cy="492443"/>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EK DERS OTOMASYONU </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106627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o 1">
            <a:extLst>
              <a:ext uri="{FF2B5EF4-FFF2-40B4-BE49-F238E27FC236}">
                <a16:creationId xmlns:a16="http://schemas.microsoft.com/office/drawing/2014/main" id="{1CBA1E3D-96D5-4356-91A7-257FCAD3F426}"/>
              </a:ext>
            </a:extLst>
          </p:cNvPr>
          <p:cNvGraphicFramePr>
            <a:graphicFrameLocks noGrp="1"/>
          </p:cNvGraphicFramePr>
          <p:nvPr>
            <p:extLst>
              <p:ext uri="{D42A27DB-BD31-4B8C-83A1-F6EECF244321}">
                <p14:modId xmlns:p14="http://schemas.microsoft.com/office/powerpoint/2010/main" val="3626883231"/>
              </p:ext>
            </p:extLst>
          </p:nvPr>
        </p:nvGraphicFramePr>
        <p:xfrm>
          <a:off x="457200" y="2276872"/>
          <a:ext cx="8291264" cy="2564502"/>
        </p:xfrm>
        <a:graphic>
          <a:graphicData uri="http://schemas.openxmlformats.org/drawingml/2006/table">
            <a:tbl>
              <a:tblPr firstRow="1" firstCol="1" bandRow="1">
                <a:tableStyleId>{5C22544A-7EE6-4342-B048-85BDC9FD1C3A}</a:tableStyleId>
              </a:tblPr>
              <a:tblGrid>
                <a:gridCol w="425575">
                  <a:extLst>
                    <a:ext uri="{9D8B030D-6E8A-4147-A177-3AD203B41FA5}">
                      <a16:colId xmlns:a16="http://schemas.microsoft.com/office/drawing/2014/main" val="3970162839"/>
                    </a:ext>
                  </a:extLst>
                </a:gridCol>
                <a:gridCol w="1371665">
                  <a:extLst>
                    <a:ext uri="{9D8B030D-6E8A-4147-A177-3AD203B41FA5}">
                      <a16:colId xmlns:a16="http://schemas.microsoft.com/office/drawing/2014/main" val="2373021826"/>
                    </a:ext>
                  </a:extLst>
                </a:gridCol>
                <a:gridCol w="2659983">
                  <a:extLst>
                    <a:ext uri="{9D8B030D-6E8A-4147-A177-3AD203B41FA5}">
                      <a16:colId xmlns:a16="http://schemas.microsoft.com/office/drawing/2014/main" val="3528127956"/>
                    </a:ext>
                  </a:extLst>
                </a:gridCol>
                <a:gridCol w="3834041">
                  <a:extLst>
                    <a:ext uri="{9D8B030D-6E8A-4147-A177-3AD203B41FA5}">
                      <a16:colId xmlns:a16="http://schemas.microsoft.com/office/drawing/2014/main" val="1171394832"/>
                    </a:ext>
                  </a:extLst>
                </a:gridCol>
              </a:tblGrid>
              <a:tr h="2564502">
                <a:tc>
                  <a:txBody>
                    <a:bodyPr/>
                    <a:lstStyle/>
                    <a:p>
                      <a:pPr>
                        <a:lnSpc>
                          <a:spcPct val="107000"/>
                        </a:lnSpc>
                        <a:spcAft>
                          <a:spcPts val="800"/>
                        </a:spcAft>
                      </a:pPr>
                      <a:r>
                        <a:rPr lang="tr-TR" sz="1600" kern="100" dirty="0">
                          <a:effectLst/>
                          <a:latin typeface="+mn-lt"/>
                          <a:ea typeface="+mn-ea"/>
                          <a:cs typeface="+mn-cs"/>
                        </a:rPr>
                        <a:t>24</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Ücretsiz wifi hizmetinden Faydalanma Başvurusu</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Kampüs alanında bulunan ücretsiz </a:t>
                      </a:r>
                      <a:r>
                        <a:rPr lang="tr-TR" sz="1600" kern="100" dirty="0" err="1">
                          <a:effectLst/>
                        </a:rPr>
                        <a:t>wifi</a:t>
                      </a:r>
                      <a:r>
                        <a:rPr lang="tr-TR" sz="1600" kern="100" dirty="0">
                          <a:effectLst/>
                        </a:rPr>
                        <a:t> hizmetinden yararlanmak isteyen öğrencilerin yazılı başvurularının dijital ortama alınması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Ücretsiz </a:t>
                      </a:r>
                      <a:r>
                        <a:rPr lang="tr-TR" sz="1600" kern="100" dirty="0" err="1">
                          <a:effectLst/>
                        </a:rPr>
                        <a:t>wifi</a:t>
                      </a:r>
                      <a:r>
                        <a:rPr lang="tr-TR" sz="1600" kern="100" dirty="0">
                          <a:effectLst/>
                        </a:rPr>
                        <a:t> adresinden yararlanmak isteyen öğrencilerin başvuruları dijital ortama alındı. </a:t>
                      </a:r>
                    </a:p>
                    <a:p>
                      <a:pPr>
                        <a:lnSpc>
                          <a:spcPct val="107000"/>
                        </a:lnSpc>
                        <a:spcAft>
                          <a:spcPts val="800"/>
                        </a:spcAft>
                      </a:pPr>
                      <a:r>
                        <a:rPr lang="tr-TR" sz="1600" kern="100" dirty="0">
                          <a:effectLst/>
                        </a:rPr>
                        <a:t>Başvuruların dijitale alınmasıyla birlikte yıllık en az 20 top kağıt ve buna bağlı diğer kırtasiye malzemelerinden tasarruf sağlandı.</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436544056"/>
                  </a:ext>
                </a:extLst>
              </a:tr>
            </a:tbl>
          </a:graphicData>
        </a:graphic>
      </p:graphicFrame>
      <p:sp>
        <p:nvSpPr>
          <p:cNvPr id="5" name="Metin kutusu 4"/>
          <p:cNvSpPr txBox="1"/>
          <p:nvPr/>
        </p:nvSpPr>
        <p:spPr>
          <a:xfrm>
            <a:off x="457200" y="1196752"/>
            <a:ext cx="8136904"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ÜCRETSİZ WİFİ HİZMETİ İÇİN DİJİTAL BAŞVURU SİSTEMİ</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51937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graphicFrame>
        <p:nvGraphicFramePr>
          <p:cNvPr id="2" name="Tablo 1">
            <a:extLst>
              <a:ext uri="{FF2B5EF4-FFF2-40B4-BE49-F238E27FC236}">
                <a16:creationId xmlns:a16="http://schemas.microsoft.com/office/drawing/2014/main" id="{4959E3E3-279C-46D2-8BD8-10D45E7BD973}"/>
              </a:ext>
            </a:extLst>
          </p:cNvPr>
          <p:cNvGraphicFramePr>
            <a:graphicFrameLocks noGrp="1"/>
          </p:cNvGraphicFramePr>
          <p:nvPr>
            <p:extLst>
              <p:ext uri="{D42A27DB-BD31-4B8C-83A1-F6EECF244321}">
                <p14:modId xmlns:p14="http://schemas.microsoft.com/office/powerpoint/2010/main" val="720860537"/>
              </p:ext>
            </p:extLst>
          </p:nvPr>
        </p:nvGraphicFramePr>
        <p:xfrm>
          <a:off x="457200" y="2420888"/>
          <a:ext cx="8229600" cy="3276539"/>
        </p:xfrm>
        <a:graphic>
          <a:graphicData uri="http://schemas.openxmlformats.org/drawingml/2006/table">
            <a:tbl>
              <a:tblPr firstRow="1" firstCol="1" bandRow="1">
                <a:tableStyleId>{5C22544A-7EE6-4342-B048-85BDC9FD1C3A}</a:tableStyleId>
              </a:tblPr>
              <a:tblGrid>
                <a:gridCol w="422410">
                  <a:extLst>
                    <a:ext uri="{9D8B030D-6E8A-4147-A177-3AD203B41FA5}">
                      <a16:colId xmlns:a16="http://schemas.microsoft.com/office/drawing/2014/main" val="2695681232"/>
                    </a:ext>
                  </a:extLst>
                </a:gridCol>
                <a:gridCol w="1361464">
                  <a:extLst>
                    <a:ext uri="{9D8B030D-6E8A-4147-A177-3AD203B41FA5}">
                      <a16:colId xmlns:a16="http://schemas.microsoft.com/office/drawing/2014/main" val="215114883"/>
                    </a:ext>
                  </a:extLst>
                </a:gridCol>
                <a:gridCol w="2640200">
                  <a:extLst>
                    <a:ext uri="{9D8B030D-6E8A-4147-A177-3AD203B41FA5}">
                      <a16:colId xmlns:a16="http://schemas.microsoft.com/office/drawing/2014/main" val="1074929101"/>
                    </a:ext>
                  </a:extLst>
                </a:gridCol>
                <a:gridCol w="3805526">
                  <a:extLst>
                    <a:ext uri="{9D8B030D-6E8A-4147-A177-3AD203B41FA5}">
                      <a16:colId xmlns:a16="http://schemas.microsoft.com/office/drawing/2014/main" val="3633473276"/>
                    </a:ext>
                  </a:extLst>
                </a:gridCol>
              </a:tblGrid>
              <a:tr h="3276539">
                <a:tc>
                  <a:txBody>
                    <a:bodyPr/>
                    <a:lstStyle/>
                    <a:p>
                      <a:pPr>
                        <a:lnSpc>
                          <a:spcPct val="107000"/>
                        </a:lnSpc>
                        <a:spcAft>
                          <a:spcPts val="800"/>
                        </a:spcAft>
                      </a:pPr>
                      <a:r>
                        <a:rPr lang="tr-TR" sz="1600" kern="100" dirty="0">
                          <a:effectLst/>
                        </a:rPr>
                        <a:t>25</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a:effectLst/>
                        </a:rPr>
                        <a:t>Danışman görüşme saatlerinin dijitale alınması</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1600" kern="100" dirty="0">
                          <a:effectLst/>
                        </a:rPr>
                        <a:t>Fiziki olarak danışman odasının kapısına asılan danışman görüşme saatleri öğrenciler açısından takibi zor işlerden biriydi.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tc>
                  <a:txBody>
                    <a:bodyPr/>
                    <a:lstStyle/>
                    <a:p>
                      <a:pPr algn="just">
                        <a:lnSpc>
                          <a:spcPct val="107000"/>
                        </a:lnSpc>
                        <a:spcAft>
                          <a:spcPts val="800"/>
                        </a:spcAft>
                      </a:pPr>
                      <a:r>
                        <a:rPr lang="tr-TR" sz="1600" kern="100" dirty="0">
                          <a:effectLst/>
                        </a:rPr>
                        <a:t>Yazılım firması ile yapılan görüşmeler sonucunda öğretim elemanının kendi sayfasında danışman ofis görüşme saatleri için bir alanın açılması ve yönetilmesinin isabetli olacağı değerlendirildi, planlandı ve süratle sonuçlandı. Bununla hem kırtasiye masrafı önlenmiş oldu hem de öğrenci akademik birime gelmeden danışman görüşme saatlerini görebilirler.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551883287"/>
                  </a:ext>
                </a:extLst>
              </a:tr>
            </a:tbl>
          </a:graphicData>
        </a:graphic>
      </p:graphicFrame>
      <p:sp>
        <p:nvSpPr>
          <p:cNvPr id="5" name="Metin kutusu 4"/>
          <p:cNvSpPr txBox="1"/>
          <p:nvPr/>
        </p:nvSpPr>
        <p:spPr>
          <a:xfrm>
            <a:off x="457200" y="1196752"/>
            <a:ext cx="8136904" cy="892552"/>
          </a:xfrm>
          <a:prstGeom prst="rect">
            <a:avLst/>
          </a:prstGeom>
          <a:noFill/>
        </p:spPr>
        <p:txBody>
          <a:bodyPr wrap="square" rtlCol="0">
            <a:spAutoFit/>
          </a:bodyPr>
          <a:lstStyle/>
          <a:p>
            <a:pPr algn="ctr"/>
            <a:r>
              <a:rPr lang="tr-TR" sz="2600" b="1" dirty="0">
                <a:solidFill>
                  <a:srgbClr val="9A550A"/>
                </a:solidFill>
                <a:latin typeface="Times New Roman" pitchFamily="18" charset="0"/>
                <a:cs typeface="Times New Roman" pitchFamily="18" charset="0"/>
              </a:rPr>
              <a:t>DANIŞMAN GÖRÜŞME SAATLERİNİN DİJİTAL ORTAMA AKTARILMASI</a:t>
            </a:r>
            <a:endParaRPr lang="tr-TR" sz="26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877101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2523768"/>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MEZUN BİLGİ SİSTEMİ</a:t>
            </a:r>
          </a:p>
          <a:p>
            <a:pPr algn="just"/>
            <a:r>
              <a:rPr lang="tr-TR" sz="2200" b="1" dirty="0">
                <a:solidFill>
                  <a:srgbClr val="002060"/>
                </a:solidFill>
                <a:latin typeface="Times New Roman" pitchFamily="18" charset="0"/>
                <a:cs typeface="Times New Roman" pitchFamily="18" charset="0"/>
              </a:rPr>
              <a:t>Öğrenci bilgi sistemine bağlı olarak ayrıca mezun bilgi sistemi de kullanılmaktadır. Mezunlarımız, bu sisteme girerek çalışma ve diğer bilgilerini de güncelleyebilirler.</a:t>
            </a:r>
          </a:p>
          <a:p>
            <a:pPr algn="just"/>
            <a:endParaRPr lang="tr-TR" sz="2200" b="1" dirty="0">
              <a:solidFill>
                <a:srgbClr val="002060"/>
              </a:solidFill>
              <a:latin typeface="Times New Roman" pitchFamily="18" charset="0"/>
              <a:cs typeface="Times New Roman" pitchFamily="18" charset="0"/>
            </a:endParaRPr>
          </a:p>
          <a:p>
            <a:pPr algn="just"/>
            <a:r>
              <a:rPr lang="tr-TR" sz="2200" b="1" dirty="0">
                <a:solidFill>
                  <a:srgbClr val="002060"/>
                </a:solidFill>
                <a:latin typeface="Times New Roman" pitchFamily="18" charset="0"/>
                <a:cs typeface="Times New Roman" pitchFamily="18" charset="0"/>
              </a:rPr>
              <a:t>Sayın Rektörümüzün talimatı üzerine OBS de bulunan tüm mezunların bu modüle entegre edilmesi çalışmaları başlatılmıştır.</a:t>
            </a: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1626784995"/>
              </p:ext>
            </p:extLst>
          </p:nvPr>
        </p:nvGraphicFramePr>
        <p:xfrm>
          <a:off x="457200" y="3789040"/>
          <a:ext cx="8229600" cy="144015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0053">
                <a:tc gridSpan="2">
                  <a:txBody>
                    <a:bodyPr/>
                    <a:lstStyle/>
                    <a:p>
                      <a:pPr algn="ctr"/>
                      <a:r>
                        <a:rPr lang="tr-TR" sz="2200" dirty="0">
                          <a:latin typeface="Times New Roman" pitchFamily="18" charset="0"/>
                          <a:cs typeface="Times New Roman" pitchFamily="18" charset="0"/>
                        </a:rPr>
                        <a:t>DİJİTAL ORTAMDA BULUNAN MEZUN SAYILARIMIZ</a:t>
                      </a:r>
                    </a:p>
                  </a:txBody>
                  <a:tcPr/>
                </a:tc>
                <a:tc hMerge="1">
                  <a:txBody>
                    <a:bodyPr/>
                    <a:lstStyle/>
                    <a:p>
                      <a:endParaRPr lang="tr-TR" dirty="0"/>
                    </a:p>
                  </a:txBody>
                  <a:tcPr/>
                </a:tc>
                <a:extLst>
                  <a:ext uri="{0D108BD9-81ED-4DB2-BD59-A6C34878D82A}">
                    <a16:rowId xmlns:a16="http://schemas.microsoft.com/office/drawing/2014/main" val="10000"/>
                  </a:ext>
                </a:extLst>
              </a:tr>
              <a:tr h="48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Times New Roman" pitchFamily="18" charset="0"/>
                          <a:cs typeface="Times New Roman" pitchFamily="18" charset="0"/>
                        </a:rPr>
                        <a:t>TOPLAM</a:t>
                      </a:r>
                    </a:p>
                  </a:txBody>
                  <a:tcPr/>
                </a:tc>
                <a:tc>
                  <a:txBody>
                    <a:bodyPr/>
                    <a:lstStyle/>
                    <a:p>
                      <a:pPr algn="ctr"/>
                      <a:r>
                        <a:rPr lang="tr-TR" sz="2200" dirty="0">
                          <a:latin typeface="Times New Roman" pitchFamily="18" charset="0"/>
                          <a:cs typeface="Times New Roman" pitchFamily="18" charset="0"/>
                        </a:rPr>
                        <a:t>129310</a:t>
                      </a:r>
                    </a:p>
                  </a:txBody>
                  <a:tcPr/>
                </a:tc>
                <a:extLst>
                  <a:ext uri="{0D108BD9-81ED-4DB2-BD59-A6C34878D82A}">
                    <a16:rowId xmlns:a16="http://schemas.microsoft.com/office/drawing/2014/main" val="10001"/>
                  </a:ext>
                </a:extLst>
              </a:tr>
              <a:tr h="48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latin typeface="Times New Roman" pitchFamily="18" charset="0"/>
                        <a:cs typeface="Times New Roman" pitchFamily="18" charset="0"/>
                      </a:endParaRPr>
                    </a:p>
                  </a:txBody>
                  <a:tcPr/>
                </a:tc>
                <a:tc>
                  <a:txBody>
                    <a:bodyPr/>
                    <a:lstStyle/>
                    <a:p>
                      <a:pPr algn="ctr"/>
                      <a:endParaRPr lang="tr-TR" sz="22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4388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 y="-5680"/>
            <a:ext cx="9144000" cy="6858000"/>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1631490206"/>
              </p:ext>
            </p:extLst>
          </p:nvPr>
        </p:nvGraphicFramePr>
        <p:xfrm>
          <a:off x="251520" y="1916832"/>
          <a:ext cx="8496944" cy="4625220"/>
        </p:xfrm>
        <a:graphic>
          <a:graphicData uri="http://schemas.openxmlformats.org/drawingml/2006/table">
            <a:tbl>
              <a:tblPr/>
              <a:tblGrid>
                <a:gridCol w="4248472">
                  <a:extLst>
                    <a:ext uri="{9D8B030D-6E8A-4147-A177-3AD203B41FA5}">
                      <a16:colId xmlns:a16="http://schemas.microsoft.com/office/drawing/2014/main" val="938933893"/>
                    </a:ext>
                  </a:extLst>
                </a:gridCol>
                <a:gridCol w="4248472">
                  <a:extLst>
                    <a:ext uri="{9D8B030D-6E8A-4147-A177-3AD203B41FA5}">
                      <a16:colId xmlns:a16="http://schemas.microsoft.com/office/drawing/2014/main" val="1696357462"/>
                    </a:ext>
                  </a:extLst>
                </a:gridCol>
              </a:tblGrid>
              <a:tr h="274301">
                <a:tc>
                  <a:txBody>
                    <a:bodyPr/>
                    <a:lstStyle/>
                    <a:p>
                      <a:r>
                        <a:rPr lang="tr-TR" sz="1400" b="1"/>
                        <a:t>Dijitalleştirilen Süreç / Uygulama</a:t>
                      </a:r>
                      <a:endParaRPr lang="tr-TR" sz="1400"/>
                    </a:p>
                  </a:txBody>
                  <a:tcPr marL="68575" marR="68575" marT="34288" marB="34288" anchor="ctr">
                    <a:lnL>
                      <a:noFill/>
                    </a:lnL>
                    <a:lnR>
                      <a:noFill/>
                    </a:lnR>
                    <a:lnT>
                      <a:noFill/>
                    </a:lnT>
                    <a:lnB>
                      <a:noFill/>
                    </a:lnB>
                  </a:tcPr>
                </a:tc>
                <a:tc>
                  <a:txBody>
                    <a:bodyPr/>
                    <a:lstStyle/>
                    <a:p>
                      <a:r>
                        <a:rPr lang="tr-TR" sz="1400" b="1"/>
                        <a:t>Yıllık Asgari Kağıt Tasarrufu (Top)</a:t>
                      </a:r>
                      <a:endParaRPr lang="tr-TR" sz="1400"/>
                    </a:p>
                  </a:txBody>
                  <a:tcPr marL="68575" marR="68575" marT="34288" marB="34288" anchor="ctr">
                    <a:lnL>
                      <a:noFill/>
                    </a:lnL>
                    <a:lnR>
                      <a:noFill/>
                    </a:lnR>
                    <a:lnT>
                      <a:noFill/>
                    </a:lnT>
                    <a:lnB>
                      <a:noFill/>
                    </a:lnB>
                  </a:tcPr>
                </a:tc>
                <a:extLst>
                  <a:ext uri="{0D108BD9-81ED-4DB2-BD59-A6C34878D82A}">
                    <a16:rowId xmlns:a16="http://schemas.microsoft.com/office/drawing/2014/main" val="1481845505"/>
                  </a:ext>
                </a:extLst>
              </a:tr>
              <a:tr h="274301">
                <a:tc>
                  <a:txBody>
                    <a:bodyPr/>
                    <a:lstStyle/>
                    <a:p>
                      <a:r>
                        <a:rPr lang="tr-TR" sz="1400"/>
                        <a:t>Lisansüstü Başvuru Modülü</a:t>
                      </a:r>
                    </a:p>
                  </a:txBody>
                  <a:tcPr marL="68575" marR="68575" marT="34288" marB="34288" anchor="ctr">
                    <a:lnL>
                      <a:noFill/>
                    </a:lnL>
                    <a:lnR>
                      <a:noFill/>
                    </a:lnR>
                    <a:lnT>
                      <a:noFill/>
                    </a:lnT>
                    <a:lnB>
                      <a:noFill/>
                    </a:lnB>
                  </a:tcPr>
                </a:tc>
                <a:tc>
                  <a:txBody>
                    <a:bodyPr/>
                    <a:lstStyle/>
                    <a:p>
                      <a:r>
                        <a:rPr lang="tr-TR" sz="1400"/>
                        <a:t>≥ 150</a:t>
                      </a:r>
                    </a:p>
                  </a:txBody>
                  <a:tcPr marL="68575" marR="68575" marT="34288" marB="34288" anchor="ctr">
                    <a:lnL>
                      <a:noFill/>
                    </a:lnL>
                    <a:lnR>
                      <a:noFill/>
                    </a:lnR>
                    <a:lnT>
                      <a:noFill/>
                    </a:lnT>
                    <a:lnB>
                      <a:noFill/>
                    </a:lnB>
                  </a:tcPr>
                </a:tc>
                <a:extLst>
                  <a:ext uri="{0D108BD9-81ED-4DB2-BD59-A6C34878D82A}">
                    <a16:rowId xmlns:a16="http://schemas.microsoft.com/office/drawing/2014/main" val="3899014112"/>
                  </a:ext>
                </a:extLst>
              </a:tr>
              <a:tr h="274301">
                <a:tc>
                  <a:txBody>
                    <a:bodyPr/>
                    <a:lstStyle/>
                    <a:p>
                      <a:r>
                        <a:rPr lang="tr-TR" sz="1400" dirty="0"/>
                        <a:t>Yatay Geçiş Başvuru Modülü</a:t>
                      </a:r>
                    </a:p>
                  </a:txBody>
                  <a:tcPr marL="68575" marR="68575" marT="34288" marB="34288" anchor="ctr">
                    <a:lnL>
                      <a:noFill/>
                    </a:lnL>
                    <a:lnR>
                      <a:noFill/>
                    </a:lnR>
                    <a:lnT>
                      <a:noFill/>
                    </a:lnT>
                    <a:lnB>
                      <a:noFill/>
                    </a:lnB>
                  </a:tcPr>
                </a:tc>
                <a:tc>
                  <a:txBody>
                    <a:bodyPr/>
                    <a:lstStyle/>
                    <a:p>
                      <a:r>
                        <a:rPr lang="tr-TR" sz="1400" dirty="0"/>
                        <a:t>≥ 250</a:t>
                      </a:r>
                    </a:p>
                  </a:txBody>
                  <a:tcPr marL="68575" marR="68575" marT="34288" marB="34288" anchor="ctr">
                    <a:lnL>
                      <a:noFill/>
                    </a:lnL>
                    <a:lnR>
                      <a:noFill/>
                    </a:lnR>
                    <a:lnT>
                      <a:noFill/>
                    </a:lnT>
                    <a:lnB>
                      <a:noFill/>
                    </a:lnB>
                  </a:tcPr>
                </a:tc>
                <a:extLst>
                  <a:ext uri="{0D108BD9-81ED-4DB2-BD59-A6C34878D82A}">
                    <a16:rowId xmlns:a16="http://schemas.microsoft.com/office/drawing/2014/main" val="169153177"/>
                  </a:ext>
                </a:extLst>
              </a:tr>
              <a:tr h="274301">
                <a:tc>
                  <a:txBody>
                    <a:bodyPr/>
                    <a:lstStyle/>
                    <a:p>
                      <a:r>
                        <a:rPr lang="tr-TR" sz="1400" dirty="0"/>
                        <a:t>Özel Yetenek Başvuru Modülü</a:t>
                      </a:r>
                    </a:p>
                  </a:txBody>
                  <a:tcPr marL="68575" marR="68575" marT="34288" marB="34288" anchor="ctr">
                    <a:lnL>
                      <a:noFill/>
                    </a:lnL>
                    <a:lnR>
                      <a:noFill/>
                    </a:lnR>
                    <a:lnT>
                      <a:noFill/>
                    </a:lnT>
                    <a:lnB>
                      <a:noFill/>
                    </a:lnB>
                  </a:tcPr>
                </a:tc>
                <a:tc>
                  <a:txBody>
                    <a:bodyPr/>
                    <a:lstStyle/>
                    <a:p>
                      <a:r>
                        <a:rPr lang="tr-TR" sz="1400"/>
                        <a:t>≥ 40</a:t>
                      </a:r>
                    </a:p>
                  </a:txBody>
                  <a:tcPr marL="68575" marR="68575" marT="34288" marB="34288" anchor="ctr">
                    <a:lnL>
                      <a:noFill/>
                    </a:lnL>
                    <a:lnR>
                      <a:noFill/>
                    </a:lnR>
                    <a:lnT>
                      <a:noFill/>
                    </a:lnT>
                    <a:lnB>
                      <a:noFill/>
                    </a:lnB>
                  </a:tcPr>
                </a:tc>
                <a:extLst>
                  <a:ext uri="{0D108BD9-81ED-4DB2-BD59-A6C34878D82A}">
                    <a16:rowId xmlns:a16="http://schemas.microsoft.com/office/drawing/2014/main" val="4060720194"/>
                  </a:ext>
                </a:extLst>
              </a:tr>
              <a:tr h="274301">
                <a:tc>
                  <a:txBody>
                    <a:bodyPr/>
                    <a:lstStyle/>
                    <a:p>
                      <a:r>
                        <a:rPr lang="tr-TR" sz="1400"/>
                        <a:t>Öğrenci Konseyi Seçimleri (Dijital)</a:t>
                      </a:r>
                    </a:p>
                  </a:txBody>
                  <a:tcPr marL="68575" marR="68575" marT="34288" marB="34288" anchor="ctr">
                    <a:lnL>
                      <a:noFill/>
                    </a:lnL>
                    <a:lnR>
                      <a:noFill/>
                    </a:lnR>
                    <a:lnT>
                      <a:noFill/>
                    </a:lnT>
                    <a:lnB>
                      <a:noFill/>
                    </a:lnB>
                  </a:tcPr>
                </a:tc>
                <a:tc>
                  <a:txBody>
                    <a:bodyPr/>
                    <a:lstStyle/>
                    <a:p>
                      <a:r>
                        <a:rPr lang="tr-TR" sz="1400" dirty="0"/>
                        <a:t>≥ 50</a:t>
                      </a:r>
                    </a:p>
                  </a:txBody>
                  <a:tcPr marL="68575" marR="68575" marT="34288" marB="34288" anchor="ctr">
                    <a:lnL>
                      <a:noFill/>
                    </a:lnL>
                    <a:lnR>
                      <a:noFill/>
                    </a:lnR>
                    <a:lnT>
                      <a:noFill/>
                    </a:lnT>
                    <a:lnB>
                      <a:noFill/>
                    </a:lnB>
                  </a:tcPr>
                </a:tc>
                <a:extLst>
                  <a:ext uri="{0D108BD9-81ED-4DB2-BD59-A6C34878D82A}">
                    <a16:rowId xmlns:a16="http://schemas.microsoft.com/office/drawing/2014/main" val="2872386693"/>
                  </a:ext>
                </a:extLst>
              </a:tr>
              <a:tr h="274301">
                <a:tc>
                  <a:txBody>
                    <a:bodyPr/>
                    <a:lstStyle/>
                    <a:p>
                      <a:r>
                        <a:rPr lang="tr-TR" sz="1400"/>
                        <a:t>Uluslararası Öğrenci Başvuru Modülü</a:t>
                      </a:r>
                    </a:p>
                  </a:txBody>
                  <a:tcPr marL="68575" marR="68575" marT="34288" marB="34288" anchor="ctr">
                    <a:lnL>
                      <a:noFill/>
                    </a:lnL>
                    <a:lnR>
                      <a:noFill/>
                    </a:lnR>
                    <a:lnT>
                      <a:noFill/>
                    </a:lnT>
                    <a:lnB>
                      <a:noFill/>
                    </a:lnB>
                  </a:tcPr>
                </a:tc>
                <a:tc>
                  <a:txBody>
                    <a:bodyPr/>
                    <a:lstStyle/>
                    <a:p>
                      <a:r>
                        <a:rPr lang="tr-TR" sz="1400" dirty="0"/>
                        <a:t>≥ 80</a:t>
                      </a:r>
                    </a:p>
                  </a:txBody>
                  <a:tcPr marL="68575" marR="68575" marT="34288" marB="34288" anchor="ctr">
                    <a:lnL>
                      <a:noFill/>
                    </a:lnL>
                    <a:lnR>
                      <a:noFill/>
                    </a:lnR>
                    <a:lnT>
                      <a:noFill/>
                    </a:lnT>
                    <a:lnB>
                      <a:noFill/>
                    </a:lnB>
                  </a:tcPr>
                </a:tc>
                <a:extLst>
                  <a:ext uri="{0D108BD9-81ED-4DB2-BD59-A6C34878D82A}">
                    <a16:rowId xmlns:a16="http://schemas.microsoft.com/office/drawing/2014/main" val="1180503841"/>
                  </a:ext>
                </a:extLst>
              </a:tr>
              <a:tr h="274301">
                <a:tc>
                  <a:txBody>
                    <a:bodyPr/>
                    <a:lstStyle/>
                    <a:p>
                      <a:r>
                        <a:rPr lang="tr-TR" sz="1400"/>
                        <a:t>Ders Muafiyet Başvuru Modülü</a:t>
                      </a:r>
                    </a:p>
                  </a:txBody>
                  <a:tcPr marL="68575" marR="68575" marT="34288" marB="34288" anchor="ctr">
                    <a:lnL>
                      <a:noFill/>
                    </a:lnL>
                    <a:lnR>
                      <a:noFill/>
                    </a:lnR>
                    <a:lnT>
                      <a:noFill/>
                    </a:lnT>
                    <a:lnB>
                      <a:noFill/>
                    </a:lnB>
                  </a:tcPr>
                </a:tc>
                <a:tc>
                  <a:txBody>
                    <a:bodyPr/>
                    <a:lstStyle/>
                    <a:p>
                      <a:r>
                        <a:rPr lang="tr-TR" sz="1400" dirty="0"/>
                        <a:t>≥ 175</a:t>
                      </a:r>
                    </a:p>
                  </a:txBody>
                  <a:tcPr marL="68575" marR="68575" marT="34288" marB="34288" anchor="ctr">
                    <a:lnL>
                      <a:noFill/>
                    </a:lnL>
                    <a:lnR>
                      <a:noFill/>
                    </a:lnR>
                    <a:lnT>
                      <a:noFill/>
                    </a:lnT>
                    <a:lnB>
                      <a:noFill/>
                    </a:lnB>
                  </a:tcPr>
                </a:tc>
                <a:extLst>
                  <a:ext uri="{0D108BD9-81ED-4DB2-BD59-A6C34878D82A}">
                    <a16:rowId xmlns:a16="http://schemas.microsoft.com/office/drawing/2014/main" val="1240430114"/>
                  </a:ext>
                </a:extLst>
              </a:tr>
              <a:tr h="480026">
                <a:tc>
                  <a:txBody>
                    <a:bodyPr/>
                    <a:lstStyle/>
                    <a:p>
                      <a:r>
                        <a:rPr lang="tr-TR" sz="1400" dirty="0"/>
                        <a:t>Mazeret Sınavı ve Kayıt Dondurma Başvuruları</a:t>
                      </a:r>
                    </a:p>
                  </a:txBody>
                  <a:tcPr marL="68575" marR="68575" marT="34288" marB="34288" anchor="ctr">
                    <a:lnL>
                      <a:noFill/>
                    </a:lnL>
                    <a:lnR>
                      <a:noFill/>
                    </a:lnR>
                    <a:lnT>
                      <a:noFill/>
                    </a:lnT>
                    <a:lnB>
                      <a:noFill/>
                    </a:lnB>
                  </a:tcPr>
                </a:tc>
                <a:tc>
                  <a:txBody>
                    <a:bodyPr/>
                    <a:lstStyle/>
                    <a:p>
                      <a:r>
                        <a:rPr lang="tr-TR" sz="1400"/>
                        <a:t>≥ 40</a:t>
                      </a:r>
                    </a:p>
                  </a:txBody>
                  <a:tcPr marL="68575" marR="68575" marT="34288" marB="34288" anchor="ctr">
                    <a:lnL>
                      <a:noFill/>
                    </a:lnL>
                    <a:lnR>
                      <a:noFill/>
                    </a:lnR>
                    <a:lnT>
                      <a:noFill/>
                    </a:lnT>
                    <a:lnB>
                      <a:noFill/>
                    </a:lnB>
                  </a:tcPr>
                </a:tc>
                <a:extLst>
                  <a:ext uri="{0D108BD9-81ED-4DB2-BD59-A6C34878D82A}">
                    <a16:rowId xmlns:a16="http://schemas.microsoft.com/office/drawing/2014/main" val="3838688325"/>
                  </a:ext>
                </a:extLst>
              </a:tr>
              <a:tr h="274301">
                <a:tc>
                  <a:txBody>
                    <a:bodyPr/>
                    <a:lstStyle/>
                    <a:p>
                      <a:r>
                        <a:rPr lang="tr-TR" sz="1400"/>
                        <a:t>Yaz Öğretimi Başvuru Modülü</a:t>
                      </a:r>
                    </a:p>
                  </a:txBody>
                  <a:tcPr marL="68575" marR="68575" marT="34288" marB="34288" anchor="ctr">
                    <a:lnL>
                      <a:noFill/>
                    </a:lnL>
                    <a:lnR>
                      <a:noFill/>
                    </a:lnR>
                    <a:lnT>
                      <a:noFill/>
                    </a:lnT>
                    <a:lnB>
                      <a:noFill/>
                    </a:lnB>
                  </a:tcPr>
                </a:tc>
                <a:tc>
                  <a:txBody>
                    <a:bodyPr/>
                    <a:lstStyle/>
                    <a:p>
                      <a:r>
                        <a:rPr lang="tr-TR" sz="1400"/>
                        <a:t>≥ 30</a:t>
                      </a:r>
                    </a:p>
                  </a:txBody>
                  <a:tcPr marL="68575" marR="68575" marT="34288" marB="34288" anchor="ctr">
                    <a:lnL>
                      <a:noFill/>
                    </a:lnL>
                    <a:lnR>
                      <a:noFill/>
                    </a:lnR>
                    <a:lnT>
                      <a:noFill/>
                    </a:lnT>
                    <a:lnB>
                      <a:noFill/>
                    </a:lnB>
                  </a:tcPr>
                </a:tc>
                <a:extLst>
                  <a:ext uri="{0D108BD9-81ED-4DB2-BD59-A6C34878D82A}">
                    <a16:rowId xmlns:a16="http://schemas.microsoft.com/office/drawing/2014/main" val="70127911"/>
                  </a:ext>
                </a:extLst>
              </a:tr>
              <a:tr h="274301">
                <a:tc>
                  <a:txBody>
                    <a:bodyPr/>
                    <a:lstStyle/>
                    <a:p>
                      <a:r>
                        <a:rPr lang="tr-TR" sz="1400"/>
                        <a:t>Pedagojik Formasyon Başvuru Modülü</a:t>
                      </a:r>
                    </a:p>
                  </a:txBody>
                  <a:tcPr marL="68575" marR="68575" marT="34288" marB="34288" anchor="ctr">
                    <a:lnL>
                      <a:noFill/>
                    </a:lnL>
                    <a:lnR>
                      <a:noFill/>
                    </a:lnR>
                    <a:lnT>
                      <a:noFill/>
                    </a:lnT>
                    <a:lnB>
                      <a:noFill/>
                    </a:lnB>
                  </a:tcPr>
                </a:tc>
                <a:tc>
                  <a:txBody>
                    <a:bodyPr/>
                    <a:lstStyle/>
                    <a:p>
                      <a:r>
                        <a:rPr lang="tr-TR" sz="1400"/>
                        <a:t>≥ 30</a:t>
                      </a:r>
                    </a:p>
                  </a:txBody>
                  <a:tcPr marL="68575" marR="68575" marT="34288" marB="34288" anchor="ctr">
                    <a:lnL>
                      <a:noFill/>
                    </a:lnL>
                    <a:lnR>
                      <a:noFill/>
                    </a:lnR>
                    <a:lnT>
                      <a:noFill/>
                    </a:lnT>
                    <a:lnB>
                      <a:noFill/>
                    </a:lnB>
                  </a:tcPr>
                </a:tc>
                <a:extLst>
                  <a:ext uri="{0D108BD9-81ED-4DB2-BD59-A6C34878D82A}">
                    <a16:rowId xmlns:a16="http://schemas.microsoft.com/office/drawing/2014/main" val="3464829918"/>
                  </a:ext>
                </a:extLst>
              </a:tr>
              <a:tr h="274301">
                <a:tc>
                  <a:txBody>
                    <a:bodyPr/>
                    <a:lstStyle/>
                    <a:p>
                      <a:r>
                        <a:rPr lang="tr-TR" sz="1400"/>
                        <a:t>Anket Uygulamaları (Dijital)</a:t>
                      </a:r>
                    </a:p>
                  </a:txBody>
                  <a:tcPr marL="68575" marR="68575" marT="34288" marB="34288" anchor="ctr">
                    <a:lnL>
                      <a:noFill/>
                    </a:lnL>
                    <a:lnR>
                      <a:noFill/>
                    </a:lnR>
                    <a:lnT>
                      <a:noFill/>
                    </a:lnT>
                    <a:lnB>
                      <a:noFill/>
                    </a:lnB>
                  </a:tcPr>
                </a:tc>
                <a:tc>
                  <a:txBody>
                    <a:bodyPr/>
                    <a:lstStyle/>
                    <a:p>
                      <a:r>
                        <a:rPr lang="tr-TR" sz="1400"/>
                        <a:t>≥ 250</a:t>
                      </a:r>
                    </a:p>
                  </a:txBody>
                  <a:tcPr marL="68575" marR="68575" marT="34288" marB="34288" anchor="ctr">
                    <a:lnL>
                      <a:noFill/>
                    </a:lnL>
                    <a:lnR>
                      <a:noFill/>
                    </a:lnR>
                    <a:lnT>
                      <a:noFill/>
                    </a:lnT>
                    <a:lnB>
                      <a:noFill/>
                    </a:lnB>
                  </a:tcPr>
                </a:tc>
                <a:extLst>
                  <a:ext uri="{0D108BD9-81ED-4DB2-BD59-A6C34878D82A}">
                    <a16:rowId xmlns:a16="http://schemas.microsoft.com/office/drawing/2014/main" val="2966546308"/>
                  </a:ext>
                </a:extLst>
              </a:tr>
              <a:tr h="274301">
                <a:tc>
                  <a:txBody>
                    <a:bodyPr/>
                    <a:lstStyle/>
                    <a:p>
                      <a:r>
                        <a:rPr lang="tr-TR" sz="1400"/>
                        <a:t>Öğrenci Harç İadesi Başvuruları (Dijital)</a:t>
                      </a:r>
                    </a:p>
                  </a:txBody>
                  <a:tcPr marL="68575" marR="68575" marT="34288" marB="34288" anchor="ctr">
                    <a:lnL>
                      <a:noFill/>
                    </a:lnL>
                    <a:lnR>
                      <a:noFill/>
                    </a:lnR>
                    <a:lnT>
                      <a:noFill/>
                    </a:lnT>
                    <a:lnB>
                      <a:noFill/>
                    </a:lnB>
                  </a:tcPr>
                </a:tc>
                <a:tc>
                  <a:txBody>
                    <a:bodyPr/>
                    <a:lstStyle/>
                    <a:p>
                      <a:r>
                        <a:rPr lang="tr-TR" sz="1400"/>
                        <a:t>≥ 10</a:t>
                      </a:r>
                    </a:p>
                  </a:txBody>
                  <a:tcPr marL="68575" marR="68575" marT="34288" marB="34288" anchor="ctr">
                    <a:lnL>
                      <a:noFill/>
                    </a:lnL>
                    <a:lnR>
                      <a:noFill/>
                    </a:lnR>
                    <a:lnT>
                      <a:noFill/>
                    </a:lnT>
                    <a:lnB>
                      <a:noFill/>
                    </a:lnB>
                  </a:tcPr>
                </a:tc>
                <a:extLst>
                  <a:ext uri="{0D108BD9-81ED-4DB2-BD59-A6C34878D82A}">
                    <a16:rowId xmlns:a16="http://schemas.microsoft.com/office/drawing/2014/main" val="1755967331"/>
                  </a:ext>
                </a:extLst>
              </a:tr>
              <a:tr h="274301">
                <a:tc>
                  <a:txBody>
                    <a:bodyPr/>
                    <a:lstStyle/>
                    <a:p>
                      <a:r>
                        <a:rPr lang="tr-TR" sz="1400"/>
                        <a:t>Seçimlerin Elektronik Ortamda Yapılması</a:t>
                      </a:r>
                    </a:p>
                  </a:txBody>
                  <a:tcPr marL="68575" marR="68575" marT="34288" marB="34288" anchor="ctr">
                    <a:lnL>
                      <a:noFill/>
                    </a:lnL>
                    <a:lnR>
                      <a:noFill/>
                    </a:lnR>
                    <a:lnT>
                      <a:noFill/>
                    </a:lnT>
                    <a:lnB>
                      <a:noFill/>
                    </a:lnB>
                  </a:tcPr>
                </a:tc>
                <a:tc>
                  <a:txBody>
                    <a:bodyPr/>
                    <a:lstStyle/>
                    <a:p>
                      <a:r>
                        <a:rPr lang="tr-TR" sz="1400"/>
                        <a:t>≥ 50</a:t>
                      </a:r>
                    </a:p>
                  </a:txBody>
                  <a:tcPr marL="68575" marR="68575" marT="34288" marB="34288" anchor="ctr">
                    <a:lnL>
                      <a:noFill/>
                    </a:lnL>
                    <a:lnR>
                      <a:noFill/>
                    </a:lnR>
                    <a:lnT>
                      <a:noFill/>
                    </a:lnT>
                    <a:lnB>
                      <a:noFill/>
                    </a:lnB>
                  </a:tcPr>
                </a:tc>
                <a:extLst>
                  <a:ext uri="{0D108BD9-81ED-4DB2-BD59-A6C34878D82A}">
                    <a16:rowId xmlns:a16="http://schemas.microsoft.com/office/drawing/2014/main" val="3007763757"/>
                  </a:ext>
                </a:extLst>
              </a:tr>
              <a:tr h="480026">
                <a:tc>
                  <a:txBody>
                    <a:bodyPr/>
                    <a:lstStyle/>
                    <a:p>
                      <a:r>
                        <a:rPr lang="tr-TR" sz="1400"/>
                        <a:t>Ücretsiz Wi-Fi Başvurularının Dijitalleştirilmesi</a:t>
                      </a:r>
                    </a:p>
                  </a:txBody>
                  <a:tcPr marL="68575" marR="68575" marT="34288" marB="34288" anchor="ctr">
                    <a:lnL>
                      <a:noFill/>
                    </a:lnL>
                    <a:lnR>
                      <a:noFill/>
                    </a:lnR>
                    <a:lnT>
                      <a:noFill/>
                    </a:lnT>
                    <a:lnB>
                      <a:noFill/>
                    </a:lnB>
                  </a:tcPr>
                </a:tc>
                <a:tc>
                  <a:txBody>
                    <a:bodyPr/>
                    <a:lstStyle/>
                    <a:p>
                      <a:r>
                        <a:rPr lang="tr-TR" sz="1400"/>
                        <a:t>≥ 20</a:t>
                      </a:r>
                    </a:p>
                  </a:txBody>
                  <a:tcPr marL="68575" marR="68575" marT="34288" marB="34288" anchor="ctr">
                    <a:lnL>
                      <a:noFill/>
                    </a:lnL>
                    <a:lnR>
                      <a:noFill/>
                    </a:lnR>
                    <a:lnT>
                      <a:noFill/>
                    </a:lnT>
                    <a:lnB>
                      <a:noFill/>
                    </a:lnB>
                  </a:tcPr>
                </a:tc>
                <a:extLst>
                  <a:ext uri="{0D108BD9-81ED-4DB2-BD59-A6C34878D82A}">
                    <a16:rowId xmlns:a16="http://schemas.microsoft.com/office/drawing/2014/main" val="311178460"/>
                  </a:ext>
                </a:extLst>
              </a:tr>
              <a:tr h="274301">
                <a:tc>
                  <a:txBody>
                    <a:bodyPr/>
                    <a:lstStyle/>
                    <a:p>
                      <a:r>
                        <a:rPr lang="tr-TR" sz="1400" b="1"/>
                        <a:t>TOPLAM</a:t>
                      </a:r>
                      <a:endParaRPr lang="tr-TR" sz="1400"/>
                    </a:p>
                  </a:txBody>
                  <a:tcPr marL="68575" marR="68575" marT="34288" marB="34288" anchor="ctr">
                    <a:lnL>
                      <a:noFill/>
                    </a:lnL>
                    <a:lnR>
                      <a:noFill/>
                    </a:lnR>
                    <a:lnT>
                      <a:noFill/>
                    </a:lnT>
                    <a:lnB>
                      <a:noFill/>
                    </a:lnB>
                  </a:tcPr>
                </a:tc>
                <a:tc>
                  <a:txBody>
                    <a:bodyPr/>
                    <a:lstStyle/>
                    <a:p>
                      <a:r>
                        <a:rPr lang="tr-TR" sz="1400" b="1" dirty="0"/>
                        <a:t>≥ 1.175 TOP</a:t>
                      </a:r>
                      <a:endParaRPr lang="tr-TR" sz="1400" dirty="0"/>
                    </a:p>
                  </a:txBody>
                  <a:tcPr marL="68575" marR="68575" marT="34288" marB="34288" anchor="ctr">
                    <a:lnL>
                      <a:noFill/>
                    </a:lnL>
                    <a:lnR>
                      <a:noFill/>
                    </a:lnR>
                    <a:lnT>
                      <a:noFill/>
                    </a:lnT>
                    <a:lnB>
                      <a:noFill/>
                    </a:lnB>
                  </a:tcPr>
                </a:tc>
                <a:extLst>
                  <a:ext uri="{0D108BD9-81ED-4DB2-BD59-A6C34878D82A}">
                    <a16:rowId xmlns:a16="http://schemas.microsoft.com/office/drawing/2014/main" val="2184711678"/>
                  </a:ext>
                </a:extLst>
              </a:tr>
            </a:tbl>
          </a:graphicData>
        </a:graphic>
      </p:graphicFrame>
      <p:sp>
        <p:nvSpPr>
          <p:cNvPr id="11" name="Rectangle 1"/>
          <p:cNvSpPr>
            <a:spLocks noChangeArrowheads="1"/>
          </p:cNvSpPr>
          <p:nvPr/>
        </p:nvSpPr>
        <p:spPr bwMode="auto">
          <a:xfrm>
            <a:off x="1542306" y="775158"/>
            <a:ext cx="706214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9A550A"/>
                </a:solidFill>
                <a:effectLst/>
                <a:latin typeface="Times New Roman" panose="02020603050405020304" pitchFamily="18" charset="0"/>
                <a:cs typeface="Times New Roman" panose="02020603050405020304" pitchFamily="18" charset="0"/>
              </a:rPr>
              <a:t>DİJİTALLEŞME UYGULAMALARI KAPSAMINDA NİHAİ YILLIK TASARRUF TABLOSU (KAĞIT/TONER VE MALİ)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effectLst/>
                <a:latin typeface="Times New Roman" panose="02020603050405020304" pitchFamily="18" charset="0"/>
                <a:cs typeface="Times New Roman" panose="02020603050405020304" pitchFamily="18" charset="0"/>
              </a:rPr>
              <a:t>A) Kağıt ve Kırtasiye Tasarrufu</a:t>
            </a:r>
          </a:p>
        </p:txBody>
      </p:sp>
    </p:spTree>
    <p:extLst>
      <p:ext uri="{BB962C8B-B14F-4D97-AF65-F5344CB8AC3E}">
        <p14:creationId xmlns:p14="http://schemas.microsoft.com/office/powerpoint/2010/main" val="1349160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4"/>
            <a:ext cx="9144000" cy="6858000"/>
          </a:xfrm>
          <a:prstGeom prst="rect">
            <a:avLst/>
          </a:prstGeom>
        </p:spPr>
      </p:pic>
      <p:pic>
        <p:nvPicPr>
          <p:cNvPr id="7" name="Resim 6"/>
          <p:cNvPicPr>
            <a:picLocks noChangeAspect="1"/>
          </p:cNvPicPr>
          <p:nvPr/>
        </p:nvPicPr>
        <p:blipFill>
          <a:blip r:embed="rId3"/>
          <a:stretch>
            <a:fillRect/>
          </a:stretch>
        </p:blipFill>
        <p:spPr>
          <a:xfrm>
            <a:off x="395536" y="1052736"/>
            <a:ext cx="8496944" cy="5401429"/>
          </a:xfrm>
          <a:prstGeom prst="rect">
            <a:avLst/>
          </a:prstGeom>
        </p:spPr>
      </p:pic>
    </p:spTree>
    <p:extLst>
      <p:ext uri="{BB962C8B-B14F-4D97-AF65-F5344CB8AC3E}">
        <p14:creationId xmlns:p14="http://schemas.microsoft.com/office/powerpoint/2010/main" val="3751708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287524" y="1484784"/>
            <a:ext cx="8568952" cy="3139321"/>
          </a:xfrm>
          <a:prstGeom prst="rect">
            <a:avLst/>
          </a:prstGeom>
          <a:noFill/>
        </p:spPr>
        <p:txBody>
          <a:bodyPr wrap="square" rtlCol="0">
            <a:spAutoFit/>
          </a:bodyPr>
          <a:lstStyle/>
          <a:p>
            <a:r>
              <a:rPr lang="tr-TR" sz="2200" b="1" dirty="0">
                <a:solidFill>
                  <a:srgbClr val="9A550A"/>
                </a:solidFill>
                <a:latin typeface="Times New Roman" pitchFamily="18" charset="0"/>
                <a:cs typeface="Times New Roman" pitchFamily="18" charset="0"/>
              </a:rPr>
              <a:t>ÖĞRENCİNİN OTOMASYONDA YAPACAĞI İŞLEMLER</a:t>
            </a:r>
          </a:p>
          <a:p>
            <a:r>
              <a:rPr lang="tr-TR" sz="2200" b="1" dirty="0">
                <a:solidFill>
                  <a:srgbClr val="002060"/>
                </a:solidFill>
                <a:latin typeface="Times New Roman" pitchFamily="18" charset="0"/>
                <a:cs typeface="Times New Roman" pitchFamily="18" charset="0"/>
              </a:rPr>
              <a:t>1-İletişim bilgilerini güncelleme</a:t>
            </a:r>
          </a:p>
          <a:p>
            <a:r>
              <a:rPr lang="tr-TR" sz="2200" b="1" dirty="0">
                <a:solidFill>
                  <a:srgbClr val="002060"/>
                </a:solidFill>
                <a:latin typeface="Times New Roman" pitchFamily="18" charset="0"/>
                <a:cs typeface="Times New Roman" pitchFamily="18" charset="0"/>
              </a:rPr>
              <a:t>2-Öğrenci belgesi ve transkript talebi</a:t>
            </a:r>
          </a:p>
          <a:p>
            <a:r>
              <a:rPr lang="tr-TR" sz="2200" b="1" dirty="0">
                <a:solidFill>
                  <a:srgbClr val="002060"/>
                </a:solidFill>
                <a:latin typeface="Times New Roman" pitchFamily="18" charset="0"/>
                <a:cs typeface="Times New Roman" pitchFamily="18" charset="0"/>
              </a:rPr>
              <a:t>3-Kayıt silme başvurusu</a:t>
            </a:r>
          </a:p>
          <a:p>
            <a:r>
              <a:rPr lang="tr-TR" sz="2200" b="1" dirty="0">
                <a:solidFill>
                  <a:srgbClr val="002060"/>
                </a:solidFill>
                <a:latin typeface="Times New Roman" pitchFamily="18" charset="0"/>
                <a:cs typeface="Times New Roman" pitchFamily="18" charset="0"/>
              </a:rPr>
              <a:t>4-Mazeret sınavı başvurusu</a:t>
            </a:r>
          </a:p>
          <a:p>
            <a:r>
              <a:rPr lang="tr-TR" sz="2200" b="1" dirty="0">
                <a:solidFill>
                  <a:srgbClr val="002060"/>
                </a:solidFill>
                <a:latin typeface="Times New Roman" pitchFamily="18" charset="0"/>
                <a:cs typeface="Times New Roman" pitchFamily="18" charset="0"/>
              </a:rPr>
              <a:t>5-Kayıt dondurma (öğrenime ara verme-izin) başvurusu</a:t>
            </a:r>
          </a:p>
          <a:p>
            <a:r>
              <a:rPr lang="tr-TR" sz="2200" b="1" dirty="0">
                <a:solidFill>
                  <a:srgbClr val="002060"/>
                </a:solidFill>
                <a:latin typeface="Times New Roman" pitchFamily="18" charset="0"/>
                <a:cs typeface="Times New Roman" pitchFamily="18" charset="0"/>
              </a:rPr>
              <a:t>6-Ders intibak (ders muafiyeti) başvurusu</a:t>
            </a:r>
          </a:p>
          <a:p>
            <a:r>
              <a:rPr lang="tr-TR" sz="2200" b="1" dirty="0">
                <a:solidFill>
                  <a:srgbClr val="002060"/>
                </a:solidFill>
                <a:latin typeface="Times New Roman" pitchFamily="18" charset="0"/>
                <a:cs typeface="Times New Roman" pitchFamily="18" charset="0"/>
              </a:rPr>
              <a:t>7-Danışman ve dersin hocasına mesaj gönderme</a:t>
            </a:r>
          </a:p>
          <a:p>
            <a:r>
              <a:rPr lang="tr-TR" sz="2200" b="1" dirty="0">
                <a:solidFill>
                  <a:srgbClr val="002060"/>
                </a:solidFill>
                <a:latin typeface="Times New Roman" pitchFamily="18" charset="0"/>
                <a:cs typeface="Times New Roman" pitchFamily="18" charset="0"/>
              </a:rPr>
              <a:t>8-Tek Ders Sınavı Başvurusu</a:t>
            </a:r>
          </a:p>
        </p:txBody>
      </p:sp>
    </p:spTree>
    <p:extLst>
      <p:ext uri="{BB962C8B-B14F-4D97-AF65-F5344CB8AC3E}">
        <p14:creationId xmlns:p14="http://schemas.microsoft.com/office/powerpoint/2010/main" val="253530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07504" y="1052736"/>
            <a:ext cx="8928992" cy="3862596"/>
          </a:xfrm>
          <a:prstGeom prst="rect">
            <a:avLst/>
          </a:prstGeom>
        </p:spPr>
        <p:txBody>
          <a:bodyPr wrap="square">
            <a:spAutoFit/>
          </a:bodyPr>
          <a:lstStyle/>
          <a:p>
            <a:r>
              <a:rPr lang="tr-TR" sz="2400" b="1" dirty="0">
                <a:solidFill>
                  <a:srgbClr val="9A550A"/>
                </a:solidFill>
                <a:latin typeface="Times New Roman" pitchFamily="18" charset="0"/>
                <a:cs typeface="Times New Roman" pitchFamily="18" charset="0"/>
              </a:rPr>
              <a:t>BAŞKANLIĞIMIZIN HEDEFLERİ</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1-Lisansüstü süreçlerin tamamen dijital olarak takip edilmesi, form vb. süreçlerin dijital olarak takibi ve sürdürülmesi, </a:t>
            </a:r>
            <a:r>
              <a:rPr lang="tr-TR" sz="2000" b="1" dirty="0">
                <a:solidFill>
                  <a:srgbClr val="FF0000"/>
                </a:solidFill>
                <a:latin typeface="Times New Roman" pitchFamily="18" charset="0"/>
                <a:cs typeface="Times New Roman" pitchFamily="18" charset="0"/>
              </a:rPr>
              <a:t>(bununla ilgili süreçler başlatıldı, dönem sonuna kadar tamamlanması planlanmaktadır)</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2-Fiziki olarak verilen öğrenci kimlik kartı yerine, üniversite turnikelerine ve diğer paydaş kurumların (Belediye, KYK vb.) turnikelerine uyarlı «DİJİTAL KİMLİK KARTI» </a:t>
            </a:r>
            <a:r>
              <a:rPr lang="tr-TR" sz="2000" b="1" dirty="0" err="1">
                <a:latin typeface="Times New Roman" pitchFamily="18" charset="0"/>
                <a:cs typeface="Times New Roman" pitchFamily="18" charset="0"/>
              </a:rPr>
              <a:t>nın</a:t>
            </a:r>
            <a:r>
              <a:rPr lang="tr-TR" sz="2000" b="1" dirty="0">
                <a:latin typeface="Times New Roman" pitchFamily="18" charset="0"/>
                <a:cs typeface="Times New Roman" pitchFamily="18" charset="0"/>
              </a:rPr>
              <a:t> hayata geçirilmesi ve ülkemiz genelinde kullanımının yaygınlaştırılması.</a:t>
            </a:r>
          </a:p>
          <a:p>
            <a:pPr algn="just"/>
            <a:endParaRPr lang="tr-TR" sz="2000" b="1" dirty="0">
              <a:latin typeface="Times New Roman" pitchFamily="18" charset="0"/>
              <a:cs typeface="Times New Roman" pitchFamily="18" charset="0"/>
            </a:endParaRPr>
          </a:p>
          <a:p>
            <a:pPr algn="just"/>
            <a:endParaRPr lang="tr-TR" sz="2100" b="1" dirty="0">
              <a:latin typeface="Times New Roman" pitchFamily="18" charset="0"/>
              <a:cs typeface="Times New Roman" pitchFamily="18" charset="0"/>
            </a:endParaRPr>
          </a:p>
        </p:txBody>
      </p:sp>
    </p:spTree>
    <p:extLst>
      <p:ext uri="{BB962C8B-B14F-4D97-AF65-F5344CB8AC3E}">
        <p14:creationId xmlns:p14="http://schemas.microsoft.com/office/powerpoint/2010/main" val="1815188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251520" y="1102578"/>
            <a:ext cx="8712968" cy="5201424"/>
          </a:xfrm>
          <a:prstGeom prst="rect">
            <a:avLst/>
          </a:prstGeom>
          <a:noFill/>
        </p:spPr>
        <p:txBody>
          <a:bodyPr wrap="square" rtlCol="0">
            <a:spAutoFit/>
          </a:bodyPr>
          <a:lstStyle/>
          <a:p>
            <a:pPr algn="ctr"/>
            <a:r>
              <a:rPr lang="tr-TR" sz="2000" b="1" dirty="0">
                <a:solidFill>
                  <a:srgbClr val="9A550A"/>
                </a:solidFill>
                <a:latin typeface="Times New Roman" pitchFamily="18" charset="0"/>
                <a:cs typeface="Times New Roman" pitchFamily="18" charset="0"/>
              </a:rPr>
              <a:t>DANIŞMANIN OTOMASAYONDA YAPABİLECEĞİ İŞLEMLER</a:t>
            </a:r>
          </a:p>
          <a:p>
            <a:pPr algn="ctr"/>
            <a:endParaRPr lang="tr-TR" sz="2000" b="1" dirty="0">
              <a:solidFill>
                <a:srgbClr val="9A550A"/>
              </a:solidFill>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1-Danışmanlığındaki öğrencilerin ders kayıt-onay süreçlerini yönetmek,</a:t>
            </a:r>
          </a:p>
          <a:p>
            <a:pPr algn="just"/>
            <a:endParaRPr lang="tr-TR" sz="2000" b="1" dirty="0">
              <a:solidFill>
                <a:srgbClr val="002060"/>
              </a:solidFill>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2-Öğrencilerin staj durumlarını takip etmek ve gerekli güncellemeleri yapmak,</a:t>
            </a:r>
          </a:p>
          <a:p>
            <a:pPr algn="just"/>
            <a:endParaRPr lang="tr-TR" sz="2000" b="1" dirty="0">
              <a:solidFill>
                <a:srgbClr val="002060"/>
              </a:solidFill>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3-Sosyal transkript başvurularını değerlendirmek ve onaylamak,</a:t>
            </a:r>
          </a:p>
          <a:p>
            <a:pPr algn="just"/>
            <a:endParaRPr lang="tr-TR" sz="2000" b="1" dirty="0">
              <a:solidFill>
                <a:srgbClr val="002060"/>
              </a:solidFill>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4-Danışman görüşme saatlerini belirlemek ve </a:t>
            </a:r>
            <a:r>
              <a:rPr lang="tr-TR" sz="2000" b="1" dirty="0" err="1">
                <a:solidFill>
                  <a:srgbClr val="002060"/>
                </a:solidFill>
                <a:latin typeface="Times New Roman" pitchFamily="18" charset="0"/>
                <a:cs typeface="Times New Roman" pitchFamily="18" charset="0"/>
              </a:rPr>
              <a:t>OBS’ye</a:t>
            </a:r>
            <a:r>
              <a:rPr lang="tr-TR" sz="2000" b="1" dirty="0">
                <a:solidFill>
                  <a:srgbClr val="002060"/>
                </a:solidFill>
                <a:latin typeface="Times New Roman" pitchFamily="18" charset="0"/>
                <a:cs typeface="Times New Roman" pitchFamily="18" charset="0"/>
              </a:rPr>
              <a:t> işlemek,</a:t>
            </a:r>
          </a:p>
          <a:p>
            <a:pPr algn="just"/>
            <a:endParaRPr lang="tr-TR" sz="2000" b="1" dirty="0">
              <a:solidFill>
                <a:srgbClr val="002060"/>
              </a:solidFill>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5-Danışmanlığındaki öğrencilere mesaj göndermek veya bilgilendirme yapmak,</a:t>
            </a:r>
          </a:p>
          <a:p>
            <a:pPr algn="just"/>
            <a:endParaRPr lang="tr-TR" sz="2000" b="1" dirty="0">
              <a:solidFill>
                <a:srgbClr val="002060"/>
              </a:solidFill>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6-Mezuniyet onayını gerçekleştirmek,</a:t>
            </a:r>
          </a:p>
          <a:p>
            <a:pPr algn="ctr"/>
            <a:endParaRPr lang="tr-TR" sz="1600" b="1" dirty="0">
              <a:solidFill>
                <a:srgbClr val="9A550A"/>
              </a:solidFill>
              <a:latin typeface="Times New Roman" pitchFamily="18" charset="0"/>
              <a:cs typeface="Times New Roman" pitchFamily="18" charset="0"/>
            </a:endParaRPr>
          </a:p>
          <a:p>
            <a:pPr algn="ctr"/>
            <a:endParaRPr lang="tr-TR" sz="1600"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2189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323528" y="1118929"/>
            <a:ext cx="8496944" cy="3200876"/>
          </a:xfrm>
          <a:prstGeom prst="rect">
            <a:avLst/>
          </a:prstGeom>
          <a:noFill/>
        </p:spPr>
        <p:txBody>
          <a:bodyPr wrap="square" rtlCol="0">
            <a:spAutoFit/>
          </a:bodyPr>
          <a:lstStyle/>
          <a:p>
            <a:r>
              <a:rPr lang="tr-TR" sz="3000" b="1" dirty="0">
                <a:solidFill>
                  <a:srgbClr val="9A550A"/>
                </a:solidFill>
                <a:latin typeface="Times New Roman" pitchFamily="18" charset="0"/>
                <a:cs typeface="Times New Roman" pitchFamily="18" charset="0"/>
              </a:rPr>
              <a:t>SİSTEMLİ, ENTEGRELİ OTOMASYON</a:t>
            </a:r>
          </a:p>
          <a:p>
            <a:endParaRPr lang="tr-TR" sz="2200" b="1" dirty="0">
              <a:solidFill>
                <a:srgbClr val="9A550A"/>
              </a:solidFill>
              <a:latin typeface="Times New Roman" pitchFamily="18" charset="0"/>
              <a:cs typeface="Times New Roman" pitchFamily="18" charset="0"/>
            </a:endParaRPr>
          </a:p>
          <a:p>
            <a:pPr algn="just"/>
            <a:r>
              <a:rPr lang="tr-TR" sz="3200" b="1" dirty="0">
                <a:solidFill>
                  <a:srgbClr val="002060"/>
                </a:solidFill>
                <a:latin typeface="Times New Roman" pitchFamily="18" charset="0"/>
                <a:cs typeface="Times New Roman" pitchFamily="18" charset="0"/>
              </a:rPr>
              <a:t>2013 yılında </a:t>
            </a:r>
            <a:r>
              <a:rPr lang="tr-TR" sz="3200" b="1" dirty="0" err="1">
                <a:solidFill>
                  <a:srgbClr val="002060"/>
                </a:solidFill>
                <a:latin typeface="Times New Roman" pitchFamily="18" charset="0"/>
                <a:cs typeface="Times New Roman" pitchFamily="18" charset="0"/>
              </a:rPr>
              <a:t>Proliz</a:t>
            </a:r>
            <a:r>
              <a:rPr lang="tr-TR" sz="3200" b="1" dirty="0">
                <a:solidFill>
                  <a:srgbClr val="002060"/>
                </a:solidFill>
                <a:latin typeface="Times New Roman" pitchFamily="18" charset="0"/>
                <a:cs typeface="Times New Roman" pitchFamily="18" charset="0"/>
              </a:rPr>
              <a:t> yazılım firmasına ait öğrenci otomasyonunun Üniversitemizde hizmete alınması çalışmaları tamamlandı ve 2014 yılından itibaren fiilen kullanılmaya başlandı.</a:t>
            </a:r>
          </a:p>
          <a:p>
            <a:pPr algn="just"/>
            <a:endParaRPr lang="tr-TR" sz="2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7169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79512" y="1118929"/>
            <a:ext cx="8640960" cy="5139869"/>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BAŞKANLIĞIMIZIN DİJİTAL HİZMET POLİTİKASI</a:t>
            </a:r>
          </a:p>
          <a:p>
            <a:endParaRPr lang="tr-TR" sz="1600" b="1" dirty="0">
              <a:solidFill>
                <a:srgbClr val="0070C0"/>
              </a:solidFill>
              <a:latin typeface="Times New Roman" pitchFamily="18" charset="0"/>
              <a:cs typeface="Times New Roman" pitchFamily="18" charset="0"/>
            </a:endParaRPr>
          </a:p>
          <a:p>
            <a:pPr algn="just"/>
            <a:r>
              <a:rPr lang="tr-TR" b="1" dirty="0">
                <a:solidFill>
                  <a:srgbClr val="002060"/>
                </a:solidFill>
                <a:latin typeface="Times New Roman" pitchFamily="18" charset="0"/>
                <a:cs typeface="Times New Roman" pitchFamily="18" charset="0"/>
              </a:rPr>
              <a:t>Dicle Üniversitesi olarak başta öğrencilerimiz olmak üzere üniversitemizden hizmet alan diğer paydaşlarımız için tüm hizmetlerin dijital ortamda verilmesi, eğitim-öğretim alt yapılarının iyileştirilmesi ve çağın gereklerine uygun olarak geliştirilmesi planlanmıştır. Amaçlarımıza uygun hedefler belirlenmiş, buna bağlı olarak yazılımda gerekli güncellemeler talep edilmiş ve hemen hemen hepsi sorunsuz bir şekilde uygulanmıştır. </a:t>
            </a:r>
          </a:p>
          <a:p>
            <a:endParaRPr lang="tr-TR" b="1" dirty="0">
              <a:solidFill>
                <a:srgbClr val="002060"/>
              </a:solidFill>
              <a:latin typeface="Times New Roman" pitchFamily="18" charset="0"/>
              <a:cs typeface="Times New Roman" pitchFamily="18" charset="0"/>
            </a:endParaRPr>
          </a:p>
          <a:p>
            <a:pPr algn="just"/>
            <a:r>
              <a:rPr lang="tr-TR" b="1" dirty="0">
                <a:solidFill>
                  <a:srgbClr val="002060"/>
                </a:solidFill>
                <a:latin typeface="Times New Roman" pitchFamily="18" charset="0"/>
                <a:cs typeface="Times New Roman" pitchFamily="18" charset="0"/>
              </a:rPr>
              <a:t>Verilen hizmetlerin dijital platformlarda sunulmasıyla birlikte;</a:t>
            </a:r>
          </a:p>
          <a:p>
            <a:pPr algn="just"/>
            <a:endParaRPr lang="tr-TR" b="1" dirty="0">
              <a:solidFill>
                <a:srgbClr val="002060"/>
              </a:solidFill>
              <a:latin typeface="Times New Roman" pitchFamily="18" charset="0"/>
              <a:cs typeface="Times New Roman" pitchFamily="18" charset="0"/>
            </a:endParaRPr>
          </a:p>
          <a:p>
            <a:pPr algn="just"/>
            <a:r>
              <a:rPr lang="tr-TR" b="1" dirty="0">
                <a:solidFill>
                  <a:srgbClr val="002060"/>
                </a:solidFill>
                <a:latin typeface="Times New Roman" pitchFamily="18" charset="0"/>
                <a:cs typeface="Times New Roman" pitchFamily="18" charset="0"/>
              </a:rPr>
              <a:t>1-Kaliteli, ulaşılabilir ve şeffaf bir hizmet verilmesi hedeflenmiştir.</a:t>
            </a:r>
          </a:p>
          <a:p>
            <a:pPr algn="just"/>
            <a:r>
              <a:rPr lang="tr-TR" b="1" dirty="0">
                <a:solidFill>
                  <a:srgbClr val="002060"/>
                </a:solidFill>
                <a:latin typeface="Times New Roman" pitchFamily="18" charset="0"/>
                <a:cs typeface="Times New Roman" pitchFamily="18" charset="0"/>
              </a:rPr>
              <a:t>2-Sıfır kâğıt anlayışından hareketle kırtasiye vb. malzemelerden doğan harcamaların sıfırlanması hedeflenmiş ve % 100 oranında gerçekleştirilmiştir.</a:t>
            </a:r>
          </a:p>
          <a:p>
            <a:pPr algn="just"/>
            <a:r>
              <a:rPr lang="tr-TR" b="1" dirty="0">
                <a:solidFill>
                  <a:srgbClr val="002060"/>
                </a:solidFill>
                <a:latin typeface="Times New Roman" pitchFamily="18" charset="0"/>
                <a:cs typeface="Times New Roman" pitchFamily="18" charset="0"/>
              </a:rPr>
              <a:t>3-Dijital ortamdaki süreçlerin kontrol edilmesi ve olası risklere karşı önlem alınması kolaylaşmış ve hesap verebilirlik sağlanmıştır.</a:t>
            </a:r>
          </a:p>
          <a:p>
            <a:pPr algn="just"/>
            <a:r>
              <a:rPr lang="tr-TR" b="1" dirty="0">
                <a:solidFill>
                  <a:srgbClr val="002060"/>
                </a:solidFill>
                <a:latin typeface="Times New Roman" pitchFamily="18" charset="0"/>
                <a:cs typeface="Times New Roman" pitchFamily="18" charset="0"/>
              </a:rPr>
              <a:t>4-Verilen hizmetlerin web servis imkanlarıyla koordinesi sağlanmış ve kontrol mekanizması güçlendirilmiş, kamu kaynaklarının israfı önlenmiştir. </a:t>
            </a:r>
          </a:p>
        </p:txBody>
      </p:sp>
    </p:spTree>
    <p:extLst>
      <p:ext uri="{BB962C8B-B14F-4D97-AF65-F5344CB8AC3E}">
        <p14:creationId xmlns:p14="http://schemas.microsoft.com/office/powerpoint/2010/main" val="320428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251520" y="1118929"/>
            <a:ext cx="8784976" cy="5570756"/>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BAŞKANLIĞIMIZIN KULLANDIĞI YAZILIMLAR</a:t>
            </a:r>
          </a:p>
          <a:p>
            <a:pPr algn="just"/>
            <a:r>
              <a:rPr lang="tr-TR" sz="2200" b="1" dirty="0">
                <a:solidFill>
                  <a:srgbClr val="002060"/>
                </a:solidFill>
                <a:latin typeface="Times New Roman" pitchFamily="18" charset="0"/>
                <a:cs typeface="Times New Roman" pitchFamily="18" charset="0"/>
              </a:rPr>
              <a:t>Başkanlığımızda tüm iş ve işlemler dijital ortamda yönetilmektedir. </a:t>
            </a:r>
            <a:r>
              <a:rPr lang="tr-TR" sz="2200" b="1" dirty="0" err="1">
                <a:solidFill>
                  <a:srgbClr val="002060"/>
                </a:solidFill>
                <a:latin typeface="Times New Roman" pitchFamily="18" charset="0"/>
                <a:cs typeface="Times New Roman" pitchFamily="18" charset="0"/>
              </a:rPr>
              <a:t>OBS’ye</a:t>
            </a:r>
            <a:r>
              <a:rPr lang="tr-TR" sz="2200" b="1" dirty="0">
                <a:solidFill>
                  <a:srgbClr val="002060"/>
                </a:solidFill>
                <a:latin typeface="Times New Roman" pitchFamily="18" charset="0"/>
                <a:cs typeface="Times New Roman" pitchFamily="18" charset="0"/>
              </a:rPr>
              <a:t> entegreli modüller</a:t>
            </a:r>
          </a:p>
          <a:p>
            <a:pPr algn="just"/>
            <a:endParaRPr lang="tr-TR" b="1" dirty="0">
              <a:solidFill>
                <a:srgbClr val="002060"/>
              </a:solidFill>
              <a:latin typeface="Times New Roman" pitchFamily="18" charset="0"/>
              <a:cs typeface="Times New Roman" pitchFamily="18" charset="0"/>
            </a:endParaRPr>
          </a:p>
          <a:p>
            <a:pPr algn="just"/>
            <a:r>
              <a:rPr lang="tr-TR" b="1" dirty="0">
                <a:solidFill>
                  <a:srgbClr val="002060"/>
                </a:solidFill>
                <a:latin typeface="Times New Roman" pitchFamily="18" charset="0"/>
                <a:cs typeface="Times New Roman" pitchFamily="18" charset="0"/>
              </a:rPr>
              <a:t>1-Enstitü Başvuru ve Değerlendirme Modülü,</a:t>
            </a:r>
          </a:p>
          <a:p>
            <a:pPr algn="just"/>
            <a:r>
              <a:rPr lang="tr-TR" b="1" dirty="0">
                <a:solidFill>
                  <a:srgbClr val="002060"/>
                </a:solidFill>
                <a:latin typeface="Times New Roman" pitchFamily="18" charset="0"/>
                <a:cs typeface="Times New Roman" pitchFamily="18" charset="0"/>
              </a:rPr>
              <a:t>2-Yatay Geçiş ve Başvuru ve Değerlendirme Modülü,</a:t>
            </a:r>
          </a:p>
          <a:p>
            <a:pPr algn="just"/>
            <a:r>
              <a:rPr lang="tr-TR" b="1" dirty="0">
                <a:solidFill>
                  <a:srgbClr val="002060"/>
                </a:solidFill>
                <a:latin typeface="Times New Roman" pitchFamily="18" charset="0"/>
                <a:cs typeface="Times New Roman" pitchFamily="18" charset="0"/>
              </a:rPr>
              <a:t>3-BESYO Başvuru ve Değerlendirme Modülü,</a:t>
            </a:r>
          </a:p>
          <a:p>
            <a:pPr algn="just"/>
            <a:r>
              <a:rPr lang="tr-TR" b="1" dirty="0">
                <a:solidFill>
                  <a:srgbClr val="002060"/>
                </a:solidFill>
                <a:latin typeface="Times New Roman" pitchFamily="18" charset="0"/>
                <a:cs typeface="Times New Roman" pitchFamily="18" charset="0"/>
              </a:rPr>
              <a:t>4-Güzel Sanatlar Başvuru ve Değerlendirme Modülü,</a:t>
            </a:r>
          </a:p>
          <a:p>
            <a:pPr algn="just"/>
            <a:r>
              <a:rPr lang="tr-TR" b="1" dirty="0">
                <a:solidFill>
                  <a:srgbClr val="002060"/>
                </a:solidFill>
                <a:latin typeface="Times New Roman" pitchFamily="18" charset="0"/>
                <a:cs typeface="Times New Roman" pitchFamily="18" charset="0"/>
              </a:rPr>
              <a:t>5-Öğrenci Konseyi Başvuru ve Değerlendirme Modülü,</a:t>
            </a:r>
          </a:p>
          <a:p>
            <a:pPr algn="just"/>
            <a:r>
              <a:rPr lang="tr-TR" b="1" dirty="0">
                <a:solidFill>
                  <a:srgbClr val="002060"/>
                </a:solidFill>
                <a:latin typeface="Times New Roman" pitchFamily="18" charset="0"/>
                <a:cs typeface="Times New Roman" pitchFamily="18" charset="0"/>
              </a:rPr>
              <a:t>6-Uluslararası Öğrenci Kabulü Başvuru ve Değerlendirme Modülü,</a:t>
            </a:r>
          </a:p>
          <a:p>
            <a:pPr algn="just"/>
            <a:r>
              <a:rPr lang="tr-TR" b="1" dirty="0">
                <a:solidFill>
                  <a:srgbClr val="002060"/>
                </a:solidFill>
                <a:latin typeface="Times New Roman" pitchFamily="18" charset="0"/>
                <a:cs typeface="Times New Roman" pitchFamily="18" charset="0"/>
              </a:rPr>
              <a:t>7-Muafiyet ve İntibak İşlemleri Modülü,</a:t>
            </a:r>
          </a:p>
          <a:p>
            <a:pPr algn="just"/>
            <a:r>
              <a:rPr lang="tr-TR" b="1" dirty="0">
                <a:solidFill>
                  <a:srgbClr val="002060"/>
                </a:solidFill>
                <a:latin typeface="Times New Roman" pitchFamily="18" charset="0"/>
                <a:cs typeface="Times New Roman" pitchFamily="18" charset="0"/>
              </a:rPr>
              <a:t>8-Mazeret Sınavı Başvuru Modülü,</a:t>
            </a:r>
          </a:p>
          <a:p>
            <a:pPr algn="just"/>
            <a:r>
              <a:rPr lang="tr-TR" b="1" dirty="0">
                <a:solidFill>
                  <a:srgbClr val="002060"/>
                </a:solidFill>
                <a:latin typeface="Times New Roman" pitchFamily="18" charset="0"/>
                <a:cs typeface="Times New Roman" pitchFamily="18" charset="0"/>
              </a:rPr>
              <a:t>9-Kayıt Dondurma Başvuru Modülü,</a:t>
            </a:r>
          </a:p>
          <a:p>
            <a:pPr algn="just"/>
            <a:r>
              <a:rPr lang="tr-TR" b="1" dirty="0">
                <a:solidFill>
                  <a:srgbClr val="002060"/>
                </a:solidFill>
                <a:latin typeface="Times New Roman" pitchFamily="18" charset="0"/>
                <a:cs typeface="Times New Roman" pitchFamily="18" charset="0"/>
              </a:rPr>
              <a:t>10-Yaz Öğretimi Başvuru Modülü,</a:t>
            </a:r>
          </a:p>
          <a:p>
            <a:pPr algn="just"/>
            <a:r>
              <a:rPr lang="tr-TR" b="1" dirty="0">
                <a:solidFill>
                  <a:srgbClr val="002060"/>
                </a:solidFill>
                <a:latin typeface="Times New Roman" pitchFamily="18" charset="0"/>
                <a:cs typeface="Times New Roman" pitchFamily="18" charset="0"/>
              </a:rPr>
              <a:t>11-Tek Ders Sınav Başvuru Modülü</a:t>
            </a:r>
          </a:p>
          <a:p>
            <a:pPr algn="just"/>
            <a:r>
              <a:rPr lang="tr-TR" b="1" dirty="0">
                <a:solidFill>
                  <a:srgbClr val="002060"/>
                </a:solidFill>
                <a:latin typeface="Times New Roman" pitchFamily="18" charset="0"/>
                <a:cs typeface="Times New Roman" pitchFamily="18" charset="0"/>
              </a:rPr>
              <a:t>12-MOBİL Uygulama ve Dijital Yoklama Seçenekleri,</a:t>
            </a:r>
          </a:p>
          <a:p>
            <a:pPr algn="just"/>
            <a:r>
              <a:rPr lang="tr-TR" b="1" dirty="0">
                <a:solidFill>
                  <a:srgbClr val="002060"/>
                </a:solidFill>
                <a:latin typeface="Times New Roman" pitchFamily="18" charset="0"/>
                <a:cs typeface="Times New Roman" pitchFamily="18" charset="0"/>
              </a:rPr>
              <a:t>13-E-Sertifika Modülü,</a:t>
            </a:r>
          </a:p>
          <a:p>
            <a:pPr algn="just"/>
            <a:r>
              <a:rPr lang="tr-TR" b="1" dirty="0">
                <a:solidFill>
                  <a:srgbClr val="002060"/>
                </a:solidFill>
                <a:latin typeface="Times New Roman" pitchFamily="18" charset="0"/>
                <a:cs typeface="Times New Roman" pitchFamily="18" charset="0"/>
              </a:rPr>
              <a:t>14-Pedagojik Formasyon Eğitimi Sertifika Programı Modülü,</a:t>
            </a:r>
          </a:p>
          <a:p>
            <a:pPr algn="just"/>
            <a:r>
              <a:rPr lang="tr-TR" b="1" dirty="0">
                <a:solidFill>
                  <a:srgbClr val="002060"/>
                </a:solidFill>
                <a:latin typeface="Times New Roman" pitchFamily="18" charset="0"/>
                <a:cs typeface="Times New Roman" pitchFamily="18" charset="0"/>
              </a:rPr>
              <a:t>15-Lisansüstü Süreçlerin Yönetilmesi- </a:t>
            </a:r>
            <a:r>
              <a:rPr lang="tr-TR" b="1" dirty="0">
                <a:solidFill>
                  <a:srgbClr val="FF0000"/>
                </a:solidFill>
                <a:latin typeface="Times New Roman" pitchFamily="18" charset="0"/>
                <a:cs typeface="Times New Roman" pitchFamily="18" charset="0"/>
              </a:rPr>
              <a:t>Devam ediyor</a:t>
            </a:r>
          </a:p>
        </p:txBody>
      </p:sp>
    </p:spTree>
    <p:extLst>
      <p:ext uri="{BB962C8B-B14F-4D97-AF65-F5344CB8AC3E}">
        <p14:creationId xmlns:p14="http://schemas.microsoft.com/office/powerpoint/2010/main" val="125081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Resim 2">
            <a:extLst>
              <a:ext uri="{FF2B5EF4-FFF2-40B4-BE49-F238E27FC236}">
                <a16:creationId xmlns:a16="http://schemas.microsoft.com/office/drawing/2014/main" id="{E12FD3F0-BC1A-4EF5-8E78-1C500288034A}"/>
              </a:ext>
            </a:extLst>
          </p:cNvPr>
          <p:cNvPicPr>
            <a:picLocks noChangeAspect="1"/>
          </p:cNvPicPr>
          <p:nvPr/>
        </p:nvPicPr>
        <p:blipFill>
          <a:blip r:embed="rId3"/>
          <a:stretch>
            <a:fillRect/>
          </a:stretch>
        </p:blipFill>
        <p:spPr>
          <a:xfrm>
            <a:off x="0" y="2564904"/>
            <a:ext cx="9144000" cy="1204692"/>
          </a:xfrm>
          <a:prstGeom prst="rect">
            <a:avLst/>
          </a:prstGeom>
        </p:spPr>
      </p:pic>
    </p:spTree>
    <p:extLst>
      <p:ext uri="{BB962C8B-B14F-4D97-AF65-F5344CB8AC3E}">
        <p14:creationId xmlns:p14="http://schemas.microsoft.com/office/powerpoint/2010/main" val="35094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Resim 4">
            <a:extLst>
              <a:ext uri="{FF2B5EF4-FFF2-40B4-BE49-F238E27FC236}">
                <a16:creationId xmlns:a16="http://schemas.microsoft.com/office/drawing/2014/main" id="{11A611CA-6037-4639-AF18-C57623568E7D}"/>
              </a:ext>
            </a:extLst>
          </p:cNvPr>
          <p:cNvPicPr>
            <a:picLocks noChangeAspect="1"/>
          </p:cNvPicPr>
          <p:nvPr/>
        </p:nvPicPr>
        <p:blipFill>
          <a:blip r:embed="rId3"/>
          <a:stretch>
            <a:fillRect/>
          </a:stretch>
        </p:blipFill>
        <p:spPr>
          <a:xfrm>
            <a:off x="0" y="0"/>
            <a:ext cx="9144000" cy="6813376"/>
          </a:xfrm>
          <a:prstGeom prst="rect">
            <a:avLst/>
          </a:prstGeom>
        </p:spPr>
      </p:pic>
    </p:spTree>
    <p:extLst>
      <p:ext uri="{BB962C8B-B14F-4D97-AF65-F5344CB8AC3E}">
        <p14:creationId xmlns:p14="http://schemas.microsoft.com/office/powerpoint/2010/main" val="425188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979712" y="692696"/>
            <a:ext cx="5400600"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ENTEGRE SİSTEMLER</a:t>
            </a:r>
          </a:p>
        </p:txBody>
      </p:sp>
      <p:graphicFrame>
        <p:nvGraphicFramePr>
          <p:cNvPr id="5" name="Tablo 4">
            <a:extLst>
              <a:ext uri="{FF2B5EF4-FFF2-40B4-BE49-F238E27FC236}">
                <a16:creationId xmlns:a16="http://schemas.microsoft.com/office/drawing/2014/main" id="{703D37A8-04F0-46C9-9FA3-E4D807182C77}"/>
              </a:ext>
            </a:extLst>
          </p:cNvPr>
          <p:cNvGraphicFramePr>
            <a:graphicFrameLocks noGrp="1"/>
          </p:cNvGraphicFramePr>
          <p:nvPr>
            <p:extLst>
              <p:ext uri="{D42A27DB-BD31-4B8C-83A1-F6EECF244321}">
                <p14:modId xmlns:p14="http://schemas.microsoft.com/office/powerpoint/2010/main" val="1539696818"/>
              </p:ext>
            </p:extLst>
          </p:nvPr>
        </p:nvGraphicFramePr>
        <p:xfrm>
          <a:off x="215515" y="1209547"/>
          <a:ext cx="8928994" cy="5147476"/>
        </p:xfrm>
        <a:graphic>
          <a:graphicData uri="http://schemas.openxmlformats.org/drawingml/2006/table">
            <a:tbl>
              <a:tblPr firstRow="1" firstCol="1" bandRow="1">
                <a:tableStyleId>{5C22544A-7EE6-4342-B048-85BDC9FD1C3A}</a:tableStyleId>
              </a:tblPr>
              <a:tblGrid>
                <a:gridCol w="1924328">
                  <a:extLst>
                    <a:ext uri="{9D8B030D-6E8A-4147-A177-3AD203B41FA5}">
                      <a16:colId xmlns:a16="http://schemas.microsoft.com/office/drawing/2014/main" val="156560339"/>
                    </a:ext>
                  </a:extLst>
                </a:gridCol>
                <a:gridCol w="2180129">
                  <a:extLst>
                    <a:ext uri="{9D8B030D-6E8A-4147-A177-3AD203B41FA5}">
                      <a16:colId xmlns:a16="http://schemas.microsoft.com/office/drawing/2014/main" val="904976676"/>
                    </a:ext>
                  </a:extLst>
                </a:gridCol>
                <a:gridCol w="4824537">
                  <a:extLst>
                    <a:ext uri="{9D8B030D-6E8A-4147-A177-3AD203B41FA5}">
                      <a16:colId xmlns:a16="http://schemas.microsoft.com/office/drawing/2014/main" val="838385438"/>
                    </a:ext>
                  </a:extLst>
                </a:gridCol>
              </a:tblGrid>
              <a:tr h="327378">
                <a:tc rowSpan="11">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ÖĞRENCİ BİLGİ SİSTEMİNİN ENTEGRE OLDUĞU SİSTEMLER</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1</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E-Devlet</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741981914"/>
                  </a:ext>
                </a:extLst>
              </a:tr>
              <a:tr h="327378">
                <a:tc vMerge="1">
                  <a:txBody>
                    <a:bodyPr/>
                    <a:lstStyle/>
                    <a:p>
                      <a:endParaRPr lang="tr-TR"/>
                    </a:p>
                  </a:txBody>
                  <a:tcPr/>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2</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YÖKSİS</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2194464416"/>
                  </a:ext>
                </a:extLst>
              </a:tr>
              <a:tr h="327378">
                <a:tc vMerge="1">
                  <a:txBody>
                    <a:bodyPr/>
                    <a:lstStyle/>
                    <a:p>
                      <a:endParaRPr lang="tr-TR"/>
                    </a:p>
                  </a:txBody>
                  <a:tcPr/>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3</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ÖSYM Sistemleri</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170726527"/>
                  </a:ext>
                </a:extLst>
              </a:tr>
              <a:tr h="327378">
                <a:tc vMerge="1">
                  <a:txBody>
                    <a:bodyPr/>
                    <a:lstStyle/>
                    <a:p>
                      <a:endParaRPr lang="tr-TR"/>
                    </a:p>
                  </a:txBody>
                  <a:tcPr/>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4</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KYK Sistemleri</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942006703"/>
                  </a:ext>
                </a:extLst>
              </a:tr>
              <a:tr h="327378">
                <a:tc vMerge="1">
                  <a:txBody>
                    <a:bodyPr/>
                    <a:lstStyle/>
                    <a:p>
                      <a:endParaRPr lang="tr-TR"/>
                    </a:p>
                  </a:txBody>
                  <a:tcPr/>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5</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Askeralma Daire Başkanlığı (ASAL)</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497911743"/>
                  </a:ext>
                </a:extLst>
              </a:tr>
              <a:tr h="327378">
                <a:tc vMerge="1">
                  <a:txBody>
                    <a:bodyPr/>
                    <a:lstStyle/>
                    <a:p>
                      <a:endParaRPr lang="tr-TR"/>
                    </a:p>
                  </a:txBody>
                  <a:tcPr/>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6</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Ek Ders Otomasyonu</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646836101"/>
                  </a:ext>
                </a:extLst>
              </a:tr>
              <a:tr h="305182">
                <a:tc vMerge="1">
                  <a:txBody>
                    <a:bodyPr/>
                    <a:lstStyle/>
                    <a:p>
                      <a:endParaRPr lang="tr-TR"/>
                    </a:p>
                  </a:txBody>
                  <a:tcPr/>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7</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YORDAM (Kütüphane Daire Başkanlığı Programı)</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210786498"/>
                  </a:ext>
                </a:extLst>
              </a:tr>
              <a:tr h="327378">
                <a:tc vMerge="1">
                  <a:txBody>
                    <a:bodyPr/>
                    <a:lstStyle/>
                    <a:p>
                      <a:endParaRPr lang="tr-TR"/>
                    </a:p>
                  </a:txBody>
                  <a:tcPr/>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8</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ALMS (Uzaktan Öğretim Sistemi</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1670768523"/>
                  </a:ext>
                </a:extLst>
              </a:tr>
              <a:tr h="310904">
                <a:tc vMerge="1">
                  <a:txBody>
                    <a:bodyPr/>
                    <a:lstStyle/>
                    <a:p>
                      <a:endParaRPr lang="tr-TR"/>
                    </a:p>
                  </a:txBody>
                  <a:tcPr/>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9</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Elektronik Belge Yönetim Sistemi (EBYS)</a:t>
                      </a:r>
                    </a:p>
                  </a:txBody>
                  <a:tcPr marL="59170" marR="59170" marT="0" marB="0"/>
                </a:tc>
                <a:extLst>
                  <a:ext uri="{0D108BD9-81ED-4DB2-BD59-A6C34878D82A}">
                    <a16:rowId xmlns:a16="http://schemas.microsoft.com/office/drawing/2014/main" val="634844657"/>
                  </a:ext>
                </a:extLst>
              </a:tr>
              <a:tr h="327378">
                <a:tc vMerge="1">
                  <a:txBody>
                    <a:bodyPr/>
                    <a:lstStyle/>
                    <a:p>
                      <a:endParaRPr lang="tr-TR"/>
                    </a:p>
                  </a:txBody>
                  <a:tcPr/>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10</a:t>
                      </a:r>
                      <a:endParaRPr lang="tr-TR"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tc>
                  <a:txBody>
                    <a:bodyPr/>
                    <a:lstStyle/>
                    <a:p>
                      <a:pPr>
                        <a:lnSpc>
                          <a:spcPct val="107000"/>
                        </a:lnSpc>
                        <a:spcAft>
                          <a:spcPts val="800"/>
                        </a:spcAft>
                      </a:pPr>
                      <a:r>
                        <a:rPr lang="tr-TR" sz="2000" kern="100">
                          <a:effectLst/>
                          <a:latin typeface="Times New Roman" panose="02020603050405020304" pitchFamily="18" charset="0"/>
                          <a:cs typeface="Times New Roman" panose="02020603050405020304" pitchFamily="18" charset="0"/>
                        </a:rPr>
                        <a:t>Vakıfbank</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70" marR="59170" marT="0" marB="0"/>
                </a:tc>
                <a:extLst>
                  <a:ext uri="{0D108BD9-81ED-4DB2-BD59-A6C34878D82A}">
                    <a16:rowId xmlns:a16="http://schemas.microsoft.com/office/drawing/2014/main" val="3141223842"/>
                  </a:ext>
                </a:extLst>
              </a:tr>
              <a:tr h="653323">
                <a:tc vMerge="1">
                  <a:txBody>
                    <a:bodyPr/>
                    <a:lstStyle/>
                    <a:p>
                      <a:endParaRPr lang="tr-TR"/>
                    </a:p>
                  </a:txBody>
                  <a:tcPr/>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11</a:t>
                      </a:r>
                    </a:p>
                    <a:p>
                      <a:pPr>
                        <a:lnSpc>
                          <a:spcPct val="107000"/>
                        </a:lnSpc>
                        <a:spcAft>
                          <a:spcPts val="800"/>
                        </a:spcAft>
                      </a:pPr>
                      <a:r>
                        <a:rPr lang="tr-TR" sz="2000" kern="100" dirty="0">
                          <a:effectLst/>
                          <a:latin typeface="Times New Roman" panose="02020603050405020304" pitchFamily="18" charset="0"/>
                          <a:ea typeface="Calibri" panose="020F0502020204030204" pitchFamily="34" charset="0"/>
                          <a:cs typeface="Times New Roman" panose="02020603050405020304" pitchFamily="18" charset="0"/>
                        </a:rPr>
                        <a:t>12</a:t>
                      </a:r>
                    </a:p>
                    <a:p>
                      <a:pPr>
                        <a:lnSpc>
                          <a:spcPct val="107000"/>
                        </a:lnSpc>
                        <a:spcAft>
                          <a:spcPts val="800"/>
                        </a:spcAft>
                      </a:pPr>
                      <a:r>
                        <a:rPr lang="tr-TR" sz="2000" kern="100" dirty="0">
                          <a:effectLst/>
                          <a:latin typeface="Times New Roman" panose="02020603050405020304" pitchFamily="18" charset="0"/>
                          <a:ea typeface="Calibri" panose="020F0502020204030204" pitchFamily="34" charset="0"/>
                          <a:cs typeface="Times New Roman" panose="02020603050405020304" pitchFamily="18" charset="0"/>
                        </a:rPr>
                        <a:t>13</a:t>
                      </a:r>
                    </a:p>
                    <a:p>
                      <a:pPr>
                        <a:lnSpc>
                          <a:spcPct val="107000"/>
                        </a:lnSpc>
                        <a:spcAft>
                          <a:spcPts val="800"/>
                        </a:spcAft>
                      </a:pPr>
                      <a:r>
                        <a:rPr lang="tr-TR" sz="2000" kern="100"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59170" marR="59170" marT="0" marB="0"/>
                </a:tc>
                <a:tc>
                  <a:txBody>
                    <a:bodyPr/>
                    <a:lstStyle/>
                    <a:p>
                      <a:pPr>
                        <a:lnSpc>
                          <a:spcPct val="107000"/>
                        </a:lnSpc>
                        <a:spcAft>
                          <a:spcPts val="800"/>
                        </a:spcAft>
                      </a:pPr>
                      <a:r>
                        <a:rPr lang="tr-TR" sz="2000" kern="100" dirty="0">
                          <a:effectLst/>
                          <a:latin typeface="Times New Roman" panose="02020603050405020304" pitchFamily="18" charset="0"/>
                          <a:cs typeface="Times New Roman" panose="02020603050405020304" pitchFamily="18" charset="0"/>
                        </a:rPr>
                        <a:t>Ziraat Bankası</a:t>
                      </a:r>
                    </a:p>
                    <a:p>
                      <a:pPr>
                        <a:lnSpc>
                          <a:spcPct val="107000"/>
                        </a:lnSpc>
                        <a:spcAft>
                          <a:spcPts val="800"/>
                        </a:spcAft>
                      </a:pPr>
                      <a:r>
                        <a:rPr lang="tr-TR" sz="2000" kern="100" dirty="0">
                          <a:effectLst/>
                          <a:latin typeface="Times New Roman" panose="02020603050405020304" pitchFamily="18" charset="0"/>
                          <a:ea typeface="Calibri" panose="020F0502020204030204" pitchFamily="34" charset="0"/>
                          <a:cs typeface="Times New Roman" panose="02020603050405020304" pitchFamily="18" charset="0"/>
                        </a:rPr>
                        <a:t>MEB</a:t>
                      </a:r>
                    </a:p>
                    <a:p>
                      <a:pPr>
                        <a:lnSpc>
                          <a:spcPct val="107000"/>
                        </a:lnSpc>
                        <a:spcAft>
                          <a:spcPts val="800"/>
                        </a:spcAft>
                      </a:pPr>
                      <a:r>
                        <a:rPr lang="tr-TR" sz="2000" kern="100" dirty="0">
                          <a:effectLst/>
                          <a:latin typeface="Times New Roman" panose="02020603050405020304" pitchFamily="18" charset="0"/>
                          <a:ea typeface="Calibri" panose="020F0502020204030204" pitchFamily="34" charset="0"/>
                          <a:cs typeface="Times New Roman" panose="02020603050405020304" pitchFamily="18" charset="0"/>
                        </a:rPr>
                        <a:t>Sağlık Bakanlığı</a:t>
                      </a:r>
                    </a:p>
                    <a:p>
                      <a:pPr>
                        <a:lnSpc>
                          <a:spcPct val="107000"/>
                        </a:lnSpc>
                        <a:spcAft>
                          <a:spcPts val="800"/>
                        </a:spcAft>
                      </a:pPr>
                      <a:r>
                        <a:rPr lang="tr-TR" sz="2000" kern="100" dirty="0">
                          <a:effectLst/>
                          <a:latin typeface="Times New Roman" panose="02020603050405020304" pitchFamily="18" charset="0"/>
                          <a:ea typeface="Calibri" panose="020F0502020204030204" pitchFamily="34" charset="0"/>
                          <a:cs typeface="Times New Roman" panose="02020603050405020304" pitchFamily="18" charset="0"/>
                        </a:rPr>
                        <a:t>Gençlik ve Spor Bakanlığı</a:t>
                      </a:r>
                    </a:p>
                  </a:txBody>
                  <a:tcPr marL="59170" marR="59170" marT="0" marB="0"/>
                </a:tc>
                <a:extLst>
                  <a:ext uri="{0D108BD9-81ED-4DB2-BD59-A6C34878D82A}">
                    <a16:rowId xmlns:a16="http://schemas.microsoft.com/office/drawing/2014/main" val="345139576"/>
                  </a:ext>
                </a:extLst>
              </a:tr>
            </a:tbl>
          </a:graphicData>
        </a:graphic>
      </p:graphicFrame>
    </p:spTree>
    <p:extLst>
      <p:ext uri="{BB962C8B-B14F-4D97-AF65-F5344CB8AC3E}">
        <p14:creationId xmlns:p14="http://schemas.microsoft.com/office/powerpoint/2010/main" val="74844649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2704</Words>
  <Application>Microsoft Office PowerPoint</Application>
  <PresentationFormat>Ekran Gösterisi (4:3)</PresentationFormat>
  <Paragraphs>319</Paragraphs>
  <Slides>39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Calibri</vt:lpstr>
      <vt:lpstr>Roboto Black</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Grafik</dc:creator>
  <cp:lastModifiedBy>HP</cp:lastModifiedBy>
  <cp:revision>139</cp:revision>
  <dcterms:created xsi:type="dcterms:W3CDTF">2022-05-05T09:29:46Z</dcterms:created>
  <dcterms:modified xsi:type="dcterms:W3CDTF">2026-06-03T13:01:04Z</dcterms:modified>
</cp:coreProperties>
</file>