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360" r:id="rId3"/>
    <p:sldId id="335" r:id="rId4"/>
    <p:sldId id="350" r:id="rId5"/>
    <p:sldId id="349" r:id="rId6"/>
    <p:sldId id="353" r:id="rId7"/>
    <p:sldId id="295" r:id="rId8"/>
    <p:sldId id="351" r:id="rId9"/>
    <p:sldId id="298" r:id="rId10"/>
    <p:sldId id="322" r:id="rId11"/>
    <p:sldId id="323" r:id="rId12"/>
    <p:sldId id="321" r:id="rId13"/>
    <p:sldId id="340" r:id="rId14"/>
    <p:sldId id="346" r:id="rId15"/>
    <p:sldId id="326" r:id="rId16"/>
    <p:sldId id="325" r:id="rId17"/>
    <p:sldId id="337" r:id="rId18"/>
    <p:sldId id="356" r:id="rId19"/>
    <p:sldId id="343" r:id="rId20"/>
    <p:sldId id="354" r:id="rId21"/>
    <p:sldId id="342" r:id="rId22"/>
    <p:sldId id="296" r:id="rId23"/>
    <p:sldId id="297" r:id="rId24"/>
    <p:sldId id="369" r:id="rId25"/>
    <p:sldId id="324" r:id="rId26"/>
    <p:sldId id="364" r:id="rId27"/>
    <p:sldId id="344" r:id="rId28"/>
    <p:sldId id="355" r:id="rId29"/>
    <p:sldId id="300" r:id="rId30"/>
    <p:sldId id="341" r:id="rId31"/>
    <p:sldId id="301" r:id="rId32"/>
    <p:sldId id="361" r:id="rId33"/>
    <p:sldId id="318" r:id="rId34"/>
    <p:sldId id="368" r:id="rId35"/>
    <p:sldId id="265" r:id="rId36"/>
    <p:sldId id="303" r:id="rId37"/>
    <p:sldId id="304" r:id="rId38"/>
    <p:sldId id="316" r:id="rId39"/>
    <p:sldId id="264" r:id="rId40"/>
    <p:sldId id="305" r:id="rId41"/>
    <p:sldId id="306" r:id="rId42"/>
    <p:sldId id="320" r:id="rId43"/>
    <p:sldId id="357" r:id="rId44"/>
    <p:sldId id="358" r:id="rId45"/>
    <p:sldId id="359" r:id="rId46"/>
    <p:sldId id="338" r:id="rId47"/>
    <p:sldId id="362" r:id="rId48"/>
    <p:sldId id="363" r:id="rId49"/>
    <p:sldId id="365" r:id="rId50"/>
    <p:sldId id="367" r:id="rId51"/>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A550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22" autoAdjust="0"/>
  </p:normalViewPr>
  <p:slideViewPr>
    <p:cSldViewPr>
      <p:cViewPr varScale="1">
        <p:scale>
          <a:sx n="104" d="100"/>
          <a:sy n="104" d="100"/>
        </p:scale>
        <p:origin x="1344"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BE6FF1B-699C-4CD7-8933-9EDF65C0E19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tr-TR"/>
        </a:p>
      </dgm:t>
    </dgm:pt>
    <dgm:pt modelId="{8BB28374-C9EB-4B53-9FFF-DB52CA0E8E45}">
      <dgm:prSet custT="1"/>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30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BOLOGNA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3000" b="1" i="0" u="none" strike="noStrike" cap="none" normalizeH="0" baseline="0" dirty="0">
              <a:ln>
                <a:noFill/>
              </a:ln>
              <a:solidFill>
                <a:schemeClr val="tx1"/>
              </a:solidFill>
              <a:effectLst/>
              <a:latin typeface="Times New Roman" pitchFamily="18" charset="0"/>
              <a:ea typeface="ＭＳ Ｐゴシック" pitchFamily="34" charset="-128"/>
              <a:cs typeface="Times New Roman" pitchFamily="18" charset="0"/>
            </a:rPr>
            <a:t>SÜRECİ</a:t>
          </a:r>
        </a:p>
      </dgm:t>
    </dgm:pt>
    <dgm:pt modelId="{72064340-9744-4146-905C-6B8E327630F7}" type="parTrans" cxnId="{49FB94BF-D8E9-4656-A8C5-6B62EB20D928}">
      <dgm:prSet/>
      <dgm:spPr/>
      <dgm:t>
        <a:bodyPr/>
        <a:lstStyle/>
        <a:p>
          <a:endParaRPr lang="tr-TR"/>
        </a:p>
      </dgm:t>
    </dgm:pt>
    <dgm:pt modelId="{728C9BBA-4079-44A5-A4F1-F72869F3EB05}" type="sibTrans" cxnId="{49FB94BF-D8E9-4656-A8C5-6B62EB20D928}">
      <dgm:prSet/>
      <dgm:spPr/>
      <dgm:t>
        <a:bodyPr/>
        <a:lstStyle/>
        <a:p>
          <a:endParaRPr lang="tr-TR"/>
        </a:p>
      </dgm:t>
    </dgm:pt>
    <dgm:pt modelId="{063A0E30-5D05-4B61-A00E-AD9F40AB4D06}">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a:ln>
              <a:noFill/>
            </a:ln>
            <a:solidFill>
              <a:srgbClr val="CC0000"/>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YETERLİKLER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ÖĞRENİM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ÇIKTILARI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b="0" i="0" u="none" strike="noStrike" cap="none" normalizeH="0" baseline="0" dirty="0">
            <a:ln>
              <a:noFill/>
            </a:ln>
            <a:solidFill>
              <a:schemeClr val="tx1"/>
            </a:solidFill>
            <a:effectLst/>
            <a:latin typeface="Arial" charset="0"/>
            <a:ea typeface="ＭＳ Ｐゴシック" pitchFamily="34" charset="-128"/>
          </a:endParaRPr>
        </a:p>
      </dgm:t>
    </dgm:pt>
    <dgm:pt modelId="{FA0A6828-17EC-4BB1-92E3-B8B2B96A189B}" type="parTrans" cxnId="{93659279-9E5C-4897-AB44-104FA5476107}">
      <dgm:prSet/>
      <dgm:spPr/>
      <dgm:t>
        <a:bodyPr/>
        <a:lstStyle/>
        <a:p>
          <a:endParaRPr lang="tr-TR"/>
        </a:p>
      </dgm:t>
    </dgm:pt>
    <dgm:pt modelId="{94227356-E604-4369-A045-1519DC88B8A5}" type="sibTrans" cxnId="{93659279-9E5C-4897-AB44-104FA5476107}">
      <dgm:prSet/>
      <dgm:spPr/>
      <dgm:t>
        <a:bodyPr/>
        <a:lstStyle/>
        <a:p>
          <a:endParaRPr lang="tr-TR"/>
        </a:p>
      </dgm:t>
    </dgm:pt>
    <dgm:pt modelId="{218E83FB-012A-4B47-8E37-157D4651B44E}">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ECTS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AKTS/DE /DOKÜMANTE EDİLEN DİĞER BELGELER</a:t>
          </a:r>
        </a:p>
      </dgm:t>
    </dgm:pt>
    <dgm:pt modelId="{447B9D01-393E-4E36-B389-B6F315F52E29}" type="parTrans" cxnId="{70C7A5C6-9B0E-41AB-9392-95C311FC8579}">
      <dgm:prSet/>
      <dgm:spPr/>
      <dgm:t>
        <a:bodyPr/>
        <a:lstStyle/>
        <a:p>
          <a:endParaRPr lang="tr-TR"/>
        </a:p>
      </dgm:t>
    </dgm:pt>
    <dgm:pt modelId="{5CE89E86-1EB9-402F-A9AF-A173A88FAAE0}" type="sibTrans" cxnId="{70C7A5C6-9B0E-41AB-9392-95C311FC8579}">
      <dgm:prSet/>
      <dgm:spPr/>
      <dgm:t>
        <a:bodyPr/>
        <a:lstStyle/>
        <a:p>
          <a:endParaRPr lang="tr-TR"/>
        </a:p>
      </dgm:t>
    </dgm:pt>
    <dgm:pt modelId="{B7E0C62C-4510-454A-93D3-89A3EC996E83}">
      <dgm:prSet/>
      <dgm:spPr/>
      <dgm: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KALİTE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b="1" i="0" u="none" strike="noStrike" cap="none" normalizeH="0" baseline="0" dirty="0">
              <a:ln>
                <a:noFill/>
              </a:ln>
              <a:solidFill>
                <a:schemeClr val="tx1"/>
              </a:solidFill>
              <a:effectLst/>
              <a:latin typeface="Arial" charset="0"/>
              <a:ea typeface="ＭＳ Ｐゴシック" pitchFamily="34" charset="-128"/>
            </a:rPr>
            <a:t>GÜVENCESİ VE AKREDİTASYON SÜRECİ</a:t>
          </a:r>
        </a:p>
      </dgm:t>
    </dgm:pt>
    <dgm:pt modelId="{EE248FCA-1B54-4F01-BC76-D1C392F13D9F}" type="parTrans" cxnId="{51A99CB8-4128-4A8A-80DD-8ABF111E490A}">
      <dgm:prSet/>
      <dgm:spPr/>
      <dgm:t>
        <a:bodyPr/>
        <a:lstStyle/>
        <a:p>
          <a:endParaRPr lang="tr-TR"/>
        </a:p>
      </dgm:t>
    </dgm:pt>
    <dgm:pt modelId="{BAAEF60D-2845-4676-8AA6-D63DD34BDA24}" type="sibTrans" cxnId="{51A99CB8-4128-4A8A-80DD-8ABF111E490A}">
      <dgm:prSet/>
      <dgm:spPr/>
      <dgm:t>
        <a:bodyPr/>
        <a:lstStyle/>
        <a:p>
          <a:endParaRPr lang="tr-TR"/>
        </a:p>
      </dgm:t>
    </dgm:pt>
    <dgm:pt modelId="{00AAF8E0-E686-4E85-9741-3F5BAB53F174}" type="pres">
      <dgm:prSet presAssocID="{BBE6FF1B-699C-4CD7-8933-9EDF65C0E193}" presName="hierChild1" presStyleCnt="0">
        <dgm:presLayoutVars>
          <dgm:orgChart val="1"/>
          <dgm:chPref val="1"/>
          <dgm:dir/>
          <dgm:animOne val="branch"/>
          <dgm:animLvl val="lvl"/>
          <dgm:resizeHandles/>
        </dgm:presLayoutVars>
      </dgm:prSet>
      <dgm:spPr/>
    </dgm:pt>
    <dgm:pt modelId="{14E44648-339A-4E03-928F-504127DA7255}" type="pres">
      <dgm:prSet presAssocID="{8BB28374-C9EB-4B53-9FFF-DB52CA0E8E45}" presName="hierRoot1" presStyleCnt="0">
        <dgm:presLayoutVars>
          <dgm:hierBranch/>
        </dgm:presLayoutVars>
      </dgm:prSet>
      <dgm:spPr/>
    </dgm:pt>
    <dgm:pt modelId="{FBF9693E-F6F0-4438-98A2-F00DA72465AC}" type="pres">
      <dgm:prSet presAssocID="{8BB28374-C9EB-4B53-9FFF-DB52CA0E8E45}" presName="rootComposite1" presStyleCnt="0"/>
      <dgm:spPr/>
    </dgm:pt>
    <dgm:pt modelId="{82F7BC83-268B-4C04-8D64-09D36B32F168}" type="pres">
      <dgm:prSet presAssocID="{8BB28374-C9EB-4B53-9FFF-DB52CA0E8E45}" presName="rootText1" presStyleLbl="node0" presStyleIdx="0" presStyleCnt="1">
        <dgm:presLayoutVars>
          <dgm:chPref val="3"/>
        </dgm:presLayoutVars>
      </dgm:prSet>
      <dgm:spPr/>
    </dgm:pt>
    <dgm:pt modelId="{4291351E-2D75-45CE-8783-350A6DA34033}" type="pres">
      <dgm:prSet presAssocID="{8BB28374-C9EB-4B53-9FFF-DB52CA0E8E45}" presName="rootConnector1" presStyleLbl="node1" presStyleIdx="0" presStyleCnt="0"/>
      <dgm:spPr/>
    </dgm:pt>
    <dgm:pt modelId="{C2F1DF8A-443C-4B5D-8B71-42A8416C5A86}" type="pres">
      <dgm:prSet presAssocID="{8BB28374-C9EB-4B53-9FFF-DB52CA0E8E45}" presName="hierChild2" presStyleCnt="0"/>
      <dgm:spPr/>
    </dgm:pt>
    <dgm:pt modelId="{071B481E-87BC-436B-A39D-D207419C51AF}" type="pres">
      <dgm:prSet presAssocID="{FA0A6828-17EC-4BB1-92E3-B8B2B96A189B}" presName="Name35" presStyleLbl="parChTrans1D2" presStyleIdx="0" presStyleCnt="3"/>
      <dgm:spPr/>
    </dgm:pt>
    <dgm:pt modelId="{40312B43-5A2A-4E90-95E4-C10547FE16A7}" type="pres">
      <dgm:prSet presAssocID="{063A0E30-5D05-4B61-A00E-AD9F40AB4D06}" presName="hierRoot2" presStyleCnt="0">
        <dgm:presLayoutVars>
          <dgm:hierBranch/>
        </dgm:presLayoutVars>
      </dgm:prSet>
      <dgm:spPr/>
    </dgm:pt>
    <dgm:pt modelId="{B165CF8F-E3B4-4871-9ECD-370D1F95ECEF}" type="pres">
      <dgm:prSet presAssocID="{063A0E30-5D05-4B61-A00E-AD9F40AB4D06}" presName="rootComposite" presStyleCnt="0"/>
      <dgm:spPr/>
    </dgm:pt>
    <dgm:pt modelId="{FF204BDB-6ECE-49E0-B06A-BB6CAFB23628}" type="pres">
      <dgm:prSet presAssocID="{063A0E30-5D05-4B61-A00E-AD9F40AB4D06}" presName="rootText" presStyleLbl="node2" presStyleIdx="0" presStyleCnt="3" custScaleX="95028">
        <dgm:presLayoutVars>
          <dgm:chPref val="3"/>
        </dgm:presLayoutVars>
      </dgm:prSet>
      <dgm:spPr/>
    </dgm:pt>
    <dgm:pt modelId="{8B656E45-E1B5-4D15-9334-F2DACD18D18F}" type="pres">
      <dgm:prSet presAssocID="{063A0E30-5D05-4B61-A00E-AD9F40AB4D06}" presName="rootConnector" presStyleLbl="node2" presStyleIdx="0" presStyleCnt="3"/>
      <dgm:spPr/>
    </dgm:pt>
    <dgm:pt modelId="{3FF8DFA7-A5A7-401C-B3FE-D88FDC7BDAA2}" type="pres">
      <dgm:prSet presAssocID="{063A0E30-5D05-4B61-A00E-AD9F40AB4D06}" presName="hierChild4" presStyleCnt="0"/>
      <dgm:spPr/>
    </dgm:pt>
    <dgm:pt modelId="{A837E5C7-850C-4435-80F5-8ECDC18B76D3}" type="pres">
      <dgm:prSet presAssocID="{063A0E30-5D05-4B61-A00E-AD9F40AB4D06}" presName="hierChild5" presStyleCnt="0"/>
      <dgm:spPr/>
    </dgm:pt>
    <dgm:pt modelId="{C51A854B-E9A5-415A-9D4A-8E9D00E1CCCC}" type="pres">
      <dgm:prSet presAssocID="{447B9D01-393E-4E36-B389-B6F315F52E29}" presName="Name35" presStyleLbl="parChTrans1D2" presStyleIdx="1" presStyleCnt="3"/>
      <dgm:spPr/>
    </dgm:pt>
    <dgm:pt modelId="{1E93E50B-8781-42B8-B678-11F2B5FDA548}" type="pres">
      <dgm:prSet presAssocID="{218E83FB-012A-4B47-8E37-157D4651B44E}" presName="hierRoot2" presStyleCnt="0">
        <dgm:presLayoutVars>
          <dgm:hierBranch/>
        </dgm:presLayoutVars>
      </dgm:prSet>
      <dgm:spPr/>
    </dgm:pt>
    <dgm:pt modelId="{386DD44D-E5A0-47EB-AFA0-7C3C050594D1}" type="pres">
      <dgm:prSet presAssocID="{218E83FB-012A-4B47-8E37-157D4651B44E}" presName="rootComposite" presStyleCnt="0"/>
      <dgm:spPr/>
    </dgm:pt>
    <dgm:pt modelId="{159D5864-82EF-4803-9376-32084A16453A}" type="pres">
      <dgm:prSet presAssocID="{218E83FB-012A-4B47-8E37-157D4651B44E}" presName="rootText" presStyleLbl="node2" presStyleIdx="1" presStyleCnt="3" custScaleX="81709">
        <dgm:presLayoutVars>
          <dgm:chPref val="3"/>
        </dgm:presLayoutVars>
      </dgm:prSet>
      <dgm:spPr/>
    </dgm:pt>
    <dgm:pt modelId="{2474A214-2F17-4E66-BEF0-BCDB53F5887C}" type="pres">
      <dgm:prSet presAssocID="{218E83FB-012A-4B47-8E37-157D4651B44E}" presName="rootConnector" presStyleLbl="node2" presStyleIdx="1" presStyleCnt="3"/>
      <dgm:spPr/>
    </dgm:pt>
    <dgm:pt modelId="{105A19C9-2EDB-479D-B766-F56DAF981B5C}" type="pres">
      <dgm:prSet presAssocID="{218E83FB-012A-4B47-8E37-157D4651B44E}" presName="hierChild4" presStyleCnt="0"/>
      <dgm:spPr/>
    </dgm:pt>
    <dgm:pt modelId="{9B5D5D93-B97A-4362-A785-AA0F02453DC6}" type="pres">
      <dgm:prSet presAssocID="{218E83FB-012A-4B47-8E37-157D4651B44E}" presName="hierChild5" presStyleCnt="0"/>
      <dgm:spPr/>
    </dgm:pt>
    <dgm:pt modelId="{3BDE4F1E-D32C-4AD2-9BD8-E4969759FD45}" type="pres">
      <dgm:prSet presAssocID="{EE248FCA-1B54-4F01-BC76-D1C392F13D9F}" presName="Name35" presStyleLbl="parChTrans1D2" presStyleIdx="2" presStyleCnt="3"/>
      <dgm:spPr/>
    </dgm:pt>
    <dgm:pt modelId="{13DD09F9-3F92-40D3-AF91-725BC2A85DC7}" type="pres">
      <dgm:prSet presAssocID="{B7E0C62C-4510-454A-93D3-89A3EC996E83}" presName="hierRoot2" presStyleCnt="0">
        <dgm:presLayoutVars>
          <dgm:hierBranch/>
        </dgm:presLayoutVars>
      </dgm:prSet>
      <dgm:spPr/>
    </dgm:pt>
    <dgm:pt modelId="{108DB5DD-77AB-4E88-B879-DBD86A9625D4}" type="pres">
      <dgm:prSet presAssocID="{B7E0C62C-4510-454A-93D3-89A3EC996E83}" presName="rootComposite" presStyleCnt="0"/>
      <dgm:spPr/>
    </dgm:pt>
    <dgm:pt modelId="{6C93C017-0FD8-4DB9-BFDD-5D2DC907E708}" type="pres">
      <dgm:prSet presAssocID="{B7E0C62C-4510-454A-93D3-89A3EC996E83}" presName="rootText" presStyleLbl="node2" presStyleIdx="2" presStyleCnt="3">
        <dgm:presLayoutVars>
          <dgm:chPref val="3"/>
        </dgm:presLayoutVars>
      </dgm:prSet>
      <dgm:spPr/>
    </dgm:pt>
    <dgm:pt modelId="{75259529-56D9-4E9B-AD27-FA523DFF5E16}" type="pres">
      <dgm:prSet presAssocID="{B7E0C62C-4510-454A-93D3-89A3EC996E83}" presName="rootConnector" presStyleLbl="node2" presStyleIdx="2" presStyleCnt="3"/>
      <dgm:spPr/>
    </dgm:pt>
    <dgm:pt modelId="{2F9F4DBB-E264-4E5C-96C8-F2F27918C8C4}" type="pres">
      <dgm:prSet presAssocID="{B7E0C62C-4510-454A-93D3-89A3EC996E83}" presName="hierChild4" presStyleCnt="0"/>
      <dgm:spPr/>
    </dgm:pt>
    <dgm:pt modelId="{453D9C0F-8AB8-4461-A8A9-0CBA4EB1E0A3}" type="pres">
      <dgm:prSet presAssocID="{B7E0C62C-4510-454A-93D3-89A3EC996E83}" presName="hierChild5" presStyleCnt="0"/>
      <dgm:spPr/>
    </dgm:pt>
    <dgm:pt modelId="{436AF03F-65BB-491B-8BF9-5C5EC9B7B715}" type="pres">
      <dgm:prSet presAssocID="{8BB28374-C9EB-4B53-9FFF-DB52CA0E8E45}" presName="hierChild3" presStyleCnt="0"/>
      <dgm:spPr/>
    </dgm:pt>
  </dgm:ptLst>
  <dgm:cxnLst>
    <dgm:cxn modelId="{6F223F04-707C-485E-A605-DFB7D4CB0391}" type="presOf" srcId="{B7E0C62C-4510-454A-93D3-89A3EC996E83}" destId="{6C93C017-0FD8-4DB9-BFDD-5D2DC907E708}" srcOrd="0" destOrd="0" presId="urn:microsoft.com/office/officeart/2005/8/layout/orgChart1"/>
    <dgm:cxn modelId="{825C3215-8D55-4664-A998-AD07BB4075A3}" type="presOf" srcId="{063A0E30-5D05-4B61-A00E-AD9F40AB4D06}" destId="{FF204BDB-6ECE-49E0-B06A-BB6CAFB23628}" srcOrd="0" destOrd="0" presId="urn:microsoft.com/office/officeart/2005/8/layout/orgChart1"/>
    <dgm:cxn modelId="{DF2F2D24-7CE1-4FFC-8EAE-9E1566209946}" type="presOf" srcId="{BBE6FF1B-699C-4CD7-8933-9EDF65C0E193}" destId="{00AAF8E0-E686-4E85-9741-3F5BAB53F174}" srcOrd="0" destOrd="0" presId="urn:microsoft.com/office/officeart/2005/8/layout/orgChart1"/>
    <dgm:cxn modelId="{15CF165D-2A7E-46D4-9C8E-C8556407D90D}" type="presOf" srcId="{FA0A6828-17EC-4BB1-92E3-B8B2B96A189B}" destId="{071B481E-87BC-436B-A39D-D207419C51AF}" srcOrd="0" destOrd="0" presId="urn:microsoft.com/office/officeart/2005/8/layout/orgChart1"/>
    <dgm:cxn modelId="{3F709F6A-56DF-4908-9F16-05F5184868FF}" type="presOf" srcId="{EE248FCA-1B54-4F01-BC76-D1C392F13D9F}" destId="{3BDE4F1E-D32C-4AD2-9BD8-E4969759FD45}" srcOrd="0" destOrd="0" presId="urn:microsoft.com/office/officeart/2005/8/layout/orgChart1"/>
    <dgm:cxn modelId="{2C21A24D-0EE4-478D-B57D-6B8F920A58A1}" type="presOf" srcId="{447B9D01-393E-4E36-B389-B6F315F52E29}" destId="{C51A854B-E9A5-415A-9D4A-8E9D00E1CCCC}" srcOrd="0" destOrd="0" presId="urn:microsoft.com/office/officeart/2005/8/layout/orgChart1"/>
    <dgm:cxn modelId="{C8C2054E-707C-4B1F-AB22-9FB8A7F73E48}" type="presOf" srcId="{B7E0C62C-4510-454A-93D3-89A3EC996E83}" destId="{75259529-56D9-4E9B-AD27-FA523DFF5E16}" srcOrd="1" destOrd="0" presId="urn:microsoft.com/office/officeart/2005/8/layout/orgChart1"/>
    <dgm:cxn modelId="{93659279-9E5C-4897-AB44-104FA5476107}" srcId="{8BB28374-C9EB-4B53-9FFF-DB52CA0E8E45}" destId="{063A0E30-5D05-4B61-A00E-AD9F40AB4D06}" srcOrd="0" destOrd="0" parTransId="{FA0A6828-17EC-4BB1-92E3-B8B2B96A189B}" sibTransId="{94227356-E604-4369-A045-1519DC88B8A5}"/>
    <dgm:cxn modelId="{435AD285-940C-4387-9B38-E9AC74E10B84}" type="presOf" srcId="{063A0E30-5D05-4B61-A00E-AD9F40AB4D06}" destId="{8B656E45-E1B5-4D15-9334-F2DACD18D18F}" srcOrd="1" destOrd="0" presId="urn:microsoft.com/office/officeart/2005/8/layout/orgChart1"/>
    <dgm:cxn modelId="{B5B6569A-05FD-4C64-B686-EE1B2CAB6D7A}" type="presOf" srcId="{8BB28374-C9EB-4B53-9FFF-DB52CA0E8E45}" destId="{82F7BC83-268B-4C04-8D64-09D36B32F168}" srcOrd="0" destOrd="0" presId="urn:microsoft.com/office/officeart/2005/8/layout/orgChart1"/>
    <dgm:cxn modelId="{CBCBE6A7-7226-41FA-9396-CCF2C806310F}" type="presOf" srcId="{218E83FB-012A-4B47-8E37-157D4651B44E}" destId="{2474A214-2F17-4E66-BEF0-BCDB53F5887C}" srcOrd="1" destOrd="0" presId="urn:microsoft.com/office/officeart/2005/8/layout/orgChart1"/>
    <dgm:cxn modelId="{51A99CB8-4128-4A8A-80DD-8ABF111E490A}" srcId="{8BB28374-C9EB-4B53-9FFF-DB52CA0E8E45}" destId="{B7E0C62C-4510-454A-93D3-89A3EC996E83}" srcOrd="2" destOrd="0" parTransId="{EE248FCA-1B54-4F01-BC76-D1C392F13D9F}" sibTransId="{BAAEF60D-2845-4676-8AA6-D63DD34BDA24}"/>
    <dgm:cxn modelId="{49FB94BF-D8E9-4656-A8C5-6B62EB20D928}" srcId="{BBE6FF1B-699C-4CD7-8933-9EDF65C0E193}" destId="{8BB28374-C9EB-4B53-9FFF-DB52CA0E8E45}" srcOrd="0" destOrd="0" parTransId="{72064340-9744-4146-905C-6B8E327630F7}" sibTransId="{728C9BBA-4079-44A5-A4F1-F72869F3EB05}"/>
    <dgm:cxn modelId="{70C7A5C6-9B0E-41AB-9392-95C311FC8579}" srcId="{8BB28374-C9EB-4B53-9FFF-DB52CA0E8E45}" destId="{218E83FB-012A-4B47-8E37-157D4651B44E}" srcOrd="1" destOrd="0" parTransId="{447B9D01-393E-4E36-B389-B6F315F52E29}" sibTransId="{5CE89E86-1EB9-402F-A9AF-A173A88FAAE0}"/>
    <dgm:cxn modelId="{A70EF5D3-B1F9-482D-B599-F961F0865893}" type="presOf" srcId="{218E83FB-012A-4B47-8E37-157D4651B44E}" destId="{159D5864-82EF-4803-9376-32084A16453A}" srcOrd="0" destOrd="0" presId="urn:microsoft.com/office/officeart/2005/8/layout/orgChart1"/>
    <dgm:cxn modelId="{EDA6C5EE-0C93-4B2D-B851-D6E8486FFA49}" type="presOf" srcId="{8BB28374-C9EB-4B53-9FFF-DB52CA0E8E45}" destId="{4291351E-2D75-45CE-8783-350A6DA34033}" srcOrd="1" destOrd="0" presId="urn:microsoft.com/office/officeart/2005/8/layout/orgChart1"/>
    <dgm:cxn modelId="{D92B3A2C-6720-4ABE-AF10-6E8C6CA676FF}" type="presParOf" srcId="{00AAF8E0-E686-4E85-9741-3F5BAB53F174}" destId="{14E44648-339A-4E03-928F-504127DA7255}" srcOrd="0" destOrd="0" presId="urn:microsoft.com/office/officeart/2005/8/layout/orgChart1"/>
    <dgm:cxn modelId="{BC325BB6-E86B-40AC-AD37-570DDE6D6196}" type="presParOf" srcId="{14E44648-339A-4E03-928F-504127DA7255}" destId="{FBF9693E-F6F0-4438-98A2-F00DA72465AC}" srcOrd="0" destOrd="0" presId="urn:microsoft.com/office/officeart/2005/8/layout/orgChart1"/>
    <dgm:cxn modelId="{FAD49A7F-8424-4B34-AA53-B0B4B029AAFA}" type="presParOf" srcId="{FBF9693E-F6F0-4438-98A2-F00DA72465AC}" destId="{82F7BC83-268B-4C04-8D64-09D36B32F168}" srcOrd="0" destOrd="0" presId="urn:microsoft.com/office/officeart/2005/8/layout/orgChart1"/>
    <dgm:cxn modelId="{BD6024AF-6198-479C-B7E3-77678003404F}" type="presParOf" srcId="{FBF9693E-F6F0-4438-98A2-F00DA72465AC}" destId="{4291351E-2D75-45CE-8783-350A6DA34033}" srcOrd="1" destOrd="0" presId="urn:microsoft.com/office/officeart/2005/8/layout/orgChart1"/>
    <dgm:cxn modelId="{E038BAE7-138B-49FA-A437-41F7509B43E1}" type="presParOf" srcId="{14E44648-339A-4E03-928F-504127DA7255}" destId="{C2F1DF8A-443C-4B5D-8B71-42A8416C5A86}" srcOrd="1" destOrd="0" presId="urn:microsoft.com/office/officeart/2005/8/layout/orgChart1"/>
    <dgm:cxn modelId="{6AF6B8A5-534B-46F6-9F35-724D6332D5CD}" type="presParOf" srcId="{C2F1DF8A-443C-4B5D-8B71-42A8416C5A86}" destId="{071B481E-87BC-436B-A39D-D207419C51AF}" srcOrd="0" destOrd="0" presId="urn:microsoft.com/office/officeart/2005/8/layout/orgChart1"/>
    <dgm:cxn modelId="{DA7ACEBD-944E-4184-8194-4FF6DF748BB2}" type="presParOf" srcId="{C2F1DF8A-443C-4B5D-8B71-42A8416C5A86}" destId="{40312B43-5A2A-4E90-95E4-C10547FE16A7}" srcOrd="1" destOrd="0" presId="urn:microsoft.com/office/officeart/2005/8/layout/orgChart1"/>
    <dgm:cxn modelId="{4D94213F-DC7F-4AA6-92E6-0ADC761CD171}" type="presParOf" srcId="{40312B43-5A2A-4E90-95E4-C10547FE16A7}" destId="{B165CF8F-E3B4-4871-9ECD-370D1F95ECEF}" srcOrd="0" destOrd="0" presId="urn:microsoft.com/office/officeart/2005/8/layout/orgChart1"/>
    <dgm:cxn modelId="{443CC43B-46AA-4270-84F8-66E460B2092C}" type="presParOf" srcId="{B165CF8F-E3B4-4871-9ECD-370D1F95ECEF}" destId="{FF204BDB-6ECE-49E0-B06A-BB6CAFB23628}" srcOrd="0" destOrd="0" presId="urn:microsoft.com/office/officeart/2005/8/layout/orgChart1"/>
    <dgm:cxn modelId="{AE28CFF5-909A-4F60-9C10-D5E7A080A200}" type="presParOf" srcId="{B165CF8F-E3B4-4871-9ECD-370D1F95ECEF}" destId="{8B656E45-E1B5-4D15-9334-F2DACD18D18F}" srcOrd="1" destOrd="0" presId="urn:microsoft.com/office/officeart/2005/8/layout/orgChart1"/>
    <dgm:cxn modelId="{1C6037AB-D143-40FD-AEB6-1EF272F8009B}" type="presParOf" srcId="{40312B43-5A2A-4E90-95E4-C10547FE16A7}" destId="{3FF8DFA7-A5A7-401C-B3FE-D88FDC7BDAA2}" srcOrd="1" destOrd="0" presId="urn:microsoft.com/office/officeart/2005/8/layout/orgChart1"/>
    <dgm:cxn modelId="{81961A6E-3CA4-4D43-9F34-FF33FDF48BBD}" type="presParOf" srcId="{40312B43-5A2A-4E90-95E4-C10547FE16A7}" destId="{A837E5C7-850C-4435-80F5-8ECDC18B76D3}" srcOrd="2" destOrd="0" presId="urn:microsoft.com/office/officeart/2005/8/layout/orgChart1"/>
    <dgm:cxn modelId="{8E59D54B-D077-498C-B64C-CC790495FF6C}" type="presParOf" srcId="{C2F1DF8A-443C-4B5D-8B71-42A8416C5A86}" destId="{C51A854B-E9A5-415A-9D4A-8E9D00E1CCCC}" srcOrd="2" destOrd="0" presId="urn:microsoft.com/office/officeart/2005/8/layout/orgChart1"/>
    <dgm:cxn modelId="{4D9DA31F-A13D-4CF3-99D0-30A885F2B6C5}" type="presParOf" srcId="{C2F1DF8A-443C-4B5D-8B71-42A8416C5A86}" destId="{1E93E50B-8781-42B8-B678-11F2B5FDA548}" srcOrd="3" destOrd="0" presId="urn:microsoft.com/office/officeart/2005/8/layout/orgChart1"/>
    <dgm:cxn modelId="{94FA4E66-5D69-49CB-AD40-9E48864B4F2C}" type="presParOf" srcId="{1E93E50B-8781-42B8-B678-11F2B5FDA548}" destId="{386DD44D-E5A0-47EB-AFA0-7C3C050594D1}" srcOrd="0" destOrd="0" presId="urn:microsoft.com/office/officeart/2005/8/layout/orgChart1"/>
    <dgm:cxn modelId="{EF3D33FF-AB7F-40DA-92B1-68B5F204372A}" type="presParOf" srcId="{386DD44D-E5A0-47EB-AFA0-7C3C050594D1}" destId="{159D5864-82EF-4803-9376-32084A16453A}" srcOrd="0" destOrd="0" presId="urn:microsoft.com/office/officeart/2005/8/layout/orgChart1"/>
    <dgm:cxn modelId="{3FCF2DD6-B08B-464D-8988-190721FD18E6}" type="presParOf" srcId="{386DD44D-E5A0-47EB-AFA0-7C3C050594D1}" destId="{2474A214-2F17-4E66-BEF0-BCDB53F5887C}" srcOrd="1" destOrd="0" presId="urn:microsoft.com/office/officeart/2005/8/layout/orgChart1"/>
    <dgm:cxn modelId="{DC43C648-39EA-4EC7-83AF-55D26C51236E}" type="presParOf" srcId="{1E93E50B-8781-42B8-B678-11F2B5FDA548}" destId="{105A19C9-2EDB-479D-B766-F56DAF981B5C}" srcOrd="1" destOrd="0" presId="urn:microsoft.com/office/officeart/2005/8/layout/orgChart1"/>
    <dgm:cxn modelId="{777312DF-6BD2-4536-86C1-525FCB2F9F3E}" type="presParOf" srcId="{1E93E50B-8781-42B8-B678-11F2B5FDA548}" destId="{9B5D5D93-B97A-4362-A785-AA0F02453DC6}" srcOrd="2" destOrd="0" presId="urn:microsoft.com/office/officeart/2005/8/layout/orgChart1"/>
    <dgm:cxn modelId="{1365AFCA-BACA-45CE-AF13-5B46BFD7B00B}" type="presParOf" srcId="{C2F1DF8A-443C-4B5D-8B71-42A8416C5A86}" destId="{3BDE4F1E-D32C-4AD2-9BD8-E4969759FD45}" srcOrd="4" destOrd="0" presId="urn:microsoft.com/office/officeart/2005/8/layout/orgChart1"/>
    <dgm:cxn modelId="{F0420323-131F-49DD-9ADB-26CBD723CF23}" type="presParOf" srcId="{C2F1DF8A-443C-4B5D-8B71-42A8416C5A86}" destId="{13DD09F9-3F92-40D3-AF91-725BC2A85DC7}" srcOrd="5" destOrd="0" presId="urn:microsoft.com/office/officeart/2005/8/layout/orgChart1"/>
    <dgm:cxn modelId="{32A90A53-7498-4577-8826-43A3AABAD118}" type="presParOf" srcId="{13DD09F9-3F92-40D3-AF91-725BC2A85DC7}" destId="{108DB5DD-77AB-4E88-B879-DBD86A9625D4}" srcOrd="0" destOrd="0" presId="urn:microsoft.com/office/officeart/2005/8/layout/orgChart1"/>
    <dgm:cxn modelId="{625646AE-8143-4976-B3A4-EC0A1E2F9530}" type="presParOf" srcId="{108DB5DD-77AB-4E88-B879-DBD86A9625D4}" destId="{6C93C017-0FD8-4DB9-BFDD-5D2DC907E708}" srcOrd="0" destOrd="0" presId="urn:microsoft.com/office/officeart/2005/8/layout/orgChart1"/>
    <dgm:cxn modelId="{B2FC9BA6-011B-44F8-913B-594FABBEA86B}" type="presParOf" srcId="{108DB5DD-77AB-4E88-B879-DBD86A9625D4}" destId="{75259529-56D9-4E9B-AD27-FA523DFF5E16}" srcOrd="1" destOrd="0" presId="urn:microsoft.com/office/officeart/2005/8/layout/orgChart1"/>
    <dgm:cxn modelId="{7968EFFD-42D1-4A7A-B5C3-3BF77836490E}" type="presParOf" srcId="{13DD09F9-3F92-40D3-AF91-725BC2A85DC7}" destId="{2F9F4DBB-E264-4E5C-96C8-F2F27918C8C4}" srcOrd="1" destOrd="0" presId="urn:microsoft.com/office/officeart/2005/8/layout/orgChart1"/>
    <dgm:cxn modelId="{9AC138A3-D579-4C6F-869F-33C62B6E740F}" type="presParOf" srcId="{13DD09F9-3F92-40D3-AF91-725BC2A85DC7}" destId="{453D9C0F-8AB8-4461-A8A9-0CBA4EB1E0A3}" srcOrd="2" destOrd="0" presId="urn:microsoft.com/office/officeart/2005/8/layout/orgChart1"/>
    <dgm:cxn modelId="{9F8669DA-85AC-4239-8613-9DEFAF9CD970}" type="presParOf" srcId="{14E44648-339A-4E03-928F-504127DA7255}" destId="{436AF03F-65BB-491B-8BF9-5C5EC9B7B715}"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DE4F1E-D32C-4AD2-9BD8-E4969759FD45}">
      <dsp:nvSpPr>
        <dsp:cNvPr id="0" name=""/>
        <dsp:cNvSpPr/>
      </dsp:nvSpPr>
      <dsp:spPr>
        <a:xfrm>
          <a:off x="4145755" y="1977947"/>
          <a:ext cx="2844914" cy="546255"/>
        </a:xfrm>
        <a:custGeom>
          <a:avLst/>
          <a:gdLst/>
          <a:ahLst/>
          <a:cxnLst/>
          <a:rect l="0" t="0" r="0" b="0"/>
          <a:pathLst>
            <a:path>
              <a:moveTo>
                <a:pt x="0" y="0"/>
              </a:moveTo>
              <a:lnTo>
                <a:pt x="0" y="273127"/>
              </a:lnTo>
              <a:lnTo>
                <a:pt x="2844914" y="273127"/>
              </a:lnTo>
              <a:lnTo>
                <a:pt x="2844914" y="546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1A854B-E9A5-415A-9D4A-8E9D00E1CCCC}">
      <dsp:nvSpPr>
        <dsp:cNvPr id="0" name=""/>
        <dsp:cNvSpPr/>
      </dsp:nvSpPr>
      <dsp:spPr>
        <a:xfrm>
          <a:off x="4035369" y="1977947"/>
          <a:ext cx="91440" cy="546255"/>
        </a:xfrm>
        <a:custGeom>
          <a:avLst/>
          <a:gdLst/>
          <a:ahLst/>
          <a:cxnLst/>
          <a:rect l="0" t="0" r="0" b="0"/>
          <a:pathLst>
            <a:path>
              <a:moveTo>
                <a:pt x="110386" y="0"/>
              </a:moveTo>
              <a:lnTo>
                <a:pt x="110386" y="273127"/>
              </a:lnTo>
              <a:lnTo>
                <a:pt x="45720" y="273127"/>
              </a:lnTo>
              <a:lnTo>
                <a:pt x="45720" y="546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71B481E-87BC-436B-A39D-D207419C51AF}">
      <dsp:nvSpPr>
        <dsp:cNvPr id="0" name=""/>
        <dsp:cNvSpPr/>
      </dsp:nvSpPr>
      <dsp:spPr>
        <a:xfrm>
          <a:off x="1236175" y="1977947"/>
          <a:ext cx="2909580" cy="546255"/>
        </a:xfrm>
        <a:custGeom>
          <a:avLst/>
          <a:gdLst/>
          <a:ahLst/>
          <a:cxnLst/>
          <a:rect l="0" t="0" r="0" b="0"/>
          <a:pathLst>
            <a:path>
              <a:moveTo>
                <a:pt x="2909580" y="0"/>
              </a:moveTo>
              <a:lnTo>
                <a:pt x="2909580" y="273127"/>
              </a:lnTo>
              <a:lnTo>
                <a:pt x="0" y="273127"/>
              </a:lnTo>
              <a:lnTo>
                <a:pt x="0" y="54625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82F7BC83-268B-4C04-8D64-09D36B32F168}">
      <dsp:nvSpPr>
        <dsp:cNvPr id="0" name=""/>
        <dsp:cNvSpPr/>
      </dsp:nvSpPr>
      <dsp:spPr>
        <a:xfrm>
          <a:off x="2845146" y="677337"/>
          <a:ext cx="2601218" cy="1300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3000" b="1" i="0" u="none" strike="noStrike" kern="1200" cap="none" normalizeH="0" baseline="0" dirty="0">
              <a:ln>
                <a:noFill/>
              </a:ln>
              <a:solidFill>
                <a:schemeClr val="tx1"/>
              </a:solidFill>
              <a:effectLst/>
              <a:latin typeface="Times New Roman" pitchFamily="18" charset="0"/>
              <a:ea typeface="ＭＳ Ｐゴシック" pitchFamily="34" charset="-128"/>
              <a:cs typeface="Times New Roman" pitchFamily="18" charset="0"/>
            </a:rPr>
            <a:t>BOLOGNA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3000" b="1" i="0" u="none" strike="noStrike" kern="1200" cap="none" normalizeH="0" baseline="0" dirty="0">
              <a:ln>
                <a:noFill/>
              </a:ln>
              <a:solidFill>
                <a:schemeClr val="tx1"/>
              </a:solidFill>
              <a:effectLst/>
              <a:latin typeface="Times New Roman" pitchFamily="18" charset="0"/>
              <a:ea typeface="ＭＳ Ｐゴシック" pitchFamily="34" charset="-128"/>
              <a:cs typeface="Times New Roman" pitchFamily="18" charset="0"/>
            </a:rPr>
            <a:t>SÜRECİ</a:t>
          </a:r>
        </a:p>
      </dsp:txBody>
      <dsp:txXfrm>
        <a:off x="2845146" y="677337"/>
        <a:ext cx="2601218" cy="1300609"/>
      </dsp:txXfrm>
    </dsp:sp>
    <dsp:sp modelId="{FF204BDB-6ECE-49E0-B06A-BB6CAFB23628}">
      <dsp:nvSpPr>
        <dsp:cNvPr id="0" name=""/>
        <dsp:cNvSpPr/>
      </dsp:nvSpPr>
      <dsp:spPr>
        <a:xfrm>
          <a:off x="232" y="2524202"/>
          <a:ext cx="2471886" cy="1300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400" b="0" i="0" u="none" strike="noStrike" kern="1200" cap="none" normalizeH="0" baseline="0" dirty="0">
            <a:ln>
              <a:noFill/>
            </a:ln>
            <a:solidFill>
              <a:srgbClr val="CC0000"/>
            </a:solidFill>
            <a:effectLst/>
            <a:latin typeface="Arial" charset="0"/>
            <a:ea typeface="ＭＳ Ｐゴシック" pitchFamily="34" charset="-12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YETERLİKLER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VE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ÖĞRENİM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ÇIKTILARI</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tr-TR" sz="1400" b="0" i="0" u="none" strike="noStrike" kern="1200" cap="none" normalizeH="0" baseline="0" dirty="0">
            <a:ln>
              <a:noFill/>
            </a:ln>
            <a:solidFill>
              <a:schemeClr val="tx1"/>
            </a:solidFill>
            <a:effectLst/>
            <a:latin typeface="Arial" charset="0"/>
            <a:ea typeface="ＭＳ Ｐゴシック" pitchFamily="34" charset="-128"/>
          </a:endParaRPr>
        </a:p>
      </dsp:txBody>
      <dsp:txXfrm>
        <a:off x="232" y="2524202"/>
        <a:ext cx="2471886" cy="1300609"/>
      </dsp:txXfrm>
    </dsp:sp>
    <dsp:sp modelId="{159D5864-82EF-4803-9376-32084A16453A}">
      <dsp:nvSpPr>
        <dsp:cNvPr id="0" name=""/>
        <dsp:cNvSpPr/>
      </dsp:nvSpPr>
      <dsp:spPr>
        <a:xfrm>
          <a:off x="3018374" y="2524202"/>
          <a:ext cx="2125430" cy="1300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ECTS</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AKTS/DE /DOKÜMANTE EDİLEN DİĞER BELGELER</a:t>
          </a:r>
        </a:p>
      </dsp:txBody>
      <dsp:txXfrm>
        <a:off x="3018374" y="2524202"/>
        <a:ext cx="2125430" cy="1300609"/>
      </dsp:txXfrm>
    </dsp:sp>
    <dsp:sp modelId="{6C93C017-0FD8-4DB9-BFDD-5D2DC907E708}">
      <dsp:nvSpPr>
        <dsp:cNvPr id="0" name=""/>
        <dsp:cNvSpPr/>
      </dsp:nvSpPr>
      <dsp:spPr>
        <a:xfrm>
          <a:off x="5690060" y="2524202"/>
          <a:ext cx="2601218" cy="130060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KALİTE </a:t>
          </a:r>
        </a:p>
        <a:p>
          <a:pPr marL="0" marR="0" lvl="0" indent="0" algn="ctr" defTabSz="914400" rtl="0" eaLnBrk="0" fontAlgn="base" latinLnBrk="0" hangingPunct="0">
            <a:lnSpc>
              <a:spcPct val="100000"/>
            </a:lnSpc>
            <a:spcBef>
              <a:spcPct val="0"/>
            </a:spcBef>
            <a:spcAft>
              <a:spcPct val="0"/>
            </a:spcAft>
            <a:buClrTx/>
            <a:buSzTx/>
            <a:buFontTx/>
            <a:buNone/>
            <a:tabLst/>
          </a:pPr>
          <a:r>
            <a:rPr kumimoji="0" lang="tr-TR" sz="1400" b="1" i="0" u="none" strike="noStrike" kern="1200" cap="none" normalizeH="0" baseline="0" dirty="0">
              <a:ln>
                <a:noFill/>
              </a:ln>
              <a:solidFill>
                <a:schemeClr val="tx1"/>
              </a:solidFill>
              <a:effectLst/>
              <a:latin typeface="Arial" charset="0"/>
              <a:ea typeface="ＭＳ Ｐゴシック" pitchFamily="34" charset="-128"/>
            </a:rPr>
            <a:t>GÜVENCESİ VE AKREDİTASYON SÜRECİ</a:t>
          </a:r>
        </a:p>
      </dsp:txBody>
      <dsp:txXfrm>
        <a:off x="5690060" y="2524202"/>
        <a:ext cx="2601218" cy="130060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2130425"/>
            <a:ext cx="7772400" cy="1470025"/>
          </a:xfrm>
        </p:spPr>
        <p:txBody>
          <a:bodyPr/>
          <a:lstStyle/>
          <a:p>
            <a:r>
              <a:rPr lang="tr-TR"/>
              <a:t>Asıl başlık stili için tıklatın</a:t>
            </a:r>
          </a:p>
        </p:txBody>
      </p:sp>
      <p:sp>
        <p:nvSpPr>
          <p:cNvPr id="3" name="2 Alt Başlık"/>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8"/>
            <a:ext cx="2057400" cy="5851525"/>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74638"/>
            <a:ext cx="6019800" cy="5851525"/>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4406900"/>
            <a:ext cx="7772400" cy="1362075"/>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3008313" cy="1162050"/>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4800600"/>
            <a:ext cx="5486400" cy="566738"/>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3.06.2026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3.06.2026</a:t>
            </a:fld>
            <a:endParaRPr lang="tr-TR"/>
          </a:p>
        </p:txBody>
      </p:sp>
      <p:sp>
        <p:nvSpPr>
          <p:cNvPr id="5" name="4 Altbilgi Yer Tutucusu"/>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2483768" y="4005064"/>
            <a:ext cx="5904656" cy="1872629"/>
          </a:xfrm>
          <a:prstGeom prst="rect">
            <a:avLst/>
          </a:prstGeom>
          <a:noFill/>
        </p:spPr>
        <p:txBody>
          <a:bodyPr wrap="square" rtlCol="0">
            <a:spAutoFit/>
          </a:bodyPr>
          <a:lstStyle/>
          <a:p>
            <a:r>
              <a:rPr lang="tr-TR" sz="2400" b="1" dirty="0">
                <a:solidFill>
                  <a:schemeClr val="bg1"/>
                </a:solidFill>
                <a:latin typeface="Times 0"/>
                <a:ea typeface="Roboto Black" panose="02000000000000000000" pitchFamily="2" charset="0"/>
              </a:rPr>
              <a:t>DİCLE ÜNİVERSİTESİ</a:t>
            </a:r>
          </a:p>
          <a:p>
            <a:r>
              <a:rPr lang="tr-TR" sz="2400" b="1" dirty="0">
                <a:solidFill>
                  <a:schemeClr val="bg1"/>
                </a:solidFill>
                <a:latin typeface="Times 0"/>
                <a:ea typeface="Roboto Black" panose="02000000000000000000" pitchFamily="2" charset="0"/>
              </a:rPr>
              <a:t>ÖĞRENCİ İŞLERİ DAİRE BAŞKANLIĞI</a:t>
            </a:r>
          </a:p>
          <a:p>
            <a:pPr>
              <a:lnSpc>
                <a:spcPct val="150000"/>
              </a:lnSpc>
            </a:pPr>
            <a:r>
              <a:rPr lang="tr-TR" sz="2400" b="1" dirty="0">
                <a:solidFill>
                  <a:schemeClr val="bg1"/>
                </a:solidFill>
                <a:latin typeface="Times 0"/>
                <a:ea typeface="Roboto Black" panose="02000000000000000000" pitchFamily="2" charset="0"/>
              </a:rPr>
              <a:t>BOLOGNA PROCESS</a:t>
            </a:r>
          </a:p>
          <a:p>
            <a:pPr>
              <a:lnSpc>
                <a:spcPct val="150000"/>
              </a:lnSpc>
            </a:pPr>
            <a:r>
              <a:rPr lang="tr-TR" sz="2400" b="1" dirty="0">
                <a:solidFill>
                  <a:schemeClr val="bg1"/>
                </a:solidFill>
                <a:latin typeface="Times 0"/>
                <a:ea typeface="Roboto Black" panose="02000000000000000000" pitchFamily="2" charset="0"/>
              </a:rPr>
              <a:t>DİYARBAKIR</a:t>
            </a:r>
          </a:p>
        </p:txBody>
      </p:sp>
    </p:spTree>
    <p:extLst>
      <p:ext uri="{BB962C8B-B14F-4D97-AF65-F5344CB8AC3E}">
        <p14:creationId xmlns:p14="http://schemas.microsoft.com/office/powerpoint/2010/main" val="11817386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980728"/>
            <a:ext cx="8136904" cy="4708981"/>
          </a:xfrm>
          <a:prstGeom prst="rect">
            <a:avLst/>
          </a:prstGeom>
          <a:noFill/>
        </p:spPr>
        <p:txBody>
          <a:bodyPr wrap="square" rtlCol="0">
            <a:spAutoFit/>
          </a:bodyPr>
          <a:lstStyle/>
          <a:p>
            <a:r>
              <a:rPr lang="tr-TR" sz="2000" b="1" dirty="0">
                <a:solidFill>
                  <a:srgbClr val="9A550A"/>
                </a:solidFill>
                <a:latin typeface="Times New Roman" pitchFamily="18" charset="0"/>
              </a:rPr>
              <a:t>BOLOGNA SÜRECİ İLE HAYATIMIZA GİREN KAVRAMLAR</a:t>
            </a:r>
          </a:p>
          <a:p>
            <a:pPr algn="just"/>
            <a:r>
              <a:rPr lang="tr-TR" sz="2000" b="1" dirty="0">
                <a:latin typeface="Times New Roman" pitchFamily="18" charset="0"/>
                <a:cs typeface="Times New Roman" pitchFamily="18" charset="0"/>
              </a:rPr>
              <a:t>Temel Alan Yeterlilikleri:</a:t>
            </a:r>
            <a:r>
              <a:rPr lang="tr-TR" sz="2000" dirty="0">
                <a:latin typeface="Times New Roman" pitchFamily="18" charset="0"/>
                <a:cs typeface="Times New Roman" pitchFamily="18" charset="0"/>
              </a:rPr>
              <a:t> Ulusal düzeyde yükseköğretim yeterlilikleri göz önünde bulundurularak, herhangi bir temel alandaki yeterliliklerin, ilgili paydaşların görüşleri alınarak belirli bir düzen içinde yapılandırıldığı bir sistemdir. </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Program:</a:t>
            </a:r>
            <a:r>
              <a:rPr lang="tr-TR" sz="2000" dirty="0">
                <a:latin typeface="Times New Roman" pitchFamily="18" charset="0"/>
                <a:cs typeface="Times New Roman" pitchFamily="18" charset="0"/>
              </a:rPr>
              <a:t> Bağımsız diploma veren eğitim-öğretim birimleri. </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Program Eğitim Amaçları:</a:t>
            </a:r>
            <a:r>
              <a:rPr lang="tr-TR" sz="2000" dirty="0">
                <a:latin typeface="Times New Roman" pitchFamily="18" charset="0"/>
                <a:cs typeface="Times New Roman" pitchFamily="18" charset="0"/>
              </a:rPr>
              <a:t> Bir programın eğitsel misyonunu nasıl planlamayı sağladığını ve paydaşlarının gereksinimlerinin nasıl karşılayacağını bildiren açık, genel ifadelerdir.</a:t>
            </a:r>
          </a:p>
          <a:p>
            <a:pPr algn="just"/>
            <a:r>
              <a:rPr lang="tr-TR" sz="2000" dirty="0">
                <a:latin typeface="Times New Roman" pitchFamily="18" charset="0"/>
                <a:cs typeface="Times New Roman" pitchFamily="18" charset="0"/>
              </a:rPr>
              <a:t> </a:t>
            </a:r>
          </a:p>
          <a:p>
            <a:pPr algn="just"/>
            <a:r>
              <a:rPr lang="tr-TR" sz="2000" b="1" dirty="0">
                <a:latin typeface="Times New Roman" pitchFamily="18" charset="0"/>
                <a:cs typeface="Times New Roman" pitchFamily="18" charset="0"/>
              </a:rPr>
              <a:t>Program Çıktıları (Program Yeterlilikleri): </a:t>
            </a:r>
            <a:r>
              <a:rPr lang="tr-TR" sz="2000" dirty="0">
                <a:latin typeface="Times New Roman" pitchFamily="18" charset="0"/>
                <a:cs typeface="Times New Roman" pitchFamily="18" charset="0"/>
              </a:rPr>
              <a:t>Öğrencilerin programdan mezun oluncaya kadar kazanmaları gereken bilgi, beceri ve yetkinlikleri tanımlayan ifadelerdir. </a:t>
            </a:r>
          </a:p>
        </p:txBody>
      </p:sp>
    </p:spTree>
    <p:extLst>
      <p:ext uri="{BB962C8B-B14F-4D97-AF65-F5344CB8AC3E}">
        <p14:creationId xmlns:p14="http://schemas.microsoft.com/office/powerpoint/2010/main" val="12635158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5324535"/>
          </a:xfrm>
          <a:prstGeom prst="rect">
            <a:avLst/>
          </a:prstGeom>
          <a:noFill/>
        </p:spPr>
        <p:txBody>
          <a:bodyPr wrap="square" rtlCol="0">
            <a:spAutoFit/>
          </a:bodyPr>
          <a:lstStyle/>
          <a:p>
            <a:r>
              <a:rPr lang="tr-TR" sz="2000" b="1" dirty="0">
                <a:solidFill>
                  <a:srgbClr val="9A550A"/>
                </a:solidFill>
                <a:latin typeface="Times New Roman" pitchFamily="18" charset="0"/>
              </a:rPr>
              <a:t>BOLOGNA SÜRECİ İLE HAYATIMIZA GİREN KAVRAMLAR</a:t>
            </a:r>
          </a:p>
          <a:p>
            <a:pPr algn="just"/>
            <a:r>
              <a:rPr lang="tr-TR" sz="2000" b="1" dirty="0">
                <a:latin typeface="Times New Roman" pitchFamily="18" charset="0"/>
                <a:cs typeface="Times New Roman" pitchFamily="18" charset="0"/>
              </a:rPr>
              <a:t>Ders Öğrenme Çıktıları:</a:t>
            </a:r>
            <a:r>
              <a:rPr lang="tr-TR" sz="2000" dirty="0">
                <a:latin typeface="Times New Roman" pitchFamily="18" charset="0"/>
                <a:cs typeface="Times New Roman" pitchFamily="18" charset="0"/>
              </a:rPr>
              <a:t> Bir dersin başarı ile tamamlanmasından sonra öğrenenin neleri bileceğinin, neleri yapabileceğinin ve nelere yetkin olacağının ifade edilmesidir.</a:t>
            </a:r>
          </a:p>
          <a:p>
            <a:pPr algn="just"/>
            <a:r>
              <a:rPr lang="tr-TR" sz="2000" dirty="0">
                <a:latin typeface="Times New Roman" pitchFamily="18" charset="0"/>
                <a:cs typeface="Times New Roman" pitchFamily="18" charset="0"/>
              </a:rPr>
              <a:t> </a:t>
            </a:r>
          </a:p>
          <a:p>
            <a:pPr algn="just"/>
            <a:r>
              <a:rPr lang="tr-TR" sz="2000" b="1" dirty="0">
                <a:latin typeface="Times New Roman" pitchFamily="18" charset="0"/>
                <a:cs typeface="Times New Roman" pitchFamily="18" charset="0"/>
              </a:rPr>
              <a:t>AKTS (Avrupa Kredi Transfer Sistemi – “ECTS” </a:t>
            </a:r>
            <a:r>
              <a:rPr lang="tr-TR" sz="2000" b="1" dirty="0" err="1">
                <a:latin typeface="Times New Roman" pitchFamily="18" charset="0"/>
                <a:cs typeface="Times New Roman" pitchFamily="18" charset="0"/>
              </a:rPr>
              <a:t>European</a:t>
            </a:r>
            <a:r>
              <a:rPr lang="tr-TR" sz="2000" b="1" dirty="0">
                <a:latin typeface="Times New Roman" pitchFamily="18" charset="0"/>
                <a:cs typeface="Times New Roman" pitchFamily="18" charset="0"/>
              </a:rPr>
              <a:t> </a:t>
            </a:r>
            <a:r>
              <a:rPr lang="tr-TR" sz="2000" b="1" dirty="0" err="1">
                <a:latin typeface="Times New Roman" pitchFamily="18" charset="0"/>
                <a:cs typeface="Times New Roman" pitchFamily="18" charset="0"/>
              </a:rPr>
              <a:t>Credit</a:t>
            </a:r>
            <a:r>
              <a:rPr lang="tr-TR" sz="2000" b="1" dirty="0">
                <a:latin typeface="Times New Roman" pitchFamily="18" charset="0"/>
                <a:cs typeface="Times New Roman" pitchFamily="18" charset="0"/>
              </a:rPr>
              <a:t> Transfer </a:t>
            </a:r>
            <a:r>
              <a:rPr lang="tr-TR" sz="2000" b="1" dirty="0" err="1">
                <a:latin typeface="Times New Roman" pitchFamily="18" charset="0"/>
                <a:cs typeface="Times New Roman" pitchFamily="18" charset="0"/>
              </a:rPr>
              <a:t>System</a:t>
            </a:r>
            <a:r>
              <a:rPr lang="tr-TR" sz="2000" b="1" dirty="0">
                <a:latin typeface="Times New Roman" pitchFamily="18" charset="0"/>
                <a:cs typeface="Times New Roman" pitchFamily="18" charset="0"/>
              </a:rPr>
              <a:t>) Kredisi:</a:t>
            </a:r>
            <a:r>
              <a:rPr lang="tr-TR" sz="2000" dirty="0">
                <a:latin typeface="Times New Roman" pitchFamily="18" charset="0"/>
                <a:cs typeface="Times New Roman" pitchFamily="18" charset="0"/>
              </a:rPr>
              <a:t> Dersin hedeflenen öğrenme çıktılarını kazanabilmesi için öğrenenin harcayacağı iş yükü düşünülerek belirlenen ders kredisi. </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İş Yükü:</a:t>
            </a:r>
            <a:r>
              <a:rPr lang="tr-TR" sz="2000" dirty="0">
                <a:latin typeface="Times New Roman" pitchFamily="18" charset="0"/>
                <a:cs typeface="Times New Roman" pitchFamily="18" charset="0"/>
              </a:rPr>
              <a:t> Öğrenenin öğrenme çıktılarına ulaşabilmek için dersle ilgili olarak yaptığı tüm çalışmaları içeren süre.</a:t>
            </a:r>
          </a:p>
          <a:p>
            <a:pPr algn="just"/>
            <a:r>
              <a:rPr lang="tr-TR" sz="2000" dirty="0">
                <a:latin typeface="Times New Roman" pitchFamily="18" charset="0"/>
                <a:cs typeface="Times New Roman" pitchFamily="18" charset="0"/>
              </a:rPr>
              <a:t> </a:t>
            </a:r>
          </a:p>
          <a:p>
            <a:pPr algn="just"/>
            <a:r>
              <a:rPr lang="tr-TR" sz="2000" b="1" dirty="0">
                <a:latin typeface="Times New Roman" pitchFamily="18" charset="0"/>
                <a:cs typeface="Times New Roman" pitchFamily="18" charset="0"/>
              </a:rPr>
              <a:t>AKTS Etiketi:</a:t>
            </a:r>
            <a:r>
              <a:rPr lang="tr-TR" sz="2000" dirty="0">
                <a:latin typeface="Times New Roman" pitchFamily="18" charset="0"/>
                <a:cs typeface="Times New Roman" pitchFamily="18" charset="0"/>
              </a:rPr>
              <a:t> Yüksek Öğretim Kurumlarında AKTS ile ilgili çalışmaların kurallara uygun şekilde yapılması ve bu durumun bağımsız değerlendiriciler tarafından onaylanması halinde Avrupa Komisyonu tarafından verilen kalite ödülü. </a:t>
            </a:r>
          </a:p>
        </p:txBody>
      </p:sp>
    </p:spTree>
    <p:extLst>
      <p:ext uri="{BB962C8B-B14F-4D97-AF65-F5344CB8AC3E}">
        <p14:creationId xmlns:p14="http://schemas.microsoft.com/office/powerpoint/2010/main" val="20264858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251520" y="1118929"/>
            <a:ext cx="8784976" cy="5386090"/>
          </a:xfrm>
          <a:prstGeom prst="rect">
            <a:avLst/>
          </a:prstGeom>
          <a:noFill/>
        </p:spPr>
        <p:txBody>
          <a:bodyPr wrap="square" rtlCol="0">
            <a:spAutoFit/>
          </a:bodyPr>
          <a:lstStyle/>
          <a:p>
            <a:pPr algn="just"/>
            <a:r>
              <a:rPr lang="tr-TR" sz="2400" b="1" dirty="0">
                <a:solidFill>
                  <a:srgbClr val="9A550A"/>
                </a:solidFill>
                <a:latin typeface="Times New Roman" pitchFamily="18" charset="0"/>
                <a:cs typeface="Times New Roman" pitchFamily="18" charset="0"/>
              </a:rPr>
              <a:t>BOLOGNA SÜRECİNDE NELER YAPILMALI</a:t>
            </a:r>
            <a:endParaRPr lang="tr-TR" sz="2400" dirty="0">
              <a:solidFill>
                <a:srgbClr val="9A550A"/>
              </a:solidFill>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Önceki sunuda </a:t>
            </a:r>
            <a:r>
              <a:rPr lang="tr-TR" sz="2000" b="1" u="sng" dirty="0">
                <a:solidFill>
                  <a:srgbClr val="FF0000"/>
                </a:solidFill>
                <a:latin typeface="Times New Roman" pitchFamily="18" charset="0"/>
                <a:cs typeface="Times New Roman" pitchFamily="18" charset="0"/>
              </a:rPr>
              <a:t>temel kavramları </a:t>
            </a:r>
            <a:r>
              <a:rPr lang="tr-TR" sz="2000" dirty="0">
                <a:latin typeface="Times New Roman" pitchFamily="18" charset="0"/>
                <a:cs typeface="Times New Roman" pitchFamily="18" charset="0"/>
              </a:rPr>
              <a:t>açıkladık. Bu sunuda ise Üniversitede eğitim-öğretim veren bütün ön lisans, lisans ve lisansüstü programlarını yürüten birimlerin;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1. Üniversitenin misyon, vizyon ve hedefleri ile iç ve dış paydaşların görüşleri dikkate alınarak nasıl bir mezun profilinin amaçlandığını gösteren </a:t>
            </a:r>
            <a:r>
              <a:rPr lang="tr-TR" sz="2000" b="1" u="sng" dirty="0">
                <a:solidFill>
                  <a:srgbClr val="FF0000"/>
                </a:solidFill>
                <a:latin typeface="Times New Roman" pitchFamily="18" charset="0"/>
                <a:cs typeface="Times New Roman" pitchFamily="18" charset="0"/>
              </a:rPr>
              <a:t>Program Eğitim </a:t>
            </a:r>
            <a:r>
              <a:rPr lang="tr-TR" sz="2000" b="1" u="sng" dirty="0" err="1">
                <a:solidFill>
                  <a:srgbClr val="FF0000"/>
                </a:solidFill>
                <a:latin typeface="Times New Roman" pitchFamily="18" charset="0"/>
                <a:cs typeface="Times New Roman" pitchFamily="18" charset="0"/>
              </a:rPr>
              <a:t>Amaçları’nı</a:t>
            </a:r>
            <a:r>
              <a:rPr lang="tr-TR" sz="2000" dirty="0">
                <a:latin typeface="Times New Roman" pitchFamily="18" charset="0"/>
                <a:cs typeface="Times New Roman" pitchFamily="18" charset="0"/>
              </a:rPr>
              <a:t> yazmaları,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2. Programın eğitim amaçlarına ulaşabilmek için mezunların ne tür yeterliliklere (</a:t>
            </a:r>
            <a:r>
              <a:rPr lang="tr-TR" sz="2000" dirty="0" err="1">
                <a:latin typeface="Times New Roman" pitchFamily="18" charset="0"/>
                <a:cs typeface="Times New Roman" pitchFamily="18" charset="0"/>
              </a:rPr>
              <a:t>qualifications</a:t>
            </a:r>
            <a:r>
              <a:rPr lang="tr-TR" sz="2000" dirty="0">
                <a:latin typeface="Times New Roman" pitchFamily="18" charset="0"/>
                <a:cs typeface="Times New Roman" pitchFamily="18" charset="0"/>
              </a:rPr>
              <a:t>) sahip olmaları gerektiğinin açıklandığı </a:t>
            </a:r>
            <a:r>
              <a:rPr lang="tr-TR" sz="2000" b="1" u="sng" dirty="0">
                <a:solidFill>
                  <a:srgbClr val="FF0000"/>
                </a:solidFill>
                <a:latin typeface="Times New Roman" pitchFamily="18" charset="0"/>
                <a:cs typeface="Times New Roman" pitchFamily="18" charset="0"/>
              </a:rPr>
              <a:t>Program Çıktılarını (Program </a:t>
            </a:r>
            <a:r>
              <a:rPr lang="tr-TR" sz="2000" b="1" u="sng" dirty="0" err="1">
                <a:solidFill>
                  <a:srgbClr val="FF0000"/>
                </a:solidFill>
                <a:latin typeface="Times New Roman" pitchFamily="18" charset="0"/>
                <a:cs typeface="Times New Roman" pitchFamily="18" charset="0"/>
              </a:rPr>
              <a:t>Yeterlilikleri‟ni</a:t>
            </a:r>
            <a:r>
              <a:rPr lang="tr-TR" sz="2000" b="1" u="sng" dirty="0">
                <a:solidFill>
                  <a:srgbClr val="FF0000"/>
                </a:solidFill>
                <a:latin typeface="Times New Roman" pitchFamily="18" charset="0"/>
                <a:cs typeface="Times New Roman" pitchFamily="18" charset="0"/>
              </a:rPr>
              <a:t>)</a:t>
            </a:r>
            <a:r>
              <a:rPr lang="tr-TR" sz="2000" dirty="0">
                <a:latin typeface="Times New Roman" pitchFamily="18" charset="0"/>
                <a:cs typeface="Times New Roman" pitchFamily="18" charset="0"/>
              </a:rPr>
              <a:t> belirlemeleri,</a:t>
            </a:r>
          </a:p>
          <a:p>
            <a:pPr algn="just"/>
            <a:r>
              <a:rPr lang="tr-TR" sz="2000" dirty="0">
                <a:latin typeface="Times New Roman" pitchFamily="18" charset="0"/>
                <a:cs typeface="Times New Roman" pitchFamily="18" charset="0"/>
              </a:rPr>
              <a:t> </a:t>
            </a:r>
          </a:p>
          <a:p>
            <a:pPr algn="just"/>
            <a:r>
              <a:rPr lang="tr-TR" sz="2000" dirty="0">
                <a:latin typeface="Times New Roman" pitchFamily="18" charset="0"/>
                <a:cs typeface="Times New Roman" pitchFamily="18" charset="0"/>
              </a:rPr>
              <a:t>3. Belirlenen program çıktılarına ulaşmak için </a:t>
            </a:r>
            <a:r>
              <a:rPr lang="tr-TR" sz="2000" b="1" u="sng" dirty="0">
                <a:solidFill>
                  <a:srgbClr val="FF0000"/>
                </a:solidFill>
                <a:latin typeface="Times New Roman" pitchFamily="18" charset="0"/>
                <a:cs typeface="Times New Roman" pitchFamily="18" charset="0"/>
              </a:rPr>
              <a:t>hangi derslerin (zorunlu ve seçmeli derslerden oluşan müfredat)</a:t>
            </a:r>
            <a:r>
              <a:rPr lang="tr-TR" sz="2000" b="1" dirty="0">
                <a:latin typeface="Times New Roman" pitchFamily="18" charset="0"/>
                <a:cs typeface="Times New Roman" pitchFamily="18" charset="0"/>
              </a:rPr>
              <a:t> </a:t>
            </a:r>
            <a:r>
              <a:rPr lang="tr-TR" sz="2000" dirty="0">
                <a:latin typeface="Times New Roman" pitchFamily="18" charset="0"/>
                <a:cs typeface="Times New Roman" pitchFamily="18" charset="0"/>
              </a:rPr>
              <a:t>verilmesi gerektiğine karar vermeleri,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4. Eğitim-Öğretim Planlarında yer alan/alacak her bir ders için </a:t>
            </a:r>
            <a:r>
              <a:rPr lang="tr-TR" sz="2000" b="1" u="sng" dirty="0">
                <a:solidFill>
                  <a:srgbClr val="FF0000"/>
                </a:solidFill>
                <a:latin typeface="Times New Roman" pitchFamily="18" charset="0"/>
                <a:cs typeface="Times New Roman" pitchFamily="18" charset="0"/>
              </a:rPr>
              <a:t>“Öğrenme </a:t>
            </a:r>
            <a:r>
              <a:rPr lang="tr-TR" sz="2000" b="1" u="sng" dirty="0" err="1">
                <a:solidFill>
                  <a:srgbClr val="FF0000"/>
                </a:solidFill>
                <a:latin typeface="Times New Roman" pitchFamily="18" charset="0"/>
                <a:cs typeface="Times New Roman" pitchFamily="18" charset="0"/>
              </a:rPr>
              <a:t>Çıktıları”nı</a:t>
            </a:r>
            <a:r>
              <a:rPr lang="tr-TR" sz="2000" dirty="0">
                <a:latin typeface="Times New Roman" pitchFamily="18" charset="0"/>
                <a:cs typeface="Times New Roman" pitchFamily="18" charset="0"/>
              </a:rPr>
              <a:t> Yazmaları, </a:t>
            </a:r>
          </a:p>
        </p:txBody>
      </p:sp>
    </p:spTree>
    <p:extLst>
      <p:ext uri="{BB962C8B-B14F-4D97-AF65-F5344CB8AC3E}">
        <p14:creationId xmlns:p14="http://schemas.microsoft.com/office/powerpoint/2010/main" val="39312748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251520" y="980728"/>
            <a:ext cx="8784976" cy="5139869"/>
          </a:xfrm>
          <a:prstGeom prst="rect">
            <a:avLst/>
          </a:prstGeom>
          <a:noFill/>
        </p:spPr>
        <p:txBody>
          <a:bodyPr wrap="square" rtlCol="0">
            <a:spAutoFit/>
          </a:bodyPr>
          <a:lstStyle/>
          <a:p>
            <a:pPr algn="just"/>
            <a:r>
              <a:rPr lang="tr-TR" sz="2400" b="1" dirty="0">
                <a:solidFill>
                  <a:srgbClr val="9A550A"/>
                </a:solidFill>
                <a:latin typeface="Times New Roman" pitchFamily="18" charset="0"/>
                <a:cs typeface="Times New Roman" pitchFamily="18" charset="0"/>
              </a:rPr>
              <a:t>BOLOGNA SÜRECİNDE NELER YAPILMALI</a:t>
            </a:r>
            <a:endParaRPr lang="tr-TR" sz="2400" dirty="0">
              <a:solidFill>
                <a:srgbClr val="9A550A"/>
              </a:solidFill>
              <a:latin typeface="Times New Roman" pitchFamily="18" charset="0"/>
              <a:cs typeface="Times New Roman" pitchFamily="18" charset="0"/>
            </a:endParaRPr>
          </a:p>
          <a:p>
            <a:pPr algn="just"/>
            <a:r>
              <a:rPr lang="tr-TR" sz="1900" dirty="0">
                <a:latin typeface="Times New Roman" pitchFamily="18" charset="0"/>
                <a:cs typeface="Times New Roman" pitchFamily="18" charset="0"/>
              </a:rPr>
              <a:t>5. Her bir derse ilişkin Öğrenme </a:t>
            </a:r>
            <a:r>
              <a:rPr lang="tr-TR" sz="1900" dirty="0" err="1">
                <a:latin typeface="Times New Roman" pitchFamily="18" charset="0"/>
                <a:cs typeface="Times New Roman" pitchFamily="18" charset="0"/>
              </a:rPr>
              <a:t>Çıktıları‟nın</a:t>
            </a:r>
            <a:r>
              <a:rPr lang="tr-TR" sz="1900" dirty="0">
                <a:latin typeface="Times New Roman" pitchFamily="18" charset="0"/>
                <a:cs typeface="Times New Roman" pitchFamily="18" charset="0"/>
              </a:rPr>
              <a:t> Program </a:t>
            </a:r>
            <a:r>
              <a:rPr lang="tr-TR" sz="1900" dirty="0" err="1">
                <a:latin typeface="Times New Roman" pitchFamily="18" charset="0"/>
                <a:cs typeface="Times New Roman" pitchFamily="18" charset="0"/>
              </a:rPr>
              <a:t>Çıktıları‟ndan</a:t>
            </a:r>
            <a:r>
              <a:rPr lang="tr-TR" sz="1900" dirty="0">
                <a:latin typeface="Times New Roman" pitchFamily="18" charset="0"/>
                <a:cs typeface="Times New Roman" pitchFamily="18" charset="0"/>
              </a:rPr>
              <a:t> hangisi/</a:t>
            </a:r>
            <a:r>
              <a:rPr lang="tr-TR" sz="1900" dirty="0" err="1">
                <a:latin typeface="Times New Roman" pitchFamily="18" charset="0"/>
                <a:cs typeface="Times New Roman" pitchFamily="18" charset="0"/>
              </a:rPr>
              <a:t>lerini</a:t>
            </a:r>
            <a:r>
              <a:rPr lang="tr-TR" sz="1900" dirty="0">
                <a:latin typeface="Times New Roman" pitchFamily="18" charset="0"/>
                <a:cs typeface="Times New Roman" pitchFamily="18" charset="0"/>
              </a:rPr>
              <a:t> sağladığını belirleyerek </a:t>
            </a:r>
            <a:r>
              <a:rPr lang="tr-TR" sz="1900" b="1" u="sng" dirty="0">
                <a:solidFill>
                  <a:srgbClr val="FF0000"/>
                </a:solidFill>
                <a:latin typeface="Times New Roman" pitchFamily="18" charset="0"/>
                <a:cs typeface="Times New Roman" pitchFamily="18" charset="0"/>
              </a:rPr>
              <a:t>Ders Öğrenme Çıktıları ile Program </a:t>
            </a:r>
            <a:r>
              <a:rPr lang="tr-TR" sz="1900" b="1" u="sng" dirty="0" err="1">
                <a:solidFill>
                  <a:srgbClr val="FF0000"/>
                </a:solidFill>
                <a:latin typeface="Times New Roman" pitchFamily="18" charset="0"/>
                <a:cs typeface="Times New Roman" pitchFamily="18" charset="0"/>
              </a:rPr>
              <a:t>Çıktıları’nı</a:t>
            </a:r>
            <a:r>
              <a:rPr lang="tr-TR" sz="1900" b="1" u="sng" dirty="0">
                <a:solidFill>
                  <a:srgbClr val="FF0000"/>
                </a:solidFill>
                <a:latin typeface="Times New Roman" pitchFamily="18" charset="0"/>
                <a:cs typeface="Times New Roman" pitchFamily="18" charset="0"/>
              </a:rPr>
              <a:t> (MATRİS) </a:t>
            </a:r>
            <a:r>
              <a:rPr lang="tr-TR" sz="1900" dirty="0">
                <a:latin typeface="Times New Roman" pitchFamily="18" charset="0"/>
                <a:cs typeface="Times New Roman" pitchFamily="18" charset="0"/>
              </a:rPr>
              <a:t>ilişkilendirmeleri, </a:t>
            </a:r>
          </a:p>
          <a:p>
            <a:pPr algn="just"/>
            <a:endParaRPr lang="tr-TR" sz="1900" dirty="0">
              <a:latin typeface="Times New Roman" pitchFamily="18" charset="0"/>
              <a:cs typeface="Times New Roman" pitchFamily="18" charset="0"/>
            </a:endParaRPr>
          </a:p>
          <a:p>
            <a:pPr algn="just"/>
            <a:r>
              <a:rPr lang="tr-TR" sz="1900" dirty="0">
                <a:latin typeface="Times New Roman" pitchFamily="18" charset="0"/>
                <a:cs typeface="Times New Roman" pitchFamily="18" charset="0"/>
              </a:rPr>
              <a:t>6. Ders öğrenme çıktılarını göz önüne alarak üniversitede belirlenen ortak formata uygun olarak </a:t>
            </a:r>
            <a:r>
              <a:rPr lang="tr-TR" sz="1900" b="1" u="sng" dirty="0">
                <a:solidFill>
                  <a:srgbClr val="FF0000"/>
                </a:solidFill>
                <a:latin typeface="Times New Roman" pitchFamily="18" charset="0"/>
                <a:cs typeface="Times New Roman" pitchFamily="18" charset="0"/>
              </a:rPr>
              <a:t>ders öğretim planlarını </a:t>
            </a:r>
            <a:r>
              <a:rPr lang="tr-TR" sz="1900" dirty="0">
                <a:latin typeface="Times New Roman" pitchFamily="18" charset="0"/>
                <a:cs typeface="Times New Roman" pitchFamily="18" charset="0"/>
              </a:rPr>
              <a:t>hazırlamaları,</a:t>
            </a:r>
          </a:p>
          <a:p>
            <a:pPr algn="just"/>
            <a:r>
              <a:rPr lang="tr-TR" sz="1900" dirty="0">
                <a:latin typeface="Times New Roman" pitchFamily="18" charset="0"/>
                <a:cs typeface="Times New Roman" pitchFamily="18" charset="0"/>
              </a:rPr>
              <a:t> </a:t>
            </a:r>
          </a:p>
          <a:p>
            <a:pPr algn="just"/>
            <a:r>
              <a:rPr lang="tr-TR" sz="1900" dirty="0">
                <a:latin typeface="Times New Roman" pitchFamily="18" charset="0"/>
                <a:cs typeface="Times New Roman" pitchFamily="18" charset="0"/>
              </a:rPr>
              <a:t>7. Ders öğrenme çıktılarına ulaşabilmek için gerekli </a:t>
            </a:r>
            <a:r>
              <a:rPr lang="tr-TR" sz="1900" b="1" u="sng" dirty="0">
                <a:solidFill>
                  <a:srgbClr val="FF0000"/>
                </a:solidFill>
                <a:latin typeface="Times New Roman" pitchFamily="18" charset="0"/>
                <a:cs typeface="Times New Roman" pitchFamily="18" charset="0"/>
              </a:rPr>
              <a:t>iş yükünü ve AKTS kredilerini </a:t>
            </a:r>
            <a:r>
              <a:rPr lang="tr-TR" sz="1900" dirty="0">
                <a:latin typeface="Times New Roman" pitchFamily="18" charset="0"/>
                <a:cs typeface="Times New Roman" pitchFamily="18" charset="0"/>
              </a:rPr>
              <a:t>hesaplamaları, </a:t>
            </a:r>
          </a:p>
          <a:p>
            <a:pPr algn="just"/>
            <a:endParaRPr lang="tr-TR" sz="1900" dirty="0">
              <a:latin typeface="Times New Roman" pitchFamily="18" charset="0"/>
              <a:cs typeface="Times New Roman" pitchFamily="18" charset="0"/>
            </a:endParaRPr>
          </a:p>
          <a:p>
            <a:pPr algn="just"/>
            <a:r>
              <a:rPr lang="tr-TR" sz="1900" dirty="0">
                <a:latin typeface="Times New Roman" pitchFamily="18" charset="0"/>
                <a:cs typeface="Times New Roman" pitchFamily="18" charset="0"/>
              </a:rPr>
              <a:t>8. Her programın programlarını tanıtıcı bilgiyi ve ders öğretim planlarını </a:t>
            </a:r>
            <a:r>
              <a:rPr lang="tr-TR" sz="1900" b="1" u="sng" dirty="0">
                <a:solidFill>
                  <a:srgbClr val="FF0000"/>
                </a:solidFill>
                <a:latin typeface="Times New Roman" pitchFamily="18" charset="0"/>
                <a:cs typeface="Times New Roman" pitchFamily="18" charset="0"/>
              </a:rPr>
              <a:t>Türkçe ve İngilizce</a:t>
            </a:r>
            <a:r>
              <a:rPr lang="tr-TR" sz="1900" dirty="0">
                <a:latin typeface="Times New Roman" pitchFamily="18" charset="0"/>
                <a:cs typeface="Times New Roman" pitchFamily="18" charset="0"/>
              </a:rPr>
              <a:t> olarak hazırlamaları,</a:t>
            </a:r>
          </a:p>
          <a:p>
            <a:pPr algn="just"/>
            <a:r>
              <a:rPr lang="tr-TR" sz="1900" dirty="0">
                <a:latin typeface="Times New Roman" pitchFamily="18" charset="0"/>
                <a:cs typeface="Times New Roman" pitchFamily="18" charset="0"/>
              </a:rPr>
              <a:t> </a:t>
            </a:r>
          </a:p>
          <a:p>
            <a:pPr algn="just"/>
            <a:r>
              <a:rPr lang="tr-TR" sz="1900" dirty="0">
                <a:latin typeface="Times New Roman" pitchFamily="18" charset="0"/>
                <a:cs typeface="Times New Roman" pitchFamily="18" charset="0"/>
              </a:rPr>
              <a:t>9. Ders öğrenme çıktıları ile program çıktılarının uyumu için </a:t>
            </a:r>
            <a:r>
              <a:rPr lang="tr-TR" sz="1900" b="1" u="sng" dirty="0">
                <a:solidFill>
                  <a:srgbClr val="FF0000"/>
                </a:solidFill>
                <a:latin typeface="Times New Roman" pitchFamily="18" charset="0"/>
                <a:cs typeface="Times New Roman" pitchFamily="18" charset="0"/>
              </a:rPr>
              <a:t>Program Kalite Güvence Sistemini</a:t>
            </a:r>
            <a:r>
              <a:rPr lang="tr-TR" sz="1900" dirty="0">
                <a:latin typeface="Times New Roman" pitchFamily="18" charset="0"/>
                <a:cs typeface="Times New Roman" pitchFamily="18" charset="0"/>
              </a:rPr>
              <a:t> kurmaları gerekmektedir.</a:t>
            </a:r>
          </a:p>
          <a:p>
            <a:pPr algn="just"/>
            <a:endParaRPr lang="tr-TR" sz="1900" dirty="0">
              <a:latin typeface="Times New Roman" pitchFamily="18" charset="0"/>
              <a:cs typeface="Times New Roman" pitchFamily="18" charset="0"/>
            </a:endParaRPr>
          </a:p>
        </p:txBody>
      </p:sp>
    </p:spTree>
    <p:extLst>
      <p:ext uri="{BB962C8B-B14F-4D97-AF65-F5344CB8AC3E}">
        <p14:creationId xmlns:p14="http://schemas.microsoft.com/office/powerpoint/2010/main" val="27355531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4062651"/>
          </a:xfrm>
          <a:prstGeom prst="rect">
            <a:avLst/>
          </a:prstGeom>
          <a:noFill/>
        </p:spPr>
        <p:txBody>
          <a:bodyPr wrap="square" rtlCol="0">
            <a:spAutoFit/>
          </a:bodyPr>
          <a:lstStyle/>
          <a:p>
            <a:pPr algn="just"/>
            <a:r>
              <a:rPr lang="tr-TR" sz="2400" b="1" dirty="0">
                <a:solidFill>
                  <a:srgbClr val="9A550A"/>
                </a:solidFill>
                <a:latin typeface="Times New Roman" pitchFamily="18" charset="0"/>
                <a:cs typeface="Times New Roman" pitchFamily="18" charset="0"/>
              </a:rPr>
              <a:t>ÖĞRENME ÇIKTISI NEDİR:</a:t>
            </a:r>
          </a:p>
          <a:p>
            <a:pPr algn="just"/>
            <a:r>
              <a:rPr lang="tr-TR" dirty="0">
                <a:latin typeface="Times New Roman" pitchFamily="18" charset="0"/>
                <a:cs typeface="Times New Roman" pitchFamily="18" charset="0"/>
              </a:rPr>
              <a:t>Öğrenme çıktıları, bir öğrenme sürecini tamamlayan öğrencinin neleri bileceği, anlayacağı ve/veya yapabileceğini açıklayan ifadelerdir.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Bir öğrencinin programdan mezun olduğunda kazanmış olması öngörülen ve gereken yetkinlikler program öğrenme çıktılarıdır.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Program Öğrenme Çıktıları (PÖÇ) ile uyumlu olmak koşuluyla her bir ders için ayrı ayrı belirtilir.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Dersin sonunda öğrencinin kazanmış olması gereken bilgi, beceri ve tutumları/davranışları ifade eden öğrenme çıktıları ise Ders Öğrenme Çıktılarıdır. Öğrenme çıktılarında bilgi, beceri veya tutumlar/davranışlar gözlenebilir ve ölçülebilir şekilde tanımlanır. </a:t>
            </a:r>
          </a:p>
        </p:txBody>
      </p:sp>
    </p:spTree>
    <p:extLst>
      <p:ext uri="{BB962C8B-B14F-4D97-AF65-F5344CB8AC3E}">
        <p14:creationId xmlns:p14="http://schemas.microsoft.com/office/powerpoint/2010/main" val="26996952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4832092"/>
          </a:xfrm>
          <a:prstGeom prst="rect">
            <a:avLst/>
          </a:prstGeom>
          <a:noFill/>
        </p:spPr>
        <p:txBody>
          <a:bodyPr wrap="square" rtlCol="0">
            <a:spAutoFit/>
          </a:bodyPr>
          <a:lstStyle/>
          <a:p>
            <a:pPr algn="just"/>
            <a:r>
              <a:rPr lang="tr-TR" sz="2000" b="1" dirty="0">
                <a:solidFill>
                  <a:srgbClr val="9A550A"/>
                </a:solidFill>
                <a:latin typeface="Times New Roman" pitchFamily="18" charset="0"/>
                <a:cs typeface="Times New Roman" pitchFamily="18" charset="0"/>
              </a:rPr>
              <a:t>PROGRAM ÖĞRENME ÇIKTILARI: </a:t>
            </a:r>
          </a:p>
          <a:p>
            <a:pPr algn="just"/>
            <a:r>
              <a:rPr lang="tr-TR" dirty="0">
                <a:latin typeface="Times New Roman" pitchFamily="18" charset="0"/>
                <a:cs typeface="Times New Roman" pitchFamily="18" charset="0"/>
              </a:rPr>
              <a:t>Bir programın eğitsel misyonunun nasıl planlandığı ve paydaşlarının gereksinimlerini nasıl karşılayacağını bildiren açık, genel ifadeler programın eğitim amaçlarıdır.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Programın nasıl bir mezun profili istediğini ortaya koyar. Programın eğitim amacı ifadesi, mezunun profesyonel yerini belirtir.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Program Öğrenme Çıktısı ise öğrencilerin programdan mezun oluncaya kadar kazanmaları gereken bilgi, beceri ve yetkinliklerin tanımıdır.</a:t>
            </a:r>
          </a:p>
          <a:p>
            <a:pPr algn="just"/>
            <a:r>
              <a:rPr lang="tr-TR" dirty="0">
                <a:latin typeface="Times New Roman" pitchFamily="18" charset="0"/>
                <a:cs typeface="Times New Roman" pitchFamily="18" charset="0"/>
              </a:rPr>
              <a:t> </a:t>
            </a:r>
          </a:p>
          <a:p>
            <a:pPr algn="just"/>
            <a:r>
              <a:rPr lang="tr-TR" dirty="0">
                <a:latin typeface="Times New Roman" pitchFamily="18" charset="0"/>
                <a:cs typeface="Times New Roman" pitchFamily="18" charset="0"/>
              </a:rPr>
              <a:t>Program Öğrenme Çıktıları belirlenmesi, derslerin, derslerle ilgili öğrenme çıktılarının, öğrenme-öğretme süreçlerinin, değerlendirme sürecinin doğru bir şekilde belirlenmesi için önem taşır. </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Program çıktısı Bilgi (kuramsal-uygulamalı), Beceri (bilişsel-uygulamalı), Kişisel ve mesleki yeterlilik (bağımsız çalışabilme ve sorumluluk alabilme, öğrenme yetkinliği, iletişim ve sosyal, alana özgü ve mesleki yeterlik) boyutlarında yazılır. </a:t>
            </a:r>
          </a:p>
        </p:txBody>
      </p:sp>
    </p:spTree>
    <p:extLst>
      <p:ext uri="{BB962C8B-B14F-4D97-AF65-F5344CB8AC3E}">
        <p14:creationId xmlns:p14="http://schemas.microsoft.com/office/powerpoint/2010/main" val="12757741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3416320"/>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Bu kapsamda;  </a:t>
            </a:r>
          </a:p>
          <a:p>
            <a:pPr marL="342900" indent="-342900" algn="just">
              <a:buFont typeface="Arial" pitchFamily="34" charset="0"/>
              <a:buChar char="•"/>
            </a:pPr>
            <a:r>
              <a:rPr lang="tr-TR" sz="2400" dirty="0">
                <a:latin typeface="Times New Roman" pitchFamily="18" charset="0"/>
                <a:cs typeface="Times New Roman" pitchFamily="18" charset="0"/>
              </a:rPr>
              <a:t>Program çıktıları bilgi beceri ve yetkinliklere göre sınıflandırılmalı ve programa özgü olmalıdır. </a:t>
            </a:r>
          </a:p>
          <a:p>
            <a:pPr marL="342900" indent="-342900" algn="just">
              <a:buFont typeface="Arial" pitchFamily="34" charset="0"/>
              <a:buChar char="•"/>
            </a:pPr>
            <a:r>
              <a:rPr lang="tr-TR" sz="2400" dirty="0">
                <a:latin typeface="Times New Roman" pitchFamily="18" charset="0"/>
                <a:cs typeface="Times New Roman" pitchFamily="18" charset="0"/>
              </a:rPr>
              <a:t>Program çıktılarında çok detaya girilmemelidir.</a:t>
            </a:r>
          </a:p>
          <a:p>
            <a:pPr marL="342900" indent="-342900" algn="just">
              <a:buFont typeface="Arial" pitchFamily="34" charset="0"/>
              <a:buChar char="•"/>
            </a:pPr>
            <a:r>
              <a:rPr lang="tr-TR" sz="2400" dirty="0">
                <a:latin typeface="Times New Roman" pitchFamily="18" charset="0"/>
                <a:cs typeface="Times New Roman" pitchFamily="18" charset="0"/>
              </a:rPr>
              <a:t>10-20 adet program çıktısı idealdir. </a:t>
            </a:r>
          </a:p>
          <a:p>
            <a:pPr marL="342900" indent="-342900" algn="just">
              <a:buFont typeface="Arial" pitchFamily="34" charset="0"/>
              <a:buChar char="•"/>
            </a:pPr>
            <a:r>
              <a:rPr lang="tr-TR" sz="2400" dirty="0">
                <a:latin typeface="Times New Roman" pitchFamily="18" charset="0"/>
                <a:cs typeface="Times New Roman" pitchFamily="18" charset="0"/>
              </a:rPr>
              <a:t>Bir program çıktısının sağlanması pek çok dersin altında açık ya da örtük öğrenmelerle sağlanabilir. Bu nedenle program çıktılarının değil, ders öğrenme çıktılarının ölçülebilir olması gerekir.</a:t>
            </a:r>
            <a:endParaRPr lang="tr-TR" b="1"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28985850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4624"/>
            <a:ext cx="9108504" cy="65527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08207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3323987"/>
          </a:xfrm>
          <a:prstGeom prst="rect">
            <a:avLst/>
          </a:prstGeom>
          <a:noFill/>
        </p:spPr>
        <p:txBody>
          <a:bodyPr wrap="square" rtlCol="0">
            <a:spAutoFit/>
          </a:bodyPr>
          <a:lstStyle/>
          <a:p>
            <a:pPr algn="just"/>
            <a:r>
              <a:rPr lang="tr-TR" sz="2400" b="1" dirty="0">
                <a:solidFill>
                  <a:srgbClr val="9A550A"/>
                </a:solidFill>
                <a:latin typeface="Times New Roman" pitchFamily="18" charset="0"/>
              </a:rPr>
              <a:t>PROGRAM VE ÖĞRENME ÇIKTILARI İLİŞKİSİ</a:t>
            </a:r>
          </a:p>
          <a:p>
            <a:pPr algn="just"/>
            <a:r>
              <a:rPr lang="tr-TR" sz="2400" dirty="0">
                <a:latin typeface="Times New Roman" pitchFamily="18" charset="0"/>
              </a:rPr>
              <a:t>Öğrenme çıktılarını yazdıktan sonra, her bir öğrenme çıktısının hangi program çıktısı/çıktılarıyla ilişkili olduğunu belirlemeliyiz. </a:t>
            </a:r>
          </a:p>
          <a:p>
            <a:pPr algn="just"/>
            <a:endParaRPr lang="tr-TR" sz="2400" dirty="0">
              <a:latin typeface="Times New Roman" pitchFamily="18" charset="0"/>
            </a:endParaRPr>
          </a:p>
          <a:p>
            <a:pPr algn="just"/>
            <a:r>
              <a:rPr lang="tr-TR" sz="2400" dirty="0">
                <a:latin typeface="Times New Roman" pitchFamily="18" charset="0"/>
              </a:rPr>
              <a:t>Bu süreç, dersinizin programa nasıl katkıda bulunduğunu görmenize ya da dersinizin programa olan katkısını artırmak için dersin amacını ve öğrenme çıktılarını gözden geçirmenize yardımcı olacaktır. </a:t>
            </a:r>
          </a:p>
          <a:p>
            <a:pPr algn="just"/>
            <a:endParaRPr lang="tr-TR" dirty="0">
              <a:latin typeface="Times New Roman" pitchFamily="18" charset="0"/>
              <a:cs typeface="Times New Roman" pitchFamily="18" charset="0"/>
            </a:endParaRPr>
          </a:p>
        </p:txBody>
      </p:sp>
    </p:spTree>
    <p:extLst>
      <p:ext uri="{BB962C8B-B14F-4D97-AF65-F5344CB8AC3E}">
        <p14:creationId xmlns:p14="http://schemas.microsoft.com/office/powerpoint/2010/main" val="208204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755576" y="980728"/>
            <a:ext cx="8136904" cy="338554"/>
          </a:xfrm>
          <a:prstGeom prst="rect">
            <a:avLst/>
          </a:prstGeom>
          <a:noFill/>
        </p:spPr>
        <p:txBody>
          <a:bodyPr wrap="square" rtlCol="0">
            <a:spAutoFit/>
          </a:bodyPr>
          <a:lstStyle/>
          <a:p>
            <a:r>
              <a:rPr lang="tr-TR" sz="1600" b="1" dirty="0">
                <a:solidFill>
                  <a:srgbClr val="9A550A"/>
                </a:solidFill>
                <a:latin typeface="Times New Roman" pitchFamily="18" charset="0"/>
                <a:cs typeface="Times New Roman" pitchFamily="18" charset="0"/>
              </a:rPr>
              <a:t>DERS ÖĞRENME ÇIKTILARININ PROGRAM ÇIKTILARI İLE İLİŞKİLENDİRME</a:t>
            </a:r>
          </a:p>
        </p:txBody>
      </p:sp>
      <p:graphicFrame>
        <p:nvGraphicFramePr>
          <p:cNvPr id="7" name="Group 126"/>
          <p:cNvGraphicFramePr>
            <a:graphicFrameLocks noGrp="1"/>
          </p:cNvGraphicFramePr>
          <p:nvPr>
            <p:ph idx="4294967295"/>
            <p:extLst>
              <p:ext uri="{D42A27DB-BD31-4B8C-83A1-F6EECF244321}">
                <p14:modId xmlns:p14="http://schemas.microsoft.com/office/powerpoint/2010/main" val="980049386"/>
              </p:ext>
            </p:extLst>
          </p:nvPr>
        </p:nvGraphicFramePr>
        <p:xfrm>
          <a:off x="323850" y="1319281"/>
          <a:ext cx="8640763" cy="3549878"/>
        </p:xfrm>
        <a:graphic>
          <a:graphicData uri="http://schemas.openxmlformats.org/drawingml/2006/table">
            <a:tbl>
              <a:tblPr/>
              <a:tblGrid>
                <a:gridCol w="617538">
                  <a:extLst>
                    <a:ext uri="{9D8B030D-6E8A-4147-A177-3AD203B41FA5}">
                      <a16:colId xmlns:a16="http://schemas.microsoft.com/office/drawing/2014/main" val="20000"/>
                    </a:ext>
                  </a:extLst>
                </a:gridCol>
                <a:gridCol w="619125">
                  <a:extLst>
                    <a:ext uri="{9D8B030D-6E8A-4147-A177-3AD203B41FA5}">
                      <a16:colId xmlns:a16="http://schemas.microsoft.com/office/drawing/2014/main" val="20001"/>
                    </a:ext>
                  </a:extLst>
                </a:gridCol>
                <a:gridCol w="615950">
                  <a:extLst>
                    <a:ext uri="{9D8B030D-6E8A-4147-A177-3AD203B41FA5}">
                      <a16:colId xmlns:a16="http://schemas.microsoft.com/office/drawing/2014/main" val="20002"/>
                    </a:ext>
                  </a:extLst>
                </a:gridCol>
                <a:gridCol w="615950">
                  <a:extLst>
                    <a:ext uri="{9D8B030D-6E8A-4147-A177-3AD203B41FA5}">
                      <a16:colId xmlns:a16="http://schemas.microsoft.com/office/drawing/2014/main" val="20003"/>
                    </a:ext>
                  </a:extLst>
                </a:gridCol>
                <a:gridCol w="615950">
                  <a:extLst>
                    <a:ext uri="{9D8B030D-6E8A-4147-A177-3AD203B41FA5}">
                      <a16:colId xmlns:a16="http://schemas.microsoft.com/office/drawing/2014/main" val="20004"/>
                    </a:ext>
                  </a:extLst>
                </a:gridCol>
                <a:gridCol w="619125">
                  <a:extLst>
                    <a:ext uri="{9D8B030D-6E8A-4147-A177-3AD203B41FA5}">
                      <a16:colId xmlns:a16="http://schemas.microsoft.com/office/drawing/2014/main" val="20005"/>
                    </a:ext>
                  </a:extLst>
                </a:gridCol>
                <a:gridCol w="617537">
                  <a:extLst>
                    <a:ext uri="{9D8B030D-6E8A-4147-A177-3AD203B41FA5}">
                      <a16:colId xmlns:a16="http://schemas.microsoft.com/office/drawing/2014/main" val="20006"/>
                    </a:ext>
                  </a:extLst>
                </a:gridCol>
                <a:gridCol w="615950">
                  <a:extLst>
                    <a:ext uri="{9D8B030D-6E8A-4147-A177-3AD203B41FA5}">
                      <a16:colId xmlns:a16="http://schemas.microsoft.com/office/drawing/2014/main" val="20007"/>
                    </a:ext>
                  </a:extLst>
                </a:gridCol>
                <a:gridCol w="619125">
                  <a:extLst>
                    <a:ext uri="{9D8B030D-6E8A-4147-A177-3AD203B41FA5}">
                      <a16:colId xmlns:a16="http://schemas.microsoft.com/office/drawing/2014/main" val="20008"/>
                    </a:ext>
                  </a:extLst>
                </a:gridCol>
                <a:gridCol w="615950">
                  <a:extLst>
                    <a:ext uri="{9D8B030D-6E8A-4147-A177-3AD203B41FA5}">
                      <a16:colId xmlns:a16="http://schemas.microsoft.com/office/drawing/2014/main" val="20009"/>
                    </a:ext>
                  </a:extLst>
                </a:gridCol>
                <a:gridCol w="615950">
                  <a:extLst>
                    <a:ext uri="{9D8B030D-6E8A-4147-A177-3AD203B41FA5}">
                      <a16:colId xmlns:a16="http://schemas.microsoft.com/office/drawing/2014/main" val="20010"/>
                    </a:ext>
                  </a:extLst>
                </a:gridCol>
                <a:gridCol w="615950">
                  <a:extLst>
                    <a:ext uri="{9D8B030D-6E8A-4147-A177-3AD203B41FA5}">
                      <a16:colId xmlns:a16="http://schemas.microsoft.com/office/drawing/2014/main" val="20011"/>
                    </a:ext>
                  </a:extLst>
                </a:gridCol>
                <a:gridCol w="619125">
                  <a:extLst>
                    <a:ext uri="{9D8B030D-6E8A-4147-A177-3AD203B41FA5}">
                      <a16:colId xmlns:a16="http://schemas.microsoft.com/office/drawing/2014/main" val="20012"/>
                    </a:ext>
                  </a:extLst>
                </a:gridCol>
                <a:gridCol w="617538">
                  <a:extLst>
                    <a:ext uri="{9D8B030D-6E8A-4147-A177-3AD203B41FA5}">
                      <a16:colId xmlns:a16="http://schemas.microsoft.com/office/drawing/2014/main" val="20013"/>
                    </a:ext>
                  </a:extLst>
                </a:gridCol>
              </a:tblGrid>
              <a:tr h="77876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CC0000"/>
                          </a:solidFill>
                          <a:effectLst/>
                          <a:latin typeface="Times New Roman" pitchFamily="18" charset="0"/>
                          <a:cs typeface="Times New Roman" pitchFamily="18" charset="0"/>
                        </a:rPr>
                        <a:t>PÇ1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CC0000"/>
                          </a:solidFill>
                          <a:effectLst/>
                          <a:latin typeface="Times New Roman" pitchFamily="18" charset="0"/>
                          <a:cs typeface="Times New Roman" pitchFamily="18" charset="0"/>
                        </a:rPr>
                        <a:t>PÇ2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CC0000"/>
                          </a:solidFill>
                          <a:effectLst/>
                          <a:latin typeface="Times New Roman" pitchFamily="18" charset="0"/>
                          <a:cs typeface="Times New Roman" pitchFamily="18" charset="0"/>
                        </a:rPr>
                        <a:t>PÇ3</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CC0000"/>
                          </a:solidFill>
                          <a:effectLst/>
                          <a:latin typeface="Times New Roman" pitchFamily="18" charset="0"/>
                          <a:cs typeface="Times New Roman" pitchFamily="18" charset="0"/>
                        </a:rPr>
                        <a:t>PÇ6</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PÇ7</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PÇ10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PÇ11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CC0000"/>
                          </a:solidFill>
                          <a:effectLst/>
                          <a:latin typeface="Times New Roman" pitchFamily="18" charset="0"/>
                          <a:cs typeface="Times New Roman" pitchFamily="18" charset="0"/>
                        </a:rPr>
                        <a:t>PÇ13</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62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60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62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6077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62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6239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rgbClr val="000066"/>
                          </a:solidFill>
                          <a:effectLst/>
                          <a:latin typeface="Times New Roman" pitchFamily="18" charset="0"/>
                          <a:cs typeface="Times New Roman" pitchFamily="18" charset="0"/>
                        </a:rPr>
                        <a:t>D6</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 name="Text Box 125"/>
          <p:cNvSpPr txBox="1">
            <a:spLocks noChangeArrowheads="1"/>
          </p:cNvSpPr>
          <p:nvPr/>
        </p:nvSpPr>
        <p:spPr bwMode="auto">
          <a:xfrm>
            <a:off x="179388" y="4869160"/>
            <a:ext cx="8964612"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r>
              <a:rPr lang="tr-TR" altLang="tr-TR" sz="1800" dirty="0">
                <a:solidFill>
                  <a:srgbClr val="000066"/>
                </a:solidFill>
                <a:latin typeface="Times New Roman" pitchFamily="18" charset="0"/>
                <a:cs typeface="Times New Roman" pitchFamily="18" charset="0"/>
              </a:rPr>
              <a:t>D1:</a:t>
            </a:r>
            <a:r>
              <a:rPr lang="tr-TR" altLang="tr-TR" sz="1800" dirty="0">
                <a:latin typeface="Times New Roman" pitchFamily="18" charset="0"/>
                <a:cs typeface="Times New Roman" pitchFamily="18" charset="0"/>
              </a:rPr>
              <a:t> Okul Deneyimi 	                </a:t>
            </a:r>
            <a:r>
              <a:rPr lang="tr-TR" altLang="tr-TR" sz="1800" dirty="0">
                <a:solidFill>
                  <a:srgbClr val="000066"/>
                </a:solidFill>
                <a:latin typeface="Times New Roman" pitchFamily="18" charset="0"/>
                <a:cs typeface="Times New Roman" pitchFamily="18" charset="0"/>
              </a:rPr>
              <a:t>D2:</a:t>
            </a:r>
            <a:r>
              <a:rPr lang="tr-TR" altLang="tr-TR" sz="1800" dirty="0">
                <a:latin typeface="Times New Roman" pitchFamily="18" charset="0"/>
                <a:cs typeface="Times New Roman" pitchFamily="18" charset="0"/>
              </a:rPr>
              <a:t> Türkçe Öğretimi 	</a:t>
            </a:r>
          </a:p>
          <a:p>
            <a:r>
              <a:rPr lang="tr-TR" altLang="tr-TR" sz="1800" dirty="0">
                <a:solidFill>
                  <a:srgbClr val="000066"/>
                </a:solidFill>
                <a:latin typeface="Times New Roman" pitchFamily="18" charset="0"/>
                <a:cs typeface="Times New Roman" pitchFamily="18" charset="0"/>
              </a:rPr>
              <a:t>D3:</a:t>
            </a:r>
            <a:r>
              <a:rPr lang="tr-TR" altLang="tr-TR" sz="1800" dirty="0">
                <a:latin typeface="Times New Roman" pitchFamily="18" charset="0"/>
                <a:cs typeface="Times New Roman" pitchFamily="18" charset="0"/>
              </a:rPr>
              <a:t> Matematik Öğretimi 	                </a:t>
            </a:r>
            <a:r>
              <a:rPr lang="tr-TR" altLang="tr-TR" sz="1800" dirty="0">
                <a:solidFill>
                  <a:srgbClr val="000066"/>
                </a:solidFill>
                <a:latin typeface="Times New Roman" pitchFamily="18" charset="0"/>
                <a:cs typeface="Times New Roman" pitchFamily="18" charset="0"/>
              </a:rPr>
              <a:t>D4:</a:t>
            </a:r>
            <a:r>
              <a:rPr lang="tr-TR" altLang="tr-TR" sz="1800" dirty="0">
                <a:latin typeface="Times New Roman" pitchFamily="18" charset="0"/>
                <a:cs typeface="Times New Roman" pitchFamily="18" charset="0"/>
              </a:rPr>
              <a:t> Ölçme ve değerlendirme </a:t>
            </a:r>
          </a:p>
          <a:p>
            <a:r>
              <a:rPr lang="tr-TR" altLang="tr-TR" sz="1800" dirty="0">
                <a:solidFill>
                  <a:srgbClr val="000066"/>
                </a:solidFill>
                <a:latin typeface="Times New Roman" pitchFamily="18" charset="0"/>
                <a:cs typeface="Times New Roman" pitchFamily="18" charset="0"/>
              </a:rPr>
              <a:t>D5:</a:t>
            </a:r>
            <a:r>
              <a:rPr lang="tr-TR" altLang="tr-TR" sz="1800" dirty="0">
                <a:latin typeface="Times New Roman" pitchFamily="18" charset="0"/>
                <a:cs typeface="Times New Roman" pitchFamily="18" charset="0"/>
              </a:rPr>
              <a:t> Erken Çocukluk Eğitimi 	   	</a:t>
            </a:r>
            <a:r>
              <a:rPr lang="tr-TR" altLang="tr-TR" sz="1800" dirty="0">
                <a:solidFill>
                  <a:srgbClr val="000066"/>
                </a:solidFill>
                <a:latin typeface="Times New Roman" pitchFamily="18" charset="0"/>
                <a:cs typeface="Times New Roman" pitchFamily="18" charset="0"/>
              </a:rPr>
              <a:t>D6:</a:t>
            </a:r>
            <a:r>
              <a:rPr lang="tr-TR" altLang="tr-TR" sz="1800" dirty="0">
                <a:latin typeface="Times New Roman" pitchFamily="18" charset="0"/>
                <a:cs typeface="Times New Roman" pitchFamily="18" charset="0"/>
              </a:rPr>
              <a:t> Fen ve Teknoloji Öğretimi </a:t>
            </a:r>
            <a:r>
              <a:rPr lang="tr-TR" altLang="tr-TR" sz="2000" dirty="0"/>
              <a:t>	</a:t>
            </a:r>
          </a:p>
        </p:txBody>
      </p:sp>
    </p:spTree>
    <p:extLst>
      <p:ext uri="{BB962C8B-B14F-4D97-AF65-F5344CB8AC3E}">
        <p14:creationId xmlns:p14="http://schemas.microsoft.com/office/powerpoint/2010/main" val="319103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1979712" y="620688"/>
            <a:ext cx="6120680" cy="461665"/>
          </a:xfrm>
          <a:prstGeom prst="rect">
            <a:avLst/>
          </a:prstGeom>
        </p:spPr>
        <p:txBody>
          <a:bodyPr wrap="square">
            <a:spAutoFit/>
          </a:bodyPr>
          <a:lstStyle/>
          <a:p>
            <a:r>
              <a:rPr lang="tr-TR" sz="2400" b="1" dirty="0">
                <a:solidFill>
                  <a:srgbClr val="9A550A"/>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ÜNİVERSİTEMİZDEN BİR KARE</a:t>
            </a:r>
            <a:endParaRPr lang="tr-TR" sz="2400" dirty="0">
              <a:solidFill>
                <a:srgbClr val="9A550A"/>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1" y="980728"/>
            <a:ext cx="8991269" cy="576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195842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755576" y="980728"/>
            <a:ext cx="8136904" cy="646331"/>
          </a:xfrm>
          <a:prstGeom prst="rect">
            <a:avLst/>
          </a:prstGeom>
          <a:noFill/>
        </p:spPr>
        <p:txBody>
          <a:bodyPr wrap="square" rtlCol="0">
            <a:spAutoFit/>
          </a:bodyPr>
          <a:lstStyle/>
          <a:p>
            <a:r>
              <a:rPr lang="tr-TR" b="1" dirty="0">
                <a:solidFill>
                  <a:srgbClr val="9A550A"/>
                </a:solidFill>
                <a:latin typeface="Times New Roman" pitchFamily="18" charset="0"/>
                <a:cs typeface="Times New Roman" pitchFamily="18" charset="0"/>
              </a:rPr>
              <a:t>PROGRAM ÇIKTILARININ YÜKSEKÖĞRETİM YETERLİKLERİ İLE İLİŞKİLENDİRME</a:t>
            </a:r>
          </a:p>
        </p:txBody>
      </p:sp>
      <p:graphicFrame>
        <p:nvGraphicFramePr>
          <p:cNvPr id="7" name="Group 126"/>
          <p:cNvGraphicFramePr>
            <a:graphicFrameLocks/>
          </p:cNvGraphicFramePr>
          <p:nvPr>
            <p:extLst>
              <p:ext uri="{D42A27DB-BD31-4B8C-83A1-F6EECF244321}">
                <p14:modId xmlns:p14="http://schemas.microsoft.com/office/powerpoint/2010/main" val="1185820336"/>
              </p:ext>
            </p:extLst>
          </p:nvPr>
        </p:nvGraphicFramePr>
        <p:xfrm>
          <a:off x="323850" y="1700213"/>
          <a:ext cx="8677275" cy="3228974"/>
        </p:xfrm>
        <a:graphic>
          <a:graphicData uri="http://schemas.openxmlformats.org/drawingml/2006/table">
            <a:tbl>
              <a:tblPr/>
              <a:tblGrid>
                <a:gridCol w="791818">
                  <a:extLst>
                    <a:ext uri="{9D8B030D-6E8A-4147-A177-3AD203B41FA5}">
                      <a16:colId xmlns:a16="http://schemas.microsoft.com/office/drawing/2014/main" val="20000"/>
                    </a:ext>
                  </a:extLst>
                </a:gridCol>
                <a:gridCol w="864044">
                  <a:extLst>
                    <a:ext uri="{9D8B030D-6E8A-4147-A177-3AD203B41FA5}">
                      <a16:colId xmlns:a16="http://schemas.microsoft.com/office/drawing/2014/main" val="20001"/>
                    </a:ext>
                  </a:extLst>
                </a:gridCol>
                <a:gridCol w="948660">
                  <a:extLst>
                    <a:ext uri="{9D8B030D-6E8A-4147-A177-3AD203B41FA5}">
                      <a16:colId xmlns:a16="http://schemas.microsoft.com/office/drawing/2014/main" val="20002"/>
                    </a:ext>
                  </a:extLst>
                </a:gridCol>
                <a:gridCol w="865942">
                  <a:extLst>
                    <a:ext uri="{9D8B030D-6E8A-4147-A177-3AD203B41FA5}">
                      <a16:colId xmlns:a16="http://schemas.microsoft.com/office/drawing/2014/main" val="20003"/>
                    </a:ext>
                  </a:extLst>
                </a:gridCol>
                <a:gridCol w="865942">
                  <a:extLst>
                    <a:ext uri="{9D8B030D-6E8A-4147-A177-3AD203B41FA5}">
                      <a16:colId xmlns:a16="http://schemas.microsoft.com/office/drawing/2014/main" val="20004"/>
                    </a:ext>
                  </a:extLst>
                </a:gridCol>
                <a:gridCol w="870406">
                  <a:extLst>
                    <a:ext uri="{9D8B030D-6E8A-4147-A177-3AD203B41FA5}">
                      <a16:colId xmlns:a16="http://schemas.microsoft.com/office/drawing/2014/main" val="20005"/>
                    </a:ext>
                  </a:extLst>
                </a:gridCol>
                <a:gridCol w="868173">
                  <a:extLst>
                    <a:ext uri="{9D8B030D-6E8A-4147-A177-3AD203B41FA5}">
                      <a16:colId xmlns:a16="http://schemas.microsoft.com/office/drawing/2014/main" val="20006"/>
                    </a:ext>
                  </a:extLst>
                </a:gridCol>
                <a:gridCol w="865942">
                  <a:extLst>
                    <a:ext uri="{9D8B030D-6E8A-4147-A177-3AD203B41FA5}">
                      <a16:colId xmlns:a16="http://schemas.microsoft.com/office/drawing/2014/main" val="20007"/>
                    </a:ext>
                  </a:extLst>
                </a:gridCol>
                <a:gridCol w="870406">
                  <a:extLst>
                    <a:ext uri="{9D8B030D-6E8A-4147-A177-3AD203B41FA5}">
                      <a16:colId xmlns:a16="http://schemas.microsoft.com/office/drawing/2014/main" val="20008"/>
                    </a:ext>
                  </a:extLst>
                </a:gridCol>
                <a:gridCol w="865942">
                  <a:extLst>
                    <a:ext uri="{9D8B030D-6E8A-4147-A177-3AD203B41FA5}">
                      <a16:colId xmlns:a16="http://schemas.microsoft.com/office/drawing/2014/main" val="20009"/>
                    </a:ext>
                  </a:extLst>
                </a:gridCol>
              </a:tblGrid>
              <a:tr h="51814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tr-TR" sz="28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TYYÇ1</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 2</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TYYÇ3</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TYYÇ4</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TYYÇ5</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TYYÇ6</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TYYÇ7</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TYYÇ8</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1600" b="1" i="0" u="none" strike="noStrike" cap="none" normalizeH="0" baseline="0" dirty="0">
                          <a:ln>
                            <a:noFill/>
                          </a:ln>
                          <a:solidFill>
                            <a:srgbClr val="CC0000"/>
                          </a:solidFill>
                          <a:effectLst/>
                          <a:latin typeface="Times New Roman" pitchFamily="18" charset="0"/>
                          <a:cs typeface="Times New Roman" pitchFamily="18" charset="0"/>
                        </a:rPr>
                        <a:t>TYYÇ9</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452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PÇ1</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4507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PÇ2</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452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PÇ3</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450747">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PÇ4</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452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PÇ5</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45233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rgbClr val="0000FF"/>
                          </a:solidFill>
                          <a:effectLst/>
                          <a:latin typeface="Times New Roman" pitchFamily="18" charset="0"/>
                          <a:cs typeface="Times New Roman" pitchFamily="18" charset="0"/>
                        </a:rPr>
                        <a:t>PÇ6</a:t>
                      </a:r>
                    </a:p>
                  </a:txBody>
                  <a:tcPr marL="91446" marR="91446" marT="45710" marB="4571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tr-TR" sz="2200" b="0" i="0" u="none" strike="noStrike" cap="none" normalizeH="0" baseline="0" dirty="0">
                          <a:ln>
                            <a:noFill/>
                          </a:ln>
                          <a:solidFill>
                            <a:schemeClr val="tx1"/>
                          </a:solidFill>
                          <a:effectLst/>
                          <a:latin typeface="Times New Roman" pitchFamily="18" charset="0"/>
                          <a:cs typeface="Times New Roman" pitchFamily="18" charset="0"/>
                        </a:rPr>
                        <a:t>X</a:t>
                      </a: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0" lang="tr-TR" sz="2200" b="0" i="0" u="none" strike="noStrike" cap="none" normalizeH="0" baseline="0" dirty="0">
                        <a:ln>
                          <a:noFill/>
                        </a:ln>
                        <a:solidFill>
                          <a:schemeClr val="tx1"/>
                        </a:solidFill>
                        <a:effectLst/>
                        <a:latin typeface="Times New Roman" pitchFamily="18" charset="0"/>
                        <a:cs typeface="Times New Roman" pitchFamily="18" charset="0"/>
                      </a:endParaRPr>
                    </a:p>
                  </a:txBody>
                  <a:tcPr marL="91446" marR="91446" marT="45710" marB="4571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8" name="Rectangle 2"/>
          <p:cNvSpPr txBox="1">
            <a:spLocks noChangeArrowheads="1"/>
          </p:cNvSpPr>
          <p:nvPr/>
        </p:nvSpPr>
        <p:spPr bwMode="auto">
          <a:xfrm>
            <a:off x="469900" y="5229200"/>
            <a:ext cx="8494588" cy="864096"/>
          </a:xfrm>
          <a:prstGeom prst="rect">
            <a:avLst/>
          </a:prstGeom>
          <a:noFill/>
          <a:ln>
            <a:noFill/>
          </a:ln>
        </p:spPr>
        <p:txBody>
          <a:bodyPr anchor="b"/>
          <a:lstStyle>
            <a:lvl1pPr algn="l" rtl="0" eaLnBrk="0" fontAlgn="base" hangingPunct="0">
              <a:spcBef>
                <a:spcPct val="0"/>
              </a:spcBef>
              <a:spcAft>
                <a:spcPct val="0"/>
              </a:spcAft>
              <a:defRPr sz="3800">
                <a:solidFill>
                  <a:schemeClr val="tx2"/>
                </a:solidFill>
                <a:latin typeface="+mj-lt"/>
                <a:ea typeface="+mj-ea"/>
                <a:cs typeface="+mj-cs"/>
              </a:defRPr>
            </a:lvl1pPr>
            <a:lvl2pPr algn="l" rtl="0" eaLnBrk="0" fontAlgn="base" hangingPunct="0">
              <a:spcBef>
                <a:spcPct val="0"/>
              </a:spcBef>
              <a:spcAft>
                <a:spcPct val="0"/>
              </a:spcAft>
              <a:defRPr sz="3800">
                <a:solidFill>
                  <a:schemeClr val="tx2"/>
                </a:solidFill>
                <a:latin typeface="Arial" charset="0"/>
              </a:defRPr>
            </a:lvl2pPr>
            <a:lvl3pPr algn="l" rtl="0" eaLnBrk="0" fontAlgn="base" hangingPunct="0">
              <a:spcBef>
                <a:spcPct val="0"/>
              </a:spcBef>
              <a:spcAft>
                <a:spcPct val="0"/>
              </a:spcAft>
              <a:defRPr sz="3800">
                <a:solidFill>
                  <a:schemeClr val="tx2"/>
                </a:solidFill>
                <a:latin typeface="Arial" charset="0"/>
              </a:defRPr>
            </a:lvl3pPr>
            <a:lvl4pPr algn="l" rtl="0" eaLnBrk="0" fontAlgn="base" hangingPunct="0">
              <a:spcBef>
                <a:spcPct val="0"/>
              </a:spcBef>
              <a:spcAft>
                <a:spcPct val="0"/>
              </a:spcAft>
              <a:defRPr sz="3800">
                <a:solidFill>
                  <a:schemeClr val="tx2"/>
                </a:solidFill>
                <a:latin typeface="Arial" charset="0"/>
              </a:defRPr>
            </a:lvl4pPr>
            <a:lvl5pPr algn="l" rtl="0" eaLnBrk="0" fontAlgn="base" hangingPunct="0">
              <a:spcBef>
                <a:spcPct val="0"/>
              </a:spcBef>
              <a:spcAft>
                <a:spcPct val="0"/>
              </a:spcAft>
              <a:defRPr sz="3800">
                <a:solidFill>
                  <a:schemeClr val="tx2"/>
                </a:solidFill>
                <a:latin typeface="Arial" charset="0"/>
              </a:defRPr>
            </a:lvl5pPr>
            <a:lvl6pPr marL="457200" algn="l" rtl="0" fontAlgn="base">
              <a:spcBef>
                <a:spcPct val="0"/>
              </a:spcBef>
              <a:spcAft>
                <a:spcPct val="0"/>
              </a:spcAft>
              <a:defRPr sz="3800">
                <a:solidFill>
                  <a:schemeClr val="tx2"/>
                </a:solidFill>
                <a:latin typeface="Arial" charset="0"/>
              </a:defRPr>
            </a:lvl6pPr>
            <a:lvl7pPr marL="914400" algn="l" rtl="0" fontAlgn="base">
              <a:spcBef>
                <a:spcPct val="0"/>
              </a:spcBef>
              <a:spcAft>
                <a:spcPct val="0"/>
              </a:spcAft>
              <a:defRPr sz="3800">
                <a:solidFill>
                  <a:schemeClr val="tx2"/>
                </a:solidFill>
                <a:latin typeface="Arial" charset="0"/>
              </a:defRPr>
            </a:lvl7pPr>
            <a:lvl8pPr marL="1371600" algn="l" rtl="0" fontAlgn="base">
              <a:spcBef>
                <a:spcPct val="0"/>
              </a:spcBef>
              <a:spcAft>
                <a:spcPct val="0"/>
              </a:spcAft>
              <a:defRPr sz="3800">
                <a:solidFill>
                  <a:schemeClr val="tx2"/>
                </a:solidFill>
                <a:latin typeface="Arial" charset="0"/>
              </a:defRPr>
            </a:lvl8pPr>
            <a:lvl9pPr marL="1828800" algn="l" rtl="0" fontAlgn="base">
              <a:spcBef>
                <a:spcPct val="0"/>
              </a:spcBef>
              <a:spcAft>
                <a:spcPct val="0"/>
              </a:spcAft>
              <a:defRPr sz="3800">
                <a:solidFill>
                  <a:schemeClr val="tx2"/>
                </a:solidFill>
                <a:latin typeface="Arial" charset="0"/>
              </a:defRPr>
            </a:lvl9pPr>
          </a:lstStyle>
          <a:p>
            <a:pPr algn="ctr" eaLnBrk="1" hangingPunct="1">
              <a:defRPr/>
            </a:pPr>
            <a:r>
              <a:rPr lang="tr-TR" altLang="tr-TR" sz="1800" b="1" kern="0" dirty="0">
                <a:solidFill>
                  <a:srgbClr val="000099"/>
                </a:solidFill>
                <a:latin typeface="Times New Roman" pitchFamily="18" charset="0"/>
                <a:cs typeface="Times New Roman" pitchFamily="18" charset="0"/>
              </a:rPr>
              <a:t>Program çıktısının yükseköğretim yeterliklerini karşılama düzeyine göre 1-5 arasında derecelendirilebilir. </a:t>
            </a:r>
          </a:p>
          <a:p>
            <a:pPr algn="ctr" eaLnBrk="1" hangingPunct="1">
              <a:defRPr/>
            </a:pPr>
            <a:r>
              <a:rPr lang="tr-TR" altLang="tr-TR" sz="1800" b="1" kern="0" dirty="0">
                <a:solidFill>
                  <a:srgbClr val="000099"/>
                </a:solidFill>
                <a:latin typeface="Times New Roman" pitchFamily="18" charset="0"/>
                <a:cs typeface="Times New Roman" pitchFamily="18" charset="0"/>
              </a:rPr>
              <a:t>Çok ilgili ise 5, az ilgili ise 1 duruma göre ara değerler de verilebilir. </a:t>
            </a:r>
          </a:p>
        </p:txBody>
      </p:sp>
    </p:spTree>
    <p:extLst>
      <p:ext uri="{BB962C8B-B14F-4D97-AF65-F5344CB8AC3E}">
        <p14:creationId xmlns:p14="http://schemas.microsoft.com/office/powerpoint/2010/main" val="28995855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4955203"/>
          </a:xfrm>
          <a:prstGeom prst="rect">
            <a:avLst/>
          </a:prstGeom>
          <a:noFill/>
        </p:spPr>
        <p:txBody>
          <a:bodyPr wrap="square" rtlCol="0">
            <a:spAutoFit/>
          </a:bodyPr>
          <a:lstStyle/>
          <a:p>
            <a:r>
              <a:rPr lang="tr-TR" sz="2400" b="1" dirty="0">
                <a:solidFill>
                  <a:srgbClr val="9A550A"/>
                </a:solidFill>
                <a:latin typeface="Times New Roman" pitchFamily="18" charset="0"/>
              </a:rPr>
              <a:t>AKTS NEDİR VE NEDEN ÖNEMLİ</a:t>
            </a:r>
          </a:p>
          <a:p>
            <a:r>
              <a:rPr lang="tr-TR" dirty="0">
                <a:latin typeface="Times New Roman" pitchFamily="18" charset="0"/>
                <a:cs typeface="Times New Roman" pitchFamily="18" charset="0"/>
              </a:rPr>
              <a:t>AKTS kredisi, ders ünitelerini tamamlamak için gerekli öğrenci iş yükünü gösteren </a:t>
            </a:r>
          </a:p>
          <a:p>
            <a:r>
              <a:rPr lang="tr-TR" dirty="0">
                <a:latin typeface="Times New Roman" pitchFamily="18" charset="0"/>
                <a:cs typeface="Times New Roman" pitchFamily="18" charset="0"/>
              </a:rPr>
              <a:t>(1 ile 60 arasında) sayısal değerdir. </a:t>
            </a:r>
          </a:p>
          <a:p>
            <a:r>
              <a:rPr lang="tr-TR" dirty="0">
                <a:latin typeface="Times New Roman" pitchFamily="18" charset="0"/>
                <a:cs typeface="Times New Roman" pitchFamily="18" charset="0"/>
              </a:rPr>
              <a:t>Bu değer,  bir kurumdaki yıllık akademik çalışma içerisinde her bir dersin gerektirdiği iş yükünü gösterir. Bu iş yükü içerisine bir akademik yılda ders kapsamındaki </a:t>
            </a:r>
            <a:r>
              <a:rPr lang="tr-TR" b="1" dirty="0">
                <a:solidFill>
                  <a:srgbClr val="FF0000"/>
                </a:solidFill>
                <a:latin typeface="Times New Roman" pitchFamily="18" charset="0"/>
                <a:cs typeface="Times New Roman" pitchFamily="18" charset="0"/>
              </a:rPr>
              <a:t>pratik çalışmalar, seminerler, alan çalışmaları, bireysel çalışmalar, sınavlar gibi çalışmalar </a:t>
            </a:r>
            <a:r>
              <a:rPr lang="tr-TR" dirty="0">
                <a:latin typeface="Times New Roman" pitchFamily="18" charset="0"/>
                <a:cs typeface="Times New Roman" pitchFamily="18" charset="0"/>
              </a:rPr>
              <a:t>da girer.</a:t>
            </a:r>
          </a:p>
          <a:p>
            <a:r>
              <a:rPr lang="tr-TR" sz="2200" b="1" dirty="0">
                <a:solidFill>
                  <a:srgbClr val="9A550A"/>
                </a:solidFill>
                <a:latin typeface="Times New Roman" pitchFamily="18" charset="0"/>
                <a:cs typeface="Times New Roman" pitchFamily="18" charset="0"/>
              </a:rPr>
              <a:t>Önemine gelince;</a:t>
            </a:r>
          </a:p>
          <a:p>
            <a:r>
              <a:rPr lang="tr-TR" dirty="0">
                <a:latin typeface="Times New Roman" pitchFamily="18" charset="0"/>
                <a:cs typeface="Times New Roman" pitchFamily="18" charset="0"/>
              </a:rPr>
              <a:t>Öğretim etkinliklerinde Avrupa kapsamında bütünlük sağlamak, </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Tek tipleştirme değil akademik bir tanınma aracıdır,</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Öğrencilerin değişim programlarında  eğitim kurumlarında aldıkları derslerin ve bu derslerdeki değerlendirmelerin denkliğinin sağlanması,</a:t>
            </a:r>
          </a:p>
          <a:p>
            <a:endParaRPr lang="tr-TR" dirty="0">
              <a:latin typeface="Times New Roman" pitchFamily="18" charset="0"/>
              <a:cs typeface="Times New Roman" pitchFamily="18" charset="0"/>
            </a:endParaRPr>
          </a:p>
          <a:p>
            <a:r>
              <a:rPr lang="tr-TR" dirty="0">
                <a:latin typeface="Times New Roman" pitchFamily="18" charset="0"/>
                <a:cs typeface="Times New Roman" pitchFamily="18" charset="0"/>
              </a:rPr>
              <a:t>Öğrencilerinin derslerde kazandıkları öğrenme çıktılarının karşılıklı olarak tanınmasını sağlamaktır.</a:t>
            </a:r>
            <a:endParaRPr lang="tr-TR" b="1"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35666556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683568" y="1118929"/>
            <a:ext cx="8136904" cy="4955203"/>
          </a:xfrm>
          <a:prstGeom prst="rect">
            <a:avLst/>
          </a:prstGeom>
          <a:noFill/>
        </p:spPr>
        <p:txBody>
          <a:bodyPr wrap="square" rtlCol="0">
            <a:spAutoFit/>
          </a:bodyPr>
          <a:lstStyle/>
          <a:p>
            <a:r>
              <a:rPr lang="tr-TR" sz="2800" b="1" dirty="0">
                <a:solidFill>
                  <a:srgbClr val="9A550A"/>
                </a:solidFill>
                <a:latin typeface="Times New Roman" pitchFamily="18" charset="0"/>
              </a:rPr>
              <a:t>AKTS’Yİ OLUŞTURAN İŞ YÜKÜ</a:t>
            </a:r>
          </a:p>
          <a:p>
            <a:pPr>
              <a:lnSpc>
                <a:spcPct val="90000"/>
              </a:lnSpc>
            </a:pPr>
            <a:r>
              <a:rPr lang="tr-TR" sz="2000" dirty="0">
                <a:latin typeface="Times New Roman" pitchFamily="18" charset="0"/>
              </a:rPr>
              <a:t>İş yükü: Öğrencinin herhangi bir eğitim faaliyeti için harcadığı ortalama süre.</a:t>
            </a:r>
          </a:p>
          <a:p>
            <a:pPr>
              <a:lnSpc>
                <a:spcPct val="90000"/>
              </a:lnSpc>
            </a:pPr>
            <a:endParaRPr lang="tr-TR" sz="2000" dirty="0">
              <a:latin typeface="Times New Roman" pitchFamily="18" charset="0"/>
            </a:endParaRPr>
          </a:p>
          <a:p>
            <a:pPr>
              <a:lnSpc>
                <a:spcPct val="90000"/>
              </a:lnSpc>
            </a:pPr>
            <a:r>
              <a:rPr lang="tr-TR" sz="2000" dirty="0">
                <a:latin typeface="Times New Roman" pitchFamily="18" charset="0"/>
              </a:rPr>
              <a:t>Yani eğitim-öğretim dönemi içerisinde öğrencinin ders için harcadığı tüm süreçler </a:t>
            </a:r>
            <a:r>
              <a:rPr lang="tr-TR" sz="2000" dirty="0" err="1">
                <a:latin typeface="Times New Roman" pitchFamily="18" charset="0"/>
              </a:rPr>
              <a:t>AKTS’yi</a:t>
            </a:r>
            <a:r>
              <a:rPr lang="tr-TR" sz="2000" dirty="0">
                <a:latin typeface="Times New Roman" pitchFamily="18" charset="0"/>
              </a:rPr>
              <a:t> oluşturmaktadır. </a:t>
            </a:r>
          </a:p>
          <a:p>
            <a:pPr lvl="1">
              <a:lnSpc>
                <a:spcPct val="90000"/>
              </a:lnSpc>
            </a:pPr>
            <a:r>
              <a:rPr lang="tr-TR" sz="2000" dirty="0">
                <a:latin typeface="Times New Roman" pitchFamily="18" charset="0"/>
              </a:rPr>
              <a:t>Derse katılım</a:t>
            </a:r>
          </a:p>
          <a:p>
            <a:pPr lvl="1">
              <a:lnSpc>
                <a:spcPct val="90000"/>
              </a:lnSpc>
            </a:pPr>
            <a:r>
              <a:rPr lang="tr-TR" sz="2000" dirty="0">
                <a:latin typeface="Times New Roman" pitchFamily="18" charset="0"/>
              </a:rPr>
              <a:t>Ders içi ve dışı yaptıkları eğitim etkinlikleri,</a:t>
            </a:r>
          </a:p>
          <a:p>
            <a:pPr lvl="1">
              <a:lnSpc>
                <a:spcPct val="90000"/>
              </a:lnSpc>
            </a:pPr>
            <a:r>
              <a:rPr lang="tr-TR" sz="2000" dirty="0">
                <a:latin typeface="Times New Roman" pitchFamily="18" charset="0"/>
              </a:rPr>
              <a:t>Proje hazırlamaya ayrılan süre</a:t>
            </a:r>
          </a:p>
          <a:p>
            <a:pPr lvl="1">
              <a:lnSpc>
                <a:spcPct val="90000"/>
              </a:lnSpc>
            </a:pPr>
            <a:r>
              <a:rPr lang="tr-TR" sz="2000" dirty="0">
                <a:latin typeface="Times New Roman" pitchFamily="18" charset="0"/>
              </a:rPr>
              <a:t>Birlikte ve bireysel çalışma süresi, </a:t>
            </a:r>
          </a:p>
          <a:p>
            <a:pPr lvl="1">
              <a:lnSpc>
                <a:spcPct val="90000"/>
              </a:lnSpc>
            </a:pPr>
            <a:r>
              <a:rPr lang="tr-TR" sz="2000" dirty="0">
                <a:latin typeface="Times New Roman" pitchFamily="18" charset="0"/>
              </a:rPr>
              <a:t>Sınavlara hazırlanma ( sözlü yada yazılı)</a:t>
            </a:r>
          </a:p>
          <a:p>
            <a:pPr lvl="1">
              <a:lnSpc>
                <a:spcPct val="90000"/>
              </a:lnSpc>
            </a:pPr>
            <a:r>
              <a:rPr lang="tr-TR" sz="2000" dirty="0">
                <a:latin typeface="Times New Roman" pitchFamily="18" charset="0"/>
              </a:rPr>
              <a:t>Ödev hazırlama</a:t>
            </a:r>
          </a:p>
          <a:p>
            <a:pPr lvl="1">
              <a:lnSpc>
                <a:spcPct val="90000"/>
              </a:lnSpc>
            </a:pPr>
            <a:r>
              <a:rPr lang="tr-TR" sz="2000" dirty="0" err="1">
                <a:latin typeface="Times New Roman" pitchFamily="18" charset="0"/>
              </a:rPr>
              <a:t>Quiz</a:t>
            </a:r>
            <a:r>
              <a:rPr lang="tr-TR" sz="2000" dirty="0">
                <a:latin typeface="Times New Roman" pitchFamily="18" charset="0"/>
              </a:rPr>
              <a:t> sınavları. </a:t>
            </a:r>
          </a:p>
          <a:p>
            <a:pPr lvl="1">
              <a:lnSpc>
                <a:spcPct val="90000"/>
              </a:lnSpc>
            </a:pPr>
            <a:r>
              <a:rPr lang="tr-TR" sz="2000" dirty="0">
                <a:latin typeface="Times New Roman" pitchFamily="18" charset="0"/>
              </a:rPr>
              <a:t>Arazi çalışmaları</a:t>
            </a:r>
          </a:p>
          <a:p>
            <a:pPr lvl="1">
              <a:lnSpc>
                <a:spcPct val="90000"/>
              </a:lnSpc>
            </a:pPr>
            <a:r>
              <a:rPr lang="tr-TR" sz="2000" dirty="0">
                <a:latin typeface="Times New Roman" pitchFamily="18" charset="0"/>
              </a:rPr>
              <a:t>Atölye çalışmaları</a:t>
            </a:r>
          </a:p>
          <a:p>
            <a:pPr lvl="1">
              <a:lnSpc>
                <a:spcPct val="90000"/>
              </a:lnSpc>
            </a:pPr>
            <a:r>
              <a:rPr lang="tr-TR" sz="2000" dirty="0">
                <a:latin typeface="Times New Roman" pitchFamily="18" charset="0"/>
              </a:rPr>
              <a:t>Laboratuvarlar</a:t>
            </a:r>
          </a:p>
          <a:p>
            <a:pPr lvl="1">
              <a:lnSpc>
                <a:spcPct val="90000"/>
              </a:lnSpc>
            </a:pPr>
            <a:r>
              <a:rPr lang="tr-TR" sz="2000" dirty="0">
                <a:latin typeface="Times New Roman" pitchFamily="18" charset="0"/>
              </a:rPr>
              <a:t>Seminer- sunum hazırlama </a:t>
            </a:r>
          </a:p>
          <a:p>
            <a:pPr lvl="1">
              <a:lnSpc>
                <a:spcPct val="90000"/>
              </a:lnSpc>
            </a:pPr>
            <a:r>
              <a:rPr lang="tr-TR" sz="2000" dirty="0">
                <a:latin typeface="Times New Roman" pitchFamily="18" charset="0"/>
              </a:rPr>
              <a:t>Staj vb. </a:t>
            </a:r>
          </a:p>
        </p:txBody>
      </p:sp>
    </p:spTree>
    <p:extLst>
      <p:ext uri="{BB962C8B-B14F-4D97-AF65-F5344CB8AC3E}">
        <p14:creationId xmlns:p14="http://schemas.microsoft.com/office/powerpoint/2010/main" val="26902017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7544" y="1484784"/>
            <a:ext cx="8280920" cy="3096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147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467544" y="1118929"/>
            <a:ext cx="8352928" cy="5047536"/>
          </a:xfrm>
          <a:prstGeom prst="rect">
            <a:avLst/>
          </a:prstGeom>
          <a:noFill/>
        </p:spPr>
        <p:txBody>
          <a:bodyPr wrap="square" rtlCol="0">
            <a:spAutoFit/>
          </a:bodyPr>
          <a:lstStyle/>
          <a:p>
            <a:r>
              <a:rPr lang="tr-TR" sz="2200" b="1" dirty="0">
                <a:solidFill>
                  <a:srgbClr val="9A550A"/>
                </a:solidFill>
                <a:latin typeface="Times New Roman" pitchFamily="18" charset="0"/>
                <a:cs typeface="Times New Roman" pitchFamily="18" charset="0"/>
              </a:rPr>
              <a:t>AKTS HESAPLAMA VE ÖNEMLİ HUSUSLAR</a:t>
            </a:r>
          </a:p>
          <a:p>
            <a:pPr marL="533400" indent="-533400">
              <a:buFont typeface="Wingdings" pitchFamily="2" charset="2"/>
              <a:buAutoNum type="arabicPeriod"/>
            </a:pPr>
            <a:r>
              <a:rPr lang="tr-TR" sz="2000" dirty="0">
                <a:latin typeface="Times New Roman" pitchFamily="18" charset="0"/>
              </a:rPr>
              <a:t>Bir öğrencinin bir yıllık tahmini iş yükü: </a:t>
            </a:r>
          </a:p>
          <a:p>
            <a:pPr marL="914400" lvl="1" indent="-457200"/>
            <a:r>
              <a:rPr lang="tr-TR" sz="2000" dirty="0">
                <a:latin typeface="Times New Roman" pitchFamily="18" charset="0"/>
              </a:rPr>
              <a:t>	</a:t>
            </a:r>
            <a:r>
              <a:rPr lang="tr-TR" sz="2000" dirty="0">
                <a:solidFill>
                  <a:srgbClr val="3333FF"/>
                </a:solidFill>
                <a:latin typeface="Times New Roman" pitchFamily="18" charset="0"/>
              </a:rPr>
              <a:t>1500 ile 1800</a:t>
            </a:r>
            <a:r>
              <a:rPr lang="tr-TR" sz="2000" dirty="0">
                <a:latin typeface="Times New Roman" pitchFamily="18" charset="0"/>
              </a:rPr>
              <a:t> saat aralığındadır.</a:t>
            </a:r>
          </a:p>
          <a:p>
            <a:pPr marL="914400" lvl="1" indent="-457200"/>
            <a:endParaRPr lang="tr-TR" sz="2000" dirty="0">
              <a:latin typeface="Times New Roman" pitchFamily="18" charset="0"/>
            </a:endParaRPr>
          </a:p>
          <a:p>
            <a:pPr marL="533400" indent="-533400">
              <a:buFont typeface="Wingdings" pitchFamily="2" charset="2"/>
              <a:buAutoNum type="arabicPeriod"/>
            </a:pPr>
            <a:r>
              <a:rPr lang="tr-TR" sz="2000" dirty="0">
                <a:latin typeface="Times New Roman" pitchFamily="18" charset="0"/>
              </a:rPr>
              <a:t>Bir dönem=</a:t>
            </a:r>
            <a:r>
              <a:rPr lang="tr-TR" sz="2000" dirty="0">
                <a:solidFill>
                  <a:srgbClr val="3333FF"/>
                </a:solidFill>
                <a:latin typeface="Times New Roman" pitchFamily="18" charset="0"/>
              </a:rPr>
              <a:t>30 AKTS</a:t>
            </a:r>
            <a:r>
              <a:rPr lang="tr-TR" sz="2000" dirty="0">
                <a:latin typeface="Times New Roman" pitchFamily="18" charset="0"/>
              </a:rPr>
              <a:t> kredisi=</a:t>
            </a:r>
            <a:r>
              <a:rPr lang="tr-TR" sz="2000" dirty="0">
                <a:solidFill>
                  <a:srgbClr val="3333FF"/>
                </a:solidFill>
                <a:latin typeface="Times New Roman" pitchFamily="18" charset="0"/>
              </a:rPr>
              <a:t>750-900</a:t>
            </a:r>
            <a:r>
              <a:rPr lang="tr-TR" sz="2000" dirty="0">
                <a:latin typeface="Times New Roman" pitchFamily="18" charset="0"/>
              </a:rPr>
              <a:t> saat iş yükü </a:t>
            </a:r>
          </a:p>
          <a:p>
            <a:pPr marL="533400" indent="-533400">
              <a:buFont typeface="Wingdings" pitchFamily="2" charset="2"/>
              <a:buAutoNum type="arabicPeriod"/>
            </a:pPr>
            <a:endParaRPr lang="tr-TR" sz="2000" dirty="0">
              <a:latin typeface="Times New Roman" pitchFamily="18" charset="0"/>
            </a:endParaRPr>
          </a:p>
          <a:p>
            <a:pPr marL="533400" indent="-533400">
              <a:buFont typeface="Wingdings" pitchFamily="2" charset="2"/>
              <a:buAutoNum type="arabicPeriod"/>
            </a:pPr>
            <a:r>
              <a:rPr lang="tr-TR" sz="2000" dirty="0">
                <a:latin typeface="Times New Roman" pitchFamily="18" charset="0"/>
              </a:rPr>
              <a:t>Bir yıl=</a:t>
            </a:r>
            <a:r>
              <a:rPr lang="tr-TR" sz="2000" dirty="0">
                <a:solidFill>
                  <a:srgbClr val="3333FF"/>
                </a:solidFill>
                <a:latin typeface="Times New Roman" pitchFamily="18" charset="0"/>
              </a:rPr>
              <a:t>60 AKTS</a:t>
            </a:r>
            <a:r>
              <a:rPr lang="tr-TR" sz="2000" dirty="0">
                <a:latin typeface="Times New Roman" pitchFamily="18" charset="0"/>
              </a:rPr>
              <a:t> kredisi=</a:t>
            </a:r>
            <a:r>
              <a:rPr lang="tr-TR" sz="2000" dirty="0">
                <a:solidFill>
                  <a:srgbClr val="3333FF"/>
                </a:solidFill>
                <a:latin typeface="Times New Roman" pitchFamily="18" charset="0"/>
              </a:rPr>
              <a:t>1500-1800</a:t>
            </a:r>
            <a:r>
              <a:rPr lang="tr-TR" sz="2000" dirty="0">
                <a:latin typeface="Times New Roman" pitchFamily="18" charset="0"/>
              </a:rPr>
              <a:t> saat iş yükü </a:t>
            </a:r>
          </a:p>
          <a:p>
            <a:pPr marL="533400" indent="-533400">
              <a:buFont typeface="Wingdings" pitchFamily="2" charset="2"/>
              <a:buAutoNum type="arabicPeriod"/>
            </a:pPr>
            <a:endParaRPr lang="tr-TR" sz="2000" dirty="0">
              <a:latin typeface="Times New Roman" pitchFamily="18" charset="0"/>
            </a:endParaRPr>
          </a:p>
          <a:p>
            <a:pPr marL="533400" indent="-533400">
              <a:buFont typeface="Wingdings" pitchFamily="2" charset="2"/>
              <a:buAutoNum type="arabicPeriod"/>
            </a:pPr>
            <a:r>
              <a:rPr lang="tr-TR" sz="2000" dirty="0">
                <a:latin typeface="Times New Roman" pitchFamily="18" charset="0"/>
              </a:rPr>
              <a:t>1 AKTS kredisi = </a:t>
            </a:r>
            <a:r>
              <a:rPr lang="tr-TR" sz="2000" dirty="0">
                <a:solidFill>
                  <a:srgbClr val="3333FF"/>
                </a:solidFill>
                <a:latin typeface="Times New Roman" pitchFamily="18" charset="0"/>
              </a:rPr>
              <a:t>25 – 30</a:t>
            </a:r>
            <a:r>
              <a:rPr lang="tr-TR" sz="2000" dirty="0">
                <a:latin typeface="Times New Roman" pitchFamily="18" charset="0"/>
              </a:rPr>
              <a:t> saatlik iş yükü</a:t>
            </a:r>
          </a:p>
          <a:p>
            <a:pPr marL="533400" indent="-533400">
              <a:buFont typeface="Wingdings" pitchFamily="2" charset="2"/>
              <a:buAutoNum type="arabicPeriod"/>
            </a:pPr>
            <a:r>
              <a:rPr lang="tr-TR" altLang="tr-TR" sz="2000" dirty="0">
                <a:latin typeface="Times New Roman" pitchFamily="18" charset="0"/>
                <a:cs typeface="Times New Roman" pitchFamily="18" charset="0"/>
              </a:rPr>
              <a:t>AKTS kredisi tam sayı olarak verilmeli, küsurlu sayılardan (örnek:1,63 gibi) kaçınılmalıdır.</a:t>
            </a:r>
          </a:p>
          <a:p>
            <a:pPr marL="533400" indent="-533400">
              <a:buFont typeface="Wingdings" pitchFamily="2" charset="2"/>
              <a:buAutoNum type="arabicPeriod"/>
            </a:pPr>
            <a:r>
              <a:rPr lang="tr-TR" altLang="tr-TR" sz="2000" dirty="0">
                <a:latin typeface="Times New Roman" pitchFamily="18" charset="0"/>
                <a:cs typeface="Times New Roman" pitchFamily="18" charset="0"/>
              </a:rPr>
              <a:t>Ortak servis derslerine aynı AKTS verilmelidir.</a:t>
            </a:r>
          </a:p>
          <a:p>
            <a:pPr marL="533400" indent="-533400">
              <a:buFont typeface="Wingdings" pitchFamily="2" charset="2"/>
              <a:buAutoNum type="arabicPeriod"/>
            </a:pPr>
            <a:r>
              <a:rPr lang="tr-TR" altLang="tr-TR" sz="2000" dirty="0">
                <a:latin typeface="Times New Roman" pitchFamily="18" charset="0"/>
                <a:cs typeface="Times New Roman" pitchFamily="18" charset="0"/>
              </a:rPr>
              <a:t>Stajlara, bitirme çalışmalarına ve tüm kredisiz derslere AKTS verilmesi şarttır.</a:t>
            </a:r>
          </a:p>
          <a:p>
            <a:pPr marL="533400" indent="-533400">
              <a:buFont typeface="Wingdings" pitchFamily="2" charset="2"/>
              <a:buAutoNum type="arabicPeriod"/>
            </a:pPr>
            <a:r>
              <a:rPr lang="tr-TR" altLang="tr-TR" sz="2000" dirty="0">
                <a:latin typeface="Times New Roman" pitchFamily="18" charset="0"/>
                <a:cs typeface="Times New Roman" pitchFamily="18" charset="0"/>
              </a:rPr>
              <a:t>Bir dersin AKTS kredisinin, o dersin ulusal kredisinin altında olmamasına dikkat edilmelidir. </a:t>
            </a:r>
          </a:p>
        </p:txBody>
      </p:sp>
    </p:spTree>
    <p:extLst>
      <p:ext uri="{BB962C8B-B14F-4D97-AF65-F5344CB8AC3E}">
        <p14:creationId xmlns:p14="http://schemas.microsoft.com/office/powerpoint/2010/main" val="3258863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611560" y="1143543"/>
            <a:ext cx="8136904" cy="4308872"/>
          </a:xfrm>
          <a:prstGeom prst="rect">
            <a:avLst/>
          </a:prstGeom>
        </p:spPr>
        <p:txBody>
          <a:bodyPr wrap="square">
            <a:spAutoFit/>
          </a:bodyPr>
          <a:lstStyle/>
          <a:p>
            <a:r>
              <a:rPr lang="tr-TR" sz="2000" b="1" dirty="0">
                <a:solidFill>
                  <a:srgbClr val="9A550A"/>
                </a:solidFill>
                <a:latin typeface="Times New Roman" pitchFamily="18" charset="0"/>
              </a:rPr>
              <a:t>AKTS HESAPLANIRKEN DİKKAT EDİLMESİ GEREKEN HUSUSLAR</a:t>
            </a:r>
          </a:p>
          <a:p>
            <a:endParaRPr lang="tr-TR" dirty="0">
              <a:latin typeface="Times New Roman" pitchFamily="18" charset="0"/>
            </a:endParaRPr>
          </a:p>
          <a:p>
            <a:r>
              <a:rPr lang="tr-TR" dirty="0">
                <a:latin typeface="Times New Roman" pitchFamily="18" charset="0"/>
              </a:rPr>
              <a:t>1.AKTS kredisi ancak belirli bir zaman içinde ölçülen öğrenci iş yükünü ifade eder</a:t>
            </a:r>
          </a:p>
          <a:p>
            <a:endParaRPr lang="tr-TR" dirty="0">
              <a:latin typeface="Times New Roman" pitchFamily="18" charset="0"/>
            </a:endParaRPr>
          </a:p>
          <a:p>
            <a:r>
              <a:rPr lang="tr-TR" dirty="0">
                <a:latin typeface="Times New Roman" pitchFamily="18" charset="0"/>
              </a:rPr>
              <a:t>2.Dersin düzeyini belirtmez. </a:t>
            </a:r>
          </a:p>
          <a:p>
            <a:endParaRPr lang="tr-TR" dirty="0">
              <a:latin typeface="Times New Roman" pitchFamily="18" charset="0"/>
            </a:endParaRPr>
          </a:p>
          <a:p>
            <a:r>
              <a:rPr lang="tr-TR" dirty="0">
                <a:latin typeface="Times New Roman" pitchFamily="18" charset="0"/>
              </a:rPr>
              <a:t>3.Dersin zorluk derecesi ile AKTS kredi miktarı arasında bir ilişki yoktur </a:t>
            </a:r>
          </a:p>
          <a:p>
            <a:endParaRPr lang="tr-TR" dirty="0">
              <a:latin typeface="Times New Roman" pitchFamily="18" charset="0"/>
            </a:endParaRPr>
          </a:p>
          <a:p>
            <a:r>
              <a:rPr lang="tr-TR" dirty="0">
                <a:latin typeface="Times New Roman" pitchFamily="18" charset="0"/>
              </a:rPr>
              <a:t>4.Krediler statü veya prestije de bağlı değildir.</a:t>
            </a:r>
          </a:p>
          <a:p>
            <a:r>
              <a:rPr lang="tr-TR" dirty="0">
                <a:latin typeface="Times New Roman" pitchFamily="18" charset="0"/>
              </a:rPr>
              <a:t> </a:t>
            </a:r>
          </a:p>
          <a:p>
            <a:r>
              <a:rPr lang="tr-TR" dirty="0">
                <a:latin typeface="Times New Roman" pitchFamily="18" charset="0"/>
              </a:rPr>
              <a:t>5.Öğretim üyesinin prestiji veya dersin statüsü kredileri belirlemekte kullanılamaz</a:t>
            </a:r>
          </a:p>
          <a:p>
            <a:endParaRPr lang="tr-TR" dirty="0">
              <a:latin typeface="Times New Roman" pitchFamily="18" charset="0"/>
            </a:endParaRPr>
          </a:p>
          <a:p>
            <a:r>
              <a:rPr lang="tr-TR" dirty="0">
                <a:latin typeface="Times New Roman" pitchFamily="18" charset="0"/>
              </a:rPr>
              <a:t>6.İş yükü teorik ders saatine dayandırılamaz öğrencinin ders ile ilgili tüm zamanı sürece dahil edilir.</a:t>
            </a:r>
            <a:r>
              <a:rPr lang="tr-TR" dirty="0"/>
              <a:t> </a:t>
            </a:r>
          </a:p>
        </p:txBody>
      </p:sp>
    </p:spTree>
    <p:extLst>
      <p:ext uri="{BB962C8B-B14F-4D97-AF65-F5344CB8AC3E}">
        <p14:creationId xmlns:p14="http://schemas.microsoft.com/office/powerpoint/2010/main" val="27713310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7" name="Tablo 6"/>
          <p:cNvGraphicFramePr>
            <a:graphicFrameLocks noGrp="1"/>
          </p:cNvGraphicFramePr>
          <p:nvPr>
            <p:extLst>
              <p:ext uri="{D42A27DB-BD31-4B8C-83A1-F6EECF244321}">
                <p14:modId xmlns:p14="http://schemas.microsoft.com/office/powerpoint/2010/main" val="3590628247"/>
              </p:ext>
            </p:extLst>
          </p:nvPr>
        </p:nvGraphicFramePr>
        <p:xfrm>
          <a:off x="323528" y="1052736"/>
          <a:ext cx="8568952" cy="5203853"/>
        </p:xfrm>
        <a:graphic>
          <a:graphicData uri="http://schemas.openxmlformats.org/drawingml/2006/table">
            <a:tbl>
              <a:tblPr firstRow="1" firstCol="1" bandRow="1">
                <a:tableStyleId>{5C22544A-7EE6-4342-B048-85BDC9FD1C3A}</a:tableStyleId>
              </a:tblPr>
              <a:tblGrid>
                <a:gridCol w="2672884">
                  <a:extLst>
                    <a:ext uri="{9D8B030D-6E8A-4147-A177-3AD203B41FA5}">
                      <a16:colId xmlns:a16="http://schemas.microsoft.com/office/drawing/2014/main" val="20000"/>
                    </a:ext>
                  </a:extLst>
                </a:gridCol>
                <a:gridCol w="1084877">
                  <a:extLst>
                    <a:ext uri="{9D8B030D-6E8A-4147-A177-3AD203B41FA5}">
                      <a16:colId xmlns:a16="http://schemas.microsoft.com/office/drawing/2014/main" val="20001"/>
                    </a:ext>
                  </a:extLst>
                </a:gridCol>
                <a:gridCol w="2138307">
                  <a:extLst>
                    <a:ext uri="{9D8B030D-6E8A-4147-A177-3AD203B41FA5}">
                      <a16:colId xmlns:a16="http://schemas.microsoft.com/office/drawing/2014/main" val="20002"/>
                    </a:ext>
                  </a:extLst>
                </a:gridCol>
                <a:gridCol w="2672884">
                  <a:extLst>
                    <a:ext uri="{9D8B030D-6E8A-4147-A177-3AD203B41FA5}">
                      <a16:colId xmlns:a16="http://schemas.microsoft.com/office/drawing/2014/main" val="20003"/>
                    </a:ext>
                  </a:extLst>
                </a:gridCol>
              </a:tblGrid>
              <a:tr h="469339">
                <a:tc gridSpan="4">
                  <a:txBody>
                    <a:bodyPr/>
                    <a:lstStyle/>
                    <a:p>
                      <a:pPr algn="ctr">
                        <a:lnSpc>
                          <a:spcPct val="115000"/>
                        </a:lnSpc>
                        <a:spcAft>
                          <a:spcPts val="0"/>
                        </a:spcAft>
                      </a:pPr>
                      <a:r>
                        <a:rPr lang="tr-TR" sz="2000" dirty="0">
                          <a:effectLst/>
                          <a:latin typeface="Times New Roman" pitchFamily="18" charset="0"/>
                          <a:cs typeface="Times New Roman" pitchFamily="18" charset="0"/>
                        </a:rPr>
                        <a:t>TYYÇ Düzeyleri için Toplam Kredi (AKTS) ve Öğrenci Çalışma Yükü Aralıkları*</a:t>
                      </a:r>
                      <a:endParaRPr lang="tr-TR" sz="2000" dirty="0">
                        <a:effectLst/>
                        <a:latin typeface="Times New Roman" pitchFamily="18" charset="0"/>
                        <a:ea typeface="Calibri"/>
                        <a:cs typeface="Times New Roman" pitchFamily="18" charset="0"/>
                      </a:endParaRPr>
                    </a:p>
                  </a:txBody>
                  <a:tcPr marL="0" marR="0" marT="0" marB="0"/>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1055282">
                <a:tc>
                  <a:txBody>
                    <a:bodyPr/>
                    <a:lstStyle/>
                    <a:p>
                      <a:pPr algn="ctr">
                        <a:lnSpc>
                          <a:spcPct val="115000"/>
                        </a:lnSpc>
                        <a:spcAft>
                          <a:spcPts val="0"/>
                        </a:spcAft>
                      </a:pPr>
                      <a:r>
                        <a:rPr lang="tr-TR" sz="1400">
                          <a:effectLst/>
                          <a:latin typeface="Times New Roman" pitchFamily="18" charset="0"/>
                          <a:cs typeface="Times New Roman" pitchFamily="18" charset="0"/>
                        </a:rPr>
                        <a:t>TYYÇ DÜZEYLERİ</a:t>
                      </a:r>
                      <a:endParaRPr lang="tr-TR" sz="1400">
                        <a:effectLst/>
                        <a:latin typeface="Times New Roman" pitchFamily="18" charset="0"/>
                        <a:ea typeface="Calibri"/>
                        <a:cs typeface="Times New Roman" pitchFamily="18" charset="0"/>
                      </a:endParaRPr>
                    </a:p>
                  </a:txBody>
                  <a:tcPr marL="0" marR="0" marT="0" marB="0"/>
                </a:tc>
                <a:tc>
                  <a:txBody>
                    <a:bodyPr/>
                    <a:lstStyle/>
                    <a:p>
                      <a:pPr algn="ctr">
                        <a:lnSpc>
                          <a:spcPct val="115000"/>
                        </a:lnSpc>
                        <a:spcAft>
                          <a:spcPts val="0"/>
                        </a:spcAft>
                      </a:pPr>
                      <a:r>
                        <a:rPr lang="tr-TR" sz="1400" dirty="0">
                          <a:effectLst/>
                          <a:latin typeface="Times New Roman" pitchFamily="18" charset="0"/>
                          <a:cs typeface="Times New Roman" pitchFamily="18" charset="0"/>
                        </a:rPr>
                        <a:t>SÜRE</a:t>
                      </a:r>
                      <a:br>
                        <a:rPr lang="tr-TR" sz="1400" dirty="0">
                          <a:effectLst/>
                          <a:latin typeface="Times New Roman" pitchFamily="18" charset="0"/>
                          <a:cs typeface="Times New Roman" pitchFamily="18" charset="0"/>
                        </a:rPr>
                      </a:br>
                      <a:r>
                        <a:rPr lang="tr-TR" sz="1400" dirty="0">
                          <a:effectLst/>
                          <a:latin typeface="Times New Roman" pitchFamily="18" charset="0"/>
                          <a:cs typeface="Times New Roman" pitchFamily="18" charset="0"/>
                        </a:rPr>
                        <a:t>(Yıl)</a:t>
                      </a:r>
                      <a:endParaRPr lang="tr-TR" sz="1400" dirty="0">
                        <a:effectLst/>
                        <a:latin typeface="Times New Roman" pitchFamily="18" charset="0"/>
                        <a:ea typeface="Calibri"/>
                        <a:cs typeface="Times New Roman" pitchFamily="18" charset="0"/>
                      </a:endParaRPr>
                    </a:p>
                  </a:txBody>
                  <a:tcPr marL="0" marR="0" marT="0" marB="0"/>
                </a:tc>
                <a:tc>
                  <a:txBody>
                    <a:bodyPr/>
                    <a:lstStyle/>
                    <a:p>
                      <a:pPr algn="ctr">
                        <a:lnSpc>
                          <a:spcPct val="115000"/>
                        </a:lnSpc>
                        <a:spcAft>
                          <a:spcPts val="0"/>
                        </a:spcAft>
                      </a:pPr>
                      <a:r>
                        <a:rPr lang="tr-TR" sz="1400" dirty="0">
                          <a:effectLst/>
                          <a:latin typeface="Times New Roman" pitchFamily="18" charset="0"/>
                          <a:cs typeface="Times New Roman" pitchFamily="18" charset="0"/>
                        </a:rPr>
                        <a:t>TOPLAM AKTS KREDİSİ</a:t>
                      </a:r>
                      <a:br>
                        <a:rPr lang="tr-TR" sz="1400" dirty="0">
                          <a:effectLst/>
                          <a:latin typeface="Times New Roman" pitchFamily="18" charset="0"/>
                          <a:cs typeface="Times New Roman" pitchFamily="18" charset="0"/>
                        </a:rPr>
                      </a:br>
                      <a:r>
                        <a:rPr lang="tr-TR" sz="1400" dirty="0">
                          <a:effectLst/>
                          <a:latin typeface="Times New Roman" pitchFamily="18" charset="0"/>
                          <a:cs typeface="Times New Roman" pitchFamily="18" charset="0"/>
                        </a:rPr>
                        <a:t>(Yıl x 60 AKTS)</a:t>
                      </a:r>
                      <a:endParaRPr lang="tr-TR" sz="1400" dirty="0">
                        <a:effectLst/>
                        <a:latin typeface="Times New Roman" pitchFamily="18" charset="0"/>
                        <a:ea typeface="Calibri"/>
                        <a:cs typeface="Times New Roman" pitchFamily="18" charset="0"/>
                      </a:endParaRPr>
                    </a:p>
                  </a:txBody>
                  <a:tcPr marL="0" marR="0" marT="0" marB="0"/>
                </a:tc>
                <a:tc>
                  <a:txBody>
                    <a:bodyPr/>
                    <a:lstStyle/>
                    <a:p>
                      <a:pPr algn="ctr">
                        <a:lnSpc>
                          <a:spcPct val="115000"/>
                        </a:lnSpc>
                        <a:spcAft>
                          <a:spcPts val="0"/>
                        </a:spcAft>
                      </a:pPr>
                      <a:r>
                        <a:rPr lang="tr-TR" sz="1400" dirty="0">
                          <a:effectLst/>
                          <a:latin typeface="Times New Roman" pitchFamily="18" charset="0"/>
                          <a:cs typeface="Times New Roman" pitchFamily="18" charset="0"/>
                        </a:rPr>
                        <a:t>TOPLAM ÖĞRENCİ ÇALIŞMA YÜKÜ</a:t>
                      </a:r>
                      <a:br>
                        <a:rPr lang="tr-TR" sz="1400" dirty="0">
                          <a:effectLst/>
                          <a:latin typeface="Times New Roman" pitchFamily="18" charset="0"/>
                          <a:cs typeface="Times New Roman" pitchFamily="18" charset="0"/>
                        </a:rPr>
                      </a:br>
                      <a:r>
                        <a:rPr lang="tr-TR" sz="1400" dirty="0">
                          <a:effectLst/>
                          <a:latin typeface="Times New Roman" pitchFamily="18" charset="0"/>
                          <a:cs typeface="Times New Roman" pitchFamily="18" charset="0"/>
                        </a:rPr>
                        <a:t>(Saat)</a:t>
                      </a:r>
                      <a:br>
                        <a:rPr lang="tr-TR" sz="1400" dirty="0">
                          <a:effectLst/>
                          <a:latin typeface="Times New Roman" pitchFamily="18" charset="0"/>
                          <a:cs typeface="Times New Roman" pitchFamily="18" charset="0"/>
                        </a:rPr>
                      </a:br>
                      <a:r>
                        <a:rPr lang="tr-TR" sz="1400" dirty="0">
                          <a:effectLst/>
                          <a:latin typeface="Times New Roman" pitchFamily="18" charset="0"/>
                          <a:cs typeface="Times New Roman" pitchFamily="18" charset="0"/>
                        </a:rPr>
                        <a:t>(1 AKTS= 25- 30 saat)</a:t>
                      </a:r>
                      <a:endParaRPr lang="tr-TR" sz="1400" dirty="0">
                        <a:effectLst/>
                        <a:latin typeface="Times New Roman" pitchFamily="18" charset="0"/>
                        <a:ea typeface="Calibri"/>
                        <a:cs typeface="Times New Roman" pitchFamily="18" charset="0"/>
                      </a:endParaRPr>
                    </a:p>
                  </a:txBody>
                  <a:tcPr marL="0" marR="0" marT="0" marB="0"/>
                </a:tc>
                <a:extLst>
                  <a:ext uri="{0D108BD9-81ED-4DB2-BD59-A6C34878D82A}">
                    <a16:rowId xmlns:a16="http://schemas.microsoft.com/office/drawing/2014/main" val="10001"/>
                  </a:ext>
                </a:extLst>
              </a:tr>
              <a:tr h="797874">
                <a:tc>
                  <a:txBody>
                    <a:bodyPr/>
                    <a:lstStyle/>
                    <a:p>
                      <a:pPr marL="95250" marR="95250" algn="l">
                        <a:lnSpc>
                          <a:spcPct val="115000"/>
                        </a:lnSpc>
                        <a:spcBef>
                          <a:spcPts val="375"/>
                        </a:spcBef>
                        <a:spcAft>
                          <a:spcPts val="0"/>
                        </a:spcAft>
                      </a:pPr>
                      <a:r>
                        <a:rPr lang="tr-TR" sz="1400">
                          <a:effectLst/>
                          <a:latin typeface="Times New Roman" pitchFamily="18" charset="0"/>
                          <a:cs typeface="Times New Roman" pitchFamily="18" charset="0"/>
                        </a:rPr>
                        <a:t>8. DÜZEY</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(DOKTORA)</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3 - 4</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180 - 240</a:t>
                      </a:r>
                      <a:endParaRPr lang="tr-TR" sz="1400" dirty="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4.500 - 5.400</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6000 - 7.200</a:t>
                      </a:r>
                      <a:endParaRPr lang="tr-TR" sz="140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2"/>
                  </a:ext>
                </a:extLst>
              </a:tr>
              <a:tr h="797874">
                <a:tc>
                  <a:txBody>
                    <a:bodyPr/>
                    <a:lstStyle/>
                    <a:p>
                      <a:pPr marL="95250" marR="95250" algn="l">
                        <a:lnSpc>
                          <a:spcPct val="115000"/>
                        </a:lnSpc>
                        <a:spcBef>
                          <a:spcPts val="375"/>
                        </a:spcBef>
                        <a:spcAft>
                          <a:spcPts val="0"/>
                        </a:spcAft>
                      </a:pPr>
                      <a:r>
                        <a:rPr lang="tr-TR" sz="1400">
                          <a:effectLst/>
                          <a:latin typeface="Times New Roman" pitchFamily="18" charset="0"/>
                          <a:cs typeface="Times New Roman" pitchFamily="18" charset="0"/>
                        </a:rPr>
                        <a:t>7. DÜZEY</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(YÜKSEK LİSANS)</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1,5 - 2</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90 - 120</a:t>
                      </a:r>
                      <a:endParaRPr lang="tr-TR" sz="1400" dirty="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2.250 - 2.700</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3.000 - 3.600</a:t>
                      </a:r>
                      <a:endParaRPr lang="tr-TR" sz="140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3"/>
                  </a:ext>
                </a:extLst>
              </a:tr>
              <a:tr h="797874">
                <a:tc>
                  <a:txBody>
                    <a:bodyPr/>
                    <a:lstStyle/>
                    <a:p>
                      <a:pPr marL="95250" marR="95250" algn="l">
                        <a:lnSpc>
                          <a:spcPct val="115000"/>
                        </a:lnSpc>
                        <a:spcBef>
                          <a:spcPts val="375"/>
                        </a:spcBef>
                        <a:spcAft>
                          <a:spcPts val="0"/>
                        </a:spcAft>
                      </a:pPr>
                      <a:r>
                        <a:rPr lang="tr-TR" sz="1400">
                          <a:effectLst/>
                          <a:latin typeface="Times New Roman" pitchFamily="18" charset="0"/>
                          <a:cs typeface="Times New Roman" pitchFamily="18" charset="0"/>
                        </a:rPr>
                        <a:t>6. DÜZEY</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(LİSANS)</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4</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solidFill>
                            <a:srgbClr val="FF0000"/>
                          </a:solidFill>
                          <a:effectLst/>
                          <a:latin typeface="Times New Roman" pitchFamily="18" charset="0"/>
                          <a:cs typeface="Times New Roman" pitchFamily="18" charset="0"/>
                        </a:rPr>
                        <a:t>240</a:t>
                      </a:r>
                    </a:p>
                    <a:p>
                      <a:pPr marL="95250" marR="95250" algn="ctr">
                        <a:lnSpc>
                          <a:spcPct val="115000"/>
                        </a:lnSpc>
                        <a:spcBef>
                          <a:spcPts val="375"/>
                        </a:spcBef>
                        <a:spcAft>
                          <a:spcPts val="0"/>
                        </a:spcAft>
                      </a:pPr>
                      <a:r>
                        <a:rPr lang="tr-TR" sz="1400" dirty="0">
                          <a:solidFill>
                            <a:srgbClr val="FF0000"/>
                          </a:solidFill>
                          <a:effectLst/>
                          <a:latin typeface="Times New Roman" pitchFamily="18" charset="0"/>
                          <a:cs typeface="Times New Roman" pitchFamily="18" charset="0"/>
                        </a:rPr>
                        <a:t>300</a:t>
                      </a:r>
                    </a:p>
                    <a:p>
                      <a:pPr marL="95250" marR="95250" algn="ctr">
                        <a:lnSpc>
                          <a:spcPct val="115000"/>
                        </a:lnSpc>
                        <a:spcBef>
                          <a:spcPts val="375"/>
                        </a:spcBef>
                        <a:spcAft>
                          <a:spcPts val="0"/>
                        </a:spcAft>
                      </a:pPr>
                      <a:r>
                        <a:rPr lang="tr-TR" sz="1400" dirty="0">
                          <a:solidFill>
                            <a:srgbClr val="FF0000"/>
                          </a:solidFill>
                          <a:effectLst/>
                          <a:latin typeface="Times New Roman" pitchFamily="18" charset="0"/>
                          <a:cs typeface="Times New Roman" pitchFamily="18" charset="0"/>
                        </a:rPr>
                        <a:t>360</a:t>
                      </a:r>
                      <a:endParaRPr lang="tr-TR" sz="1400" dirty="0">
                        <a:solidFill>
                          <a:srgbClr val="FF0000"/>
                        </a:solidFill>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6.000 - 9000</a:t>
                      </a:r>
                      <a:endParaRPr lang="tr-TR" sz="1400" dirty="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4"/>
                  </a:ext>
                </a:extLst>
              </a:tr>
              <a:tr h="662904">
                <a:tc>
                  <a:txBody>
                    <a:bodyPr/>
                    <a:lstStyle/>
                    <a:p>
                      <a:pPr marL="95250" marR="95250" algn="l">
                        <a:lnSpc>
                          <a:spcPct val="115000"/>
                        </a:lnSpc>
                        <a:spcBef>
                          <a:spcPts val="375"/>
                        </a:spcBef>
                        <a:spcAft>
                          <a:spcPts val="0"/>
                        </a:spcAft>
                      </a:pPr>
                      <a:r>
                        <a:rPr lang="tr-TR" sz="1400">
                          <a:effectLst/>
                          <a:latin typeface="Times New Roman" pitchFamily="18" charset="0"/>
                          <a:cs typeface="Times New Roman" pitchFamily="18" charset="0"/>
                        </a:rPr>
                        <a:t>5. DÜZEY</a:t>
                      </a:r>
                      <a:br>
                        <a:rPr lang="tr-TR" sz="1400">
                          <a:effectLst/>
                          <a:latin typeface="Times New Roman" pitchFamily="18" charset="0"/>
                          <a:cs typeface="Times New Roman" pitchFamily="18" charset="0"/>
                        </a:rPr>
                      </a:br>
                      <a:r>
                        <a:rPr lang="tr-TR" sz="1400">
                          <a:effectLst/>
                          <a:latin typeface="Times New Roman" pitchFamily="18" charset="0"/>
                          <a:cs typeface="Times New Roman" pitchFamily="18" charset="0"/>
                        </a:rPr>
                        <a:t>(ÖN LİSANS)</a:t>
                      </a:r>
                      <a:endParaRPr lang="tr-TR" sz="140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2</a:t>
                      </a:r>
                      <a:endParaRPr lang="tr-TR" sz="1400" dirty="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120</a:t>
                      </a:r>
                      <a:endParaRPr lang="tr-TR" sz="1400" dirty="0">
                        <a:effectLst/>
                        <a:latin typeface="Times New Roman" pitchFamily="18" charset="0"/>
                        <a:ea typeface="Calibri"/>
                        <a:cs typeface="Times New Roman" pitchFamily="18" charset="0"/>
                      </a:endParaRPr>
                    </a:p>
                  </a:txBody>
                  <a:tcPr marL="0" marR="0" marT="0" marB="0" anchor="ctr"/>
                </a:tc>
                <a:tc>
                  <a:txBody>
                    <a:bodyPr/>
                    <a:lstStyle/>
                    <a:p>
                      <a:pPr marL="95250" marR="95250" algn="ctr">
                        <a:lnSpc>
                          <a:spcPct val="115000"/>
                        </a:lnSpc>
                        <a:spcBef>
                          <a:spcPts val="375"/>
                        </a:spcBef>
                        <a:spcAft>
                          <a:spcPts val="0"/>
                        </a:spcAft>
                      </a:pPr>
                      <a:r>
                        <a:rPr lang="tr-TR" sz="1400">
                          <a:effectLst/>
                          <a:latin typeface="Times New Roman" pitchFamily="18" charset="0"/>
                          <a:cs typeface="Times New Roman" pitchFamily="18" charset="0"/>
                        </a:rPr>
                        <a:t>3.000 - 3.600</a:t>
                      </a:r>
                      <a:endParaRPr lang="tr-TR" sz="1400">
                        <a:effectLst/>
                        <a:latin typeface="Times New Roman" pitchFamily="18" charset="0"/>
                        <a:ea typeface="Calibri"/>
                        <a:cs typeface="Times New Roman" pitchFamily="18" charset="0"/>
                      </a:endParaRPr>
                    </a:p>
                  </a:txBody>
                  <a:tcPr marL="0" marR="0" marT="0" marB="0" anchor="ctr"/>
                </a:tc>
                <a:extLst>
                  <a:ext uri="{0D108BD9-81ED-4DB2-BD59-A6C34878D82A}">
                    <a16:rowId xmlns:a16="http://schemas.microsoft.com/office/drawing/2014/main" val="10005"/>
                  </a:ext>
                </a:extLst>
              </a:tr>
              <a:tr h="398938">
                <a:tc gridSpan="4">
                  <a:txBody>
                    <a:bodyPr/>
                    <a:lstStyle/>
                    <a:p>
                      <a:pPr marL="95250" marR="95250" algn="ctr">
                        <a:lnSpc>
                          <a:spcPct val="115000"/>
                        </a:lnSpc>
                        <a:spcBef>
                          <a:spcPts val="375"/>
                        </a:spcBef>
                        <a:spcAft>
                          <a:spcPts val="0"/>
                        </a:spcAft>
                      </a:pPr>
                      <a:r>
                        <a:rPr lang="tr-TR" sz="1400" dirty="0">
                          <a:effectLst/>
                          <a:latin typeface="Times New Roman" pitchFamily="18" charset="0"/>
                          <a:cs typeface="Times New Roman" pitchFamily="18" charset="0"/>
                        </a:rPr>
                        <a:t>* Bir akademik eğitim-öğretim yılı 60 AKTS ve 1500-1800 saat iş yükü esas alınarak hesaplanmıştır.</a:t>
                      </a:r>
                      <a:endParaRPr lang="tr-TR" sz="1400" dirty="0">
                        <a:effectLst/>
                        <a:latin typeface="Times New Roman" pitchFamily="18" charset="0"/>
                        <a:ea typeface="Calibri"/>
                        <a:cs typeface="Times New Roman" pitchFamily="18" charset="0"/>
                      </a:endParaRPr>
                    </a:p>
                  </a:txBody>
                  <a:tcPr marL="0" marR="0" marT="0" marB="0" anchor="ctr"/>
                </a:tc>
                <a:tc hMerge="1">
                  <a:txBody>
                    <a:bodyPr/>
                    <a:lstStyle/>
                    <a:p>
                      <a:endParaRPr lang="tr-TR"/>
                    </a:p>
                  </a:txBody>
                  <a:tcPr/>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8511795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5" name="Tablo 4"/>
          <p:cNvGraphicFramePr>
            <a:graphicFrameLocks noGrp="1"/>
          </p:cNvGraphicFramePr>
          <p:nvPr>
            <p:extLst>
              <p:ext uri="{D42A27DB-BD31-4B8C-83A1-F6EECF244321}">
                <p14:modId xmlns:p14="http://schemas.microsoft.com/office/powerpoint/2010/main" val="386823886"/>
              </p:ext>
            </p:extLst>
          </p:nvPr>
        </p:nvGraphicFramePr>
        <p:xfrm>
          <a:off x="107950" y="1124747"/>
          <a:ext cx="8928100" cy="5134547"/>
        </p:xfrm>
        <a:graphic>
          <a:graphicData uri="http://schemas.openxmlformats.org/drawingml/2006/table">
            <a:tbl>
              <a:tblPr/>
              <a:tblGrid>
                <a:gridCol w="3527425">
                  <a:extLst>
                    <a:ext uri="{9D8B030D-6E8A-4147-A177-3AD203B41FA5}">
                      <a16:colId xmlns:a16="http://schemas.microsoft.com/office/drawing/2014/main" val="20000"/>
                    </a:ext>
                  </a:extLst>
                </a:gridCol>
                <a:gridCol w="3960813">
                  <a:extLst>
                    <a:ext uri="{9D8B030D-6E8A-4147-A177-3AD203B41FA5}">
                      <a16:colId xmlns:a16="http://schemas.microsoft.com/office/drawing/2014/main" val="20001"/>
                    </a:ext>
                  </a:extLst>
                </a:gridCol>
                <a:gridCol w="1439862">
                  <a:extLst>
                    <a:ext uri="{9D8B030D-6E8A-4147-A177-3AD203B41FA5}">
                      <a16:colId xmlns:a16="http://schemas.microsoft.com/office/drawing/2014/main" val="20002"/>
                    </a:ext>
                  </a:extLst>
                </a:gridCol>
              </a:tblGrid>
              <a:tr h="557088">
                <a:tc gridSpan="2">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Arial" pitchFamily="34" charset="0"/>
                          <a:ea typeface="MS PGothic" pitchFamily="34" charset="-128"/>
                        </a:rPr>
                        <a:t>AKTS / İŞ YÜKÜ TABLOSU</a:t>
                      </a:r>
                    </a:p>
                    <a:p>
                      <a:pPr marL="0" marR="0" lvl="0" indent="0" algn="ctr"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Arial" pitchFamily="34" charset="0"/>
                          <a:ea typeface="MS PGothic" pitchFamily="34" charset="-128"/>
                          <a:cs typeface="Times New Roman" pitchFamily="18" charset="0"/>
                        </a:rPr>
                        <a:t>Öğretim İlke ve Yöntemleri Dersi: (Yerel Kredi:2)</a:t>
                      </a:r>
                      <a:endParaRPr kumimoji="0" lang="tr-TR"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İş Yükü (Saat)</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420231">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Ders İçi </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Ders Saati ( 14 x 2)</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28</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1"/>
                  </a:ext>
                </a:extLst>
              </a:tr>
              <a:tr h="420231">
                <a:tc rowSpan="4">
                  <a:txBody>
                    <a:bodyPr/>
                    <a:lstStyle/>
                    <a:p>
                      <a:pPr marL="0" marR="0" lvl="0" indent="0" algn="l" defTabSz="914400" rtl="0" eaLnBrk="1" fontAlgn="base" latinLnBrk="0" hangingPunct="1">
                        <a:lnSpc>
                          <a:spcPct val="15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Ders Dışı</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Ödev</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15</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2"/>
                  </a:ext>
                </a:extLst>
              </a:tr>
              <a:tr h="420231">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Araştırma </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15</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3"/>
                  </a:ext>
                </a:extLst>
              </a:tr>
              <a:tr h="420231">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Ön Hazırlık, Pekiştirme Çalışmaları</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5</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4"/>
                  </a:ext>
                </a:extLst>
              </a:tr>
              <a:tr h="420231">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Diğer Faaliyetler saha uygulamaları</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10</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5"/>
                  </a:ext>
                </a:extLst>
              </a:tr>
              <a:tr h="557088">
                <a:tc row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Sınavlar</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Ara Sınav (Ara Sınav Sayısı x Ara Sınav Süresi)</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Arial" pitchFamily="34" charset="0"/>
                          <a:ea typeface="MS PGothic" pitchFamily="34" charset="-128"/>
                        </a:rPr>
                        <a:t>3</a:t>
                      </a:r>
                      <a:endParaRPr kumimoji="0" lang="tr-TR" sz="1800" b="0" i="0" u="none" strike="noStrike" cap="none" normalizeH="0" baseline="0" dirty="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6"/>
                  </a:ext>
                </a:extLst>
              </a:tr>
              <a:tr h="420231">
                <a:tc v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Yarıyıl Sonu Sınavı </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3</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7"/>
                  </a:ext>
                </a:extLst>
              </a:tr>
              <a:tr h="420231">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Toplam İş Yükü</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79</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08"/>
                  </a:ext>
                </a:extLst>
              </a:tr>
              <a:tr h="53937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a:ln>
                            <a:noFill/>
                          </a:ln>
                          <a:solidFill>
                            <a:schemeClr val="tx1"/>
                          </a:solidFill>
                          <a:effectLst/>
                          <a:latin typeface="Arial" pitchFamily="34" charset="0"/>
                          <a:ea typeface="MS PGothic" pitchFamily="34" charset="-128"/>
                        </a:rPr>
                        <a:t>Toplam İş Yükü / 30 (s)</a:t>
                      </a:r>
                      <a:endParaRPr kumimoji="0" lang="tr-TR" sz="1800" b="1" i="0" u="none" strike="noStrike" cap="none" normalizeH="0" baseline="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a:ln>
                            <a:noFill/>
                          </a:ln>
                          <a:solidFill>
                            <a:srgbClr val="000000"/>
                          </a:solidFill>
                          <a:effectLst/>
                          <a:latin typeface="Arial" pitchFamily="34" charset="0"/>
                          <a:ea typeface="MS PGothic" pitchFamily="34" charset="-128"/>
                        </a:rPr>
                        <a:t>79/25.5</a:t>
                      </a:r>
                      <a:endParaRPr kumimoji="0" lang="tr-TR" sz="1800" b="0" i="0" u="none" strike="noStrike" cap="none" normalizeH="0" baseline="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E4E9"/>
                    </a:solidFill>
                  </a:tcPr>
                </a:tc>
                <a:extLst>
                  <a:ext uri="{0D108BD9-81ED-4DB2-BD59-A6C34878D82A}">
                    <a16:rowId xmlns:a16="http://schemas.microsoft.com/office/drawing/2014/main" val="10009"/>
                  </a:ext>
                </a:extLst>
              </a:tr>
              <a:tr h="539377">
                <a:tc gridSpan="2">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1" i="0" u="none" strike="noStrike" cap="none" normalizeH="0" baseline="0" dirty="0">
                          <a:ln>
                            <a:noFill/>
                          </a:ln>
                          <a:solidFill>
                            <a:schemeClr val="tx1"/>
                          </a:solidFill>
                          <a:effectLst/>
                          <a:latin typeface="Arial" pitchFamily="34" charset="0"/>
                          <a:ea typeface="MS PGothic" pitchFamily="34" charset="-128"/>
                        </a:rPr>
                        <a:t>Dersin AKTS Kredisi</a:t>
                      </a:r>
                      <a:endParaRPr kumimoji="0" lang="tr-TR" sz="1800" b="1" i="0" u="none" strike="noStrike" cap="none" normalizeH="0" baseline="0" dirty="0">
                        <a:ln>
                          <a:noFill/>
                        </a:ln>
                        <a:solidFill>
                          <a:schemeClr val="tx1"/>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accent1"/>
                    </a:solidFill>
                  </a:tcPr>
                </a:tc>
                <a:tc hMerge="1">
                  <a:txBody>
                    <a:bodyPr/>
                    <a:lstStyle/>
                    <a:p>
                      <a:endParaRPr lang="tr-TR"/>
                    </a:p>
                  </a:txBody>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tr-TR" sz="1800" b="0" i="0" u="none" strike="noStrike" cap="none" normalizeH="0" baseline="0" dirty="0">
                          <a:ln>
                            <a:noFill/>
                          </a:ln>
                          <a:solidFill>
                            <a:srgbClr val="000000"/>
                          </a:solidFill>
                          <a:effectLst/>
                          <a:latin typeface="Arial" pitchFamily="34" charset="0"/>
                          <a:ea typeface="MS PGothic" pitchFamily="34" charset="-128"/>
                        </a:rPr>
                        <a:t>3 AKTS</a:t>
                      </a:r>
                      <a:endParaRPr kumimoji="0" lang="tr-TR" sz="1800" b="0" i="0" u="none" strike="noStrike" cap="none" normalizeH="0" baseline="0" dirty="0">
                        <a:ln>
                          <a:noFill/>
                        </a:ln>
                        <a:solidFill>
                          <a:srgbClr val="000000"/>
                        </a:solidFill>
                        <a:effectLst/>
                        <a:latin typeface="Times New Roman" pitchFamily="18" charset="0"/>
                        <a:ea typeface="MS PGothic" pitchFamily="34" charset="-128"/>
                        <a:cs typeface="Times New Roman" pitchFamily="18" charset="0"/>
                      </a:endParaRPr>
                    </a:p>
                  </a:txBody>
                  <a:tcPr marL="58093" marR="58093"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0F2F4"/>
                    </a:solidFill>
                  </a:tcP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8046506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6" name="Tablo 5"/>
          <p:cNvGraphicFramePr>
            <a:graphicFrameLocks noGrp="1"/>
          </p:cNvGraphicFramePr>
          <p:nvPr>
            <p:extLst>
              <p:ext uri="{D42A27DB-BD31-4B8C-83A1-F6EECF244321}">
                <p14:modId xmlns:p14="http://schemas.microsoft.com/office/powerpoint/2010/main" val="4216747790"/>
              </p:ext>
            </p:extLst>
          </p:nvPr>
        </p:nvGraphicFramePr>
        <p:xfrm>
          <a:off x="395536" y="1412875"/>
          <a:ext cx="8497639" cy="4716402"/>
        </p:xfrm>
        <a:graphic>
          <a:graphicData uri="http://schemas.openxmlformats.org/drawingml/2006/table">
            <a:tbl>
              <a:tblPr firstRow="1" firstCol="1" lastRow="1" lastCol="1" bandRow="1" bandCol="1">
                <a:tableStyleId>{5C22544A-7EE6-4342-B048-85BDC9FD1C3A}</a:tableStyleId>
              </a:tblPr>
              <a:tblGrid>
                <a:gridCol w="1095874">
                  <a:extLst>
                    <a:ext uri="{9D8B030D-6E8A-4147-A177-3AD203B41FA5}">
                      <a16:colId xmlns:a16="http://schemas.microsoft.com/office/drawing/2014/main" val="20000"/>
                    </a:ext>
                  </a:extLst>
                </a:gridCol>
                <a:gridCol w="4317081">
                  <a:extLst>
                    <a:ext uri="{9D8B030D-6E8A-4147-A177-3AD203B41FA5}">
                      <a16:colId xmlns:a16="http://schemas.microsoft.com/office/drawing/2014/main" val="20001"/>
                    </a:ext>
                  </a:extLst>
                </a:gridCol>
                <a:gridCol w="1992499">
                  <a:extLst>
                    <a:ext uri="{9D8B030D-6E8A-4147-A177-3AD203B41FA5}">
                      <a16:colId xmlns:a16="http://schemas.microsoft.com/office/drawing/2014/main" val="20002"/>
                    </a:ext>
                  </a:extLst>
                </a:gridCol>
                <a:gridCol w="1092185">
                  <a:extLst>
                    <a:ext uri="{9D8B030D-6E8A-4147-A177-3AD203B41FA5}">
                      <a16:colId xmlns:a16="http://schemas.microsoft.com/office/drawing/2014/main" val="20003"/>
                    </a:ext>
                  </a:extLst>
                </a:gridCol>
              </a:tblGrid>
              <a:tr h="372033">
                <a:tc>
                  <a:txBody>
                    <a:bodyPr/>
                    <a:lstStyle/>
                    <a:p>
                      <a:pPr algn="ctr"/>
                      <a:r>
                        <a:rPr lang="tr-TR" sz="2000" dirty="0">
                          <a:effectLst/>
                        </a:rPr>
                        <a:t>Ders No</a:t>
                      </a:r>
                      <a:endParaRPr lang="tr-TR" sz="2000"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r>
                        <a:rPr lang="tr-TR" sz="2000" dirty="0">
                          <a:effectLst/>
                        </a:rPr>
                        <a:t>Ders Adı</a:t>
                      </a:r>
                      <a:endParaRPr lang="tr-TR" sz="2000" dirty="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r>
                        <a:rPr lang="tr-TR" sz="2000">
                          <a:effectLst/>
                        </a:rPr>
                        <a:t>İş Yükü (Saat)</a:t>
                      </a:r>
                      <a:endParaRPr lang="tr-TR" sz="2000">
                        <a:effectLst/>
                        <a:latin typeface="Times New Roman" panose="02020603050405020304" pitchFamily="18" charset="0"/>
                        <a:ea typeface="Times New Roman" panose="02020603050405020304" pitchFamily="18" charset="0"/>
                      </a:endParaRPr>
                    </a:p>
                  </a:txBody>
                  <a:tcPr marL="68582" marR="68582" marT="0" marB="0" anchor="ctr"/>
                </a:tc>
                <a:tc>
                  <a:txBody>
                    <a:bodyPr/>
                    <a:lstStyle/>
                    <a:p>
                      <a:pPr algn="ctr"/>
                      <a:r>
                        <a:rPr lang="tr-TR" sz="2000">
                          <a:effectLst/>
                        </a:rPr>
                        <a:t>AKTS</a:t>
                      </a:r>
                      <a:endParaRPr lang="tr-TR" sz="2000">
                        <a:effectLst/>
                        <a:latin typeface="Times New Roman" panose="02020603050405020304" pitchFamily="18" charset="0"/>
                        <a:ea typeface="Times New Roman" panose="02020603050405020304" pitchFamily="18" charset="0"/>
                      </a:endParaRPr>
                    </a:p>
                  </a:txBody>
                  <a:tcPr marL="68582" marR="68582" marT="0" marB="0" anchor="ctr"/>
                </a:tc>
                <a:extLst>
                  <a:ext uri="{0D108BD9-81ED-4DB2-BD59-A6C34878D82A}">
                    <a16:rowId xmlns:a16="http://schemas.microsoft.com/office/drawing/2014/main" val="10000"/>
                  </a:ext>
                </a:extLst>
              </a:tr>
              <a:tr h="372033">
                <a:tc>
                  <a:txBody>
                    <a:bodyPr/>
                    <a:lstStyle/>
                    <a:p>
                      <a:r>
                        <a:rPr lang="tr-TR" sz="2000" dirty="0">
                          <a:effectLst/>
                        </a:rPr>
                        <a:t>0504101</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Matematik</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150</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6</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1"/>
                  </a:ext>
                </a:extLst>
              </a:tr>
              <a:tr h="372033">
                <a:tc>
                  <a:txBody>
                    <a:bodyPr/>
                    <a:lstStyle/>
                    <a:p>
                      <a:r>
                        <a:rPr lang="tr-TR" sz="2000">
                          <a:effectLst/>
                        </a:rPr>
                        <a:t>0504102</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Fizik</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100</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4</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2"/>
                  </a:ext>
                </a:extLst>
              </a:tr>
              <a:tr h="372033">
                <a:tc>
                  <a:txBody>
                    <a:bodyPr/>
                    <a:lstStyle/>
                    <a:p>
                      <a:r>
                        <a:rPr lang="tr-TR" sz="2000">
                          <a:effectLst/>
                        </a:rPr>
                        <a:t>0504103</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Bilgisayara Giriş</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100</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4</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3"/>
                  </a:ext>
                </a:extLst>
              </a:tr>
              <a:tr h="372033">
                <a:tc>
                  <a:txBody>
                    <a:bodyPr/>
                    <a:lstStyle/>
                    <a:p>
                      <a:r>
                        <a:rPr lang="tr-TR" sz="2000">
                          <a:effectLst/>
                        </a:rPr>
                        <a:t>0504104</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İngilizce – I</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75</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3</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4"/>
                  </a:ext>
                </a:extLst>
              </a:tr>
              <a:tr h="372033">
                <a:tc>
                  <a:txBody>
                    <a:bodyPr/>
                    <a:lstStyle/>
                    <a:p>
                      <a:r>
                        <a:rPr lang="tr-TR" sz="2000">
                          <a:effectLst/>
                        </a:rPr>
                        <a:t>0504105</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Algoritma</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100</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latin typeface="Times New Roman" panose="02020603050405020304" pitchFamily="18" charset="0"/>
                          <a:ea typeface="Times New Roman" panose="02020603050405020304" pitchFamily="18" charset="0"/>
                        </a:rPr>
                        <a:t>4</a:t>
                      </a:r>
                    </a:p>
                  </a:txBody>
                  <a:tcPr marL="68582" marR="68582" marT="0" marB="0"/>
                </a:tc>
                <a:extLst>
                  <a:ext uri="{0D108BD9-81ED-4DB2-BD59-A6C34878D82A}">
                    <a16:rowId xmlns:a16="http://schemas.microsoft.com/office/drawing/2014/main" val="10005"/>
                  </a:ext>
                </a:extLst>
              </a:tr>
              <a:tr h="372033">
                <a:tc>
                  <a:txBody>
                    <a:bodyPr/>
                    <a:lstStyle/>
                    <a:p>
                      <a:r>
                        <a:rPr lang="tr-TR" sz="2000">
                          <a:effectLst/>
                        </a:rPr>
                        <a:t>0504106</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Türk Dili – I</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75</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3</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6"/>
                  </a:ext>
                </a:extLst>
              </a:tr>
              <a:tr h="372033">
                <a:tc>
                  <a:txBody>
                    <a:bodyPr/>
                    <a:lstStyle/>
                    <a:p>
                      <a:r>
                        <a:rPr lang="tr-TR" sz="2000">
                          <a:effectLst/>
                        </a:rPr>
                        <a:t>0504107</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dirty="0">
                          <a:effectLst/>
                        </a:rPr>
                        <a:t>Atatürk İlke ve İnkılapları Tarihi – I</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75</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a:effectLst/>
                        </a:rPr>
                        <a:t>3</a:t>
                      </a:r>
                      <a:endParaRPr lang="tr-TR" sz="200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7"/>
                  </a:ext>
                </a:extLst>
              </a:tr>
              <a:tr h="624037">
                <a:tc>
                  <a:txBody>
                    <a:bodyPr/>
                    <a:lstStyle/>
                    <a:p>
                      <a:r>
                        <a:rPr lang="tr-TR" sz="2000">
                          <a:effectLst/>
                        </a:rPr>
                        <a:t>0504108</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r>
                        <a:rPr lang="tr-TR" sz="2000">
                          <a:effectLst/>
                        </a:rPr>
                        <a:t>Beden Eğitimi</a:t>
                      </a:r>
                      <a:endParaRPr lang="tr-TR" sz="200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solidFill>
                            <a:srgbClr val="FF0000"/>
                          </a:solidFill>
                          <a:effectLst/>
                        </a:rPr>
                        <a:t>75</a:t>
                      </a:r>
                      <a:r>
                        <a:rPr lang="tr-TR" sz="2000" dirty="0">
                          <a:effectLst/>
                        </a:rPr>
                        <a:t>/25</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3</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8"/>
                  </a:ext>
                </a:extLst>
              </a:tr>
              <a:tr h="1116101">
                <a:tc gridSpan="2">
                  <a:txBody>
                    <a:bodyPr/>
                    <a:lstStyle/>
                    <a:p>
                      <a:pPr algn="r"/>
                      <a:r>
                        <a:rPr lang="tr-TR" sz="2000" dirty="0">
                          <a:effectLst/>
                        </a:rPr>
                        <a:t>Toplam : </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hMerge="1">
                  <a:txBody>
                    <a:bodyPr/>
                    <a:lstStyle/>
                    <a:p>
                      <a:endParaRPr lang="tr-TR"/>
                    </a:p>
                  </a:txBody>
                  <a:tcPr/>
                </a:tc>
                <a:tc>
                  <a:txBody>
                    <a:bodyPr/>
                    <a:lstStyle/>
                    <a:p>
                      <a:r>
                        <a:rPr lang="tr-TR" sz="2000" dirty="0">
                          <a:effectLst/>
                        </a:rPr>
                        <a:t> 	750/30</a:t>
                      </a:r>
                      <a:endParaRPr lang="tr-TR" sz="2000" dirty="0">
                        <a:effectLst/>
                        <a:latin typeface="Times New Roman" panose="02020603050405020304" pitchFamily="18" charset="0"/>
                        <a:ea typeface="Times New Roman" panose="02020603050405020304" pitchFamily="18" charset="0"/>
                      </a:endParaRPr>
                    </a:p>
                  </a:txBody>
                  <a:tcPr marL="68582" marR="68582" marT="0" marB="0"/>
                </a:tc>
                <a:tc>
                  <a:txBody>
                    <a:bodyPr/>
                    <a:lstStyle/>
                    <a:p>
                      <a:pPr algn="ctr"/>
                      <a:r>
                        <a:rPr lang="tr-TR" sz="2000" dirty="0">
                          <a:effectLst/>
                        </a:rPr>
                        <a:t>30</a:t>
                      </a:r>
                      <a:endParaRPr lang="tr-TR" sz="2000" dirty="0">
                        <a:effectLst/>
                        <a:latin typeface="Times New Roman" panose="02020603050405020304" pitchFamily="18" charset="0"/>
                        <a:ea typeface="Times New Roman" panose="02020603050405020304" pitchFamily="18" charset="0"/>
                      </a:endParaRPr>
                    </a:p>
                  </a:txBody>
                  <a:tcPr marL="68582" marR="68582" marT="0" marB="0"/>
                </a:tc>
                <a:extLst>
                  <a:ext uri="{0D108BD9-81ED-4DB2-BD59-A6C34878D82A}">
                    <a16:rowId xmlns:a16="http://schemas.microsoft.com/office/drawing/2014/main" val="10009"/>
                  </a:ext>
                </a:extLst>
              </a:tr>
            </a:tbl>
          </a:graphicData>
        </a:graphic>
      </p:graphicFrame>
      <p:sp>
        <p:nvSpPr>
          <p:cNvPr id="7" name="Metin kutusu 6"/>
          <p:cNvSpPr txBox="1"/>
          <p:nvPr/>
        </p:nvSpPr>
        <p:spPr>
          <a:xfrm>
            <a:off x="467544" y="980728"/>
            <a:ext cx="8424936" cy="338554"/>
          </a:xfrm>
          <a:prstGeom prst="rect">
            <a:avLst/>
          </a:prstGeom>
          <a:noFill/>
        </p:spPr>
        <p:txBody>
          <a:bodyPr wrap="square" rtlCol="0">
            <a:spAutoFit/>
          </a:bodyPr>
          <a:lstStyle/>
          <a:p>
            <a:r>
              <a:rPr lang="tr-TR" sz="1600" b="1" dirty="0">
                <a:solidFill>
                  <a:srgbClr val="9A550A"/>
                </a:solidFill>
                <a:latin typeface="Times New Roman" pitchFamily="18" charset="0"/>
                <a:cs typeface="Times New Roman" pitchFamily="18" charset="0"/>
              </a:rPr>
              <a:t>BİR DÖNEMDEKİ  DERSLERİN / İŞ YÜKÜ VE AKTS KREDİLERİ</a:t>
            </a:r>
          </a:p>
        </p:txBody>
      </p:sp>
    </p:spTree>
    <p:extLst>
      <p:ext uri="{BB962C8B-B14F-4D97-AF65-F5344CB8AC3E}">
        <p14:creationId xmlns:p14="http://schemas.microsoft.com/office/powerpoint/2010/main" val="134615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170" name="Picture 2" descr="TYYÇ Yeterlilik Profilller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980728"/>
            <a:ext cx="820891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43884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683568" y="1118929"/>
            <a:ext cx="8136904" cy="5201424"/>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BOLOGNA SÜRECİ NEDİR?</a:t>
            </a:r>
          </a:p>
          <a:p>
            <a:pPr algn="just"/>
            <a:r>
              <a:rPr lang="tr-TR" sz="2400" dirty="0">
                <a:latin typeface="Times New Roman" pitchFamily="18" charset="0"/>
                <a:cs typeface="Times New Roman" pitchFamily="18" charset="0"/>
              </a:rPr>
              <a:t>Bologna Süreci, Avrupa Yükseköğretim Alanı yaratmayı hedefleyen </a:t>
            </a:r>
            <a:r>
              <a:rPr lang="tr-TR" sz="2400" b="1" u="sng" dirty="0">
                <a:solidFill>
                  <a:srgbClr val="FF0000"/>
                </a:solidFill>
                <a:latin typeface="Times New Roman" pitchFamily="18" charset="0"/>
                <a:cs typeface="Times New Roman" pitchFamily="18" charset="0"/>
              </a:rPr>
              <a:t>bir reform sürecidir. </a:t>
            </a:r>
          </a:p>
          <a:p>
            <a:pPr algn="just"/>
            <a:endParaRPr lang="tr-TR" sz="2400" b="1" u="sng" dirty="0">
              <a:solidFill>
                <a:srgbClr val="FF0000"/>
              </a:solidFill>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Bu süreç uzun soluklu ve sistemli bir süreç.</a:t>
            </a:r>
          </a:p>
          <a:p>
            <a:pPr algn="just"/>
            <a:endParaRPr lang="tr-TR" sz="2400"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Pek çok uluslararası kuruluşun işbirliği ile 47 üye ülke tarafından oluşturulan ve sürdürülen, </a:t>
            </a:r>
            <a:r>
              <a:rPr lang="tr-TR" sz="2400" b="1" u="sng" dirty="0">
                <a:solidFill>
                  <a:srgbClr val="FF0000"/>
                </a:solidFill>
                <a:latin typeface="Times New Roman" pitchFamily="18" charset="0"/>
                <a:cs typeface="Times New Roman" pitchFamily="18" charset="0"/>
              </a:rPr>
              <a:t>alışılmışın dışında bir süreçtir. </a:t>
            </a:r>
          </a:p>
          <a:p>
            <a:pPr algn="just"/>
            <a:endParaRPr lang="tr-TR" sz="2400" dirty="0">
              <a:latin typeface="Times New Roman" pitchFamily="18" charset="0"/>
              <a:cs typeface="Times New Roman" pitchFamily="18" charset="0"/>
            </a:endParaRPr>
          </a:p>
          <a:p>
            <a:pPr algn="just"/>
            <a:r>
              <a:rPr lang="tr-TR" sz="2400" dirty="0">
                <a:latin typeface="Times New Roman" pitchFamily="18" charset="0"/>
                <a:cs typeface="Times New Roman" pitchFamily="18" charset="0"/>
              </a:rPr>
              <a:t>Sürece üyelik, hükümetler/devletler arası herhangi bir anlaşmaya dayanmamaktadır. Bologna Süreci kapsamında </a:t>
            </a:r>
            <a:r>
              <a:rPr lang="tr-TR" sz="2400" b="1" u="sng" dirty="0">
                <a:solidFill>
                  <a:srgbClr val="FF0000"/>
                </a:solidFill>
                <a:latin typeface="Times New Roman" pitchFamily="18" charset="0"/>
                <a:cs typeface="Times New Roman" pitchFamily="18" charset="0"/>
              </a:rPr>
              <a:t>yayımlanan bildirilerin yasal bir bağlayıcılığı bulunmamaktadır</a:t>
            </a:r>
            <a:r>
              <a:rPr lang="tr-TR" sz="2000" b="1" u="sng" dirty="0">
                <a:solidFill>
                  <a:srgbClr val="FF0000"/>
                </a:solidFill>
                <a:latin typeface="Times New Roman" pitchFamily="18" charset="0"/>
                <a:cs typeface="Times New Roman" pitchFamily="18" charset="0"/>
              </a:rPr>
              <a:t>. </a:t>
            </a:r>
          </a:p>
          <a:p>
            <a:pPr algn="just"/>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2933303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503548" y="2852936"/>
            <a:ext cx="8136904" cy="553998"/>
          </a:xfrm>
          <a:prstGeom prst="rect">
            <a:avLst/>
          </a:prstGeom>
          <a:noFill/>
        </p:spPr>
        <p:txBody>
          <a:bodyPr wrap="square" rtlCol="0">
            <a:spAutoFit/>
          </a:bodyPr>
          <a:lstStyle/>
          <a:p>
            <a:pPr algn="ctr"/>
            <a:r>
              <a:rPr lang="tr-TR" sz="3000" b="1" dirty="0">
                <a:solidFill>
                  <a:srgbClr val="9A550A"/>
                </a:solidFill>
                <a:latin typeface="Times New Roman" pitchFamily="18" charset="0"/>
                <a:cs typeface="Times New Roman" pitchFamily="18" charset="0"/>
              </a:rPr>
              <a:t>BOLOGNA SÜRECİNDE ÜNİVERSİTEMİZ</a:t>
            </a:r>
          </a:p>
        </p:txBody>
      </p:sp>
    </p:spTree>
    <p:extLst>
      <p:ext uri="{BB962C8B-B14F-4D97-AF65-F5344CB8AC3E}">
        <p14:creationId xmlns:p14="http://schemas.microsoft.com/office/powerpoint/2010/main" val="263786855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16632"/>
            <a:ext cx="9001000" cy="66247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968762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323528" y="1052736"/>
            <a:ext cx="8496944" cy="5232202"/>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NELER YAPILDI (TARİHÇE)</a:t>
            </a:r>
          </a:p>
          <a:p>
            <a:pPr algn="just"/>
            <a:r>
              <a:rPr lang="tr-TR" sz="2200" dirty="0">
                <a:latin typeface="Times New Roman" pitchFamily="18" charset="0"/>
                <a:cs typeface="Times New Roman" pitchFamily="18" charset="0"/>
              </a:rPr>
              <a:t>Üniversitemizde Bologna Süreci 2004 yılında başladı.</a:t>
            </a:r>
          </a:p>
          <a:p>
            <a:pPr algn="just"/>
            <a:r>
              <a:rPr lang="tr-TR" sz="2200" dirty="0">
                <a:latin typeface="Times New Roman" pitchFamily="18" charset="0"/>
                <a:cs typeface="Times New Roman" pitchFamily="18" charset="0"/>
              </a:rPr>
              <a:t>1-Tüm bölüm ve programlardan birer temsilci seçildi,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2-Bologna Eşgüdüm Komisyonu oluşturuldu,</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3-Süreçlerin iyileştirilmesi adına diğer Üniversitelerin işleyişini izlemek üzere görevlendirmeler yapıldı, sunumlar gerçekleştirildi.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4-Çeşitli eylem planları hazırlandı ve hayata geçirildi.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5-Paydaş kurum ve kuruluşlar belirlendi ve yerinde görüşmeler yapıldı,</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6-Ders müfredatları paydaş kurum ve kuruluşlar nezdinde değerlendirildi ve paydaşların görüşleri doğrultusunda müfredatlar oluşturuldu.</a:t>
            </a:r>
            <a:endParaRPr lang="tr-TR" sz="2200"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21143589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179512" y="1033619"/>
            <a:ext cx="8784976" cy="5509200"/>
          </a:xfrm>
          <a:prstGeom prst="rect">
            <a:avLst/>
          </a:prstGeom>
          <a:noFill/>
        </p:spPr>
        <p:txBody>
          <a:bodyPr wrap="square" rtlCol="0">
            <a:spAutoFit/>
          </a:bodyPr>
          <a:lstStyle/>
          <a:p>
            <a:pPr algn="just"/>
            <a:r>
              <a:rPr lang="tr-TR" sz="2200" dirty="0">
                <a:latin typeface="Times New Roman" pitchFamily="18" charset="0"/>
                <a:cs typeface="Times New Roman" pitchFamily="18" charset="0"/>
              </a:rPr>
              <a:t>7-Müfredatlardaki zorunlu ve seçmeli dersler paydaşlardan gelen öneriler doğrultusunda güncellendi.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8-Derslerin Türkçe ve İngilizce isim ve içerikleri hazırlandı ve sistemlere işlendi.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9-Bologna sürecinin ruhuna uygun olarak bölüm içi ve bölüm dışı olmak üzere </a:t>
            </a:r>
            <a:r>
              <a:rPr lang="tr-TR" sz="2200" dirty="0" err="1">
                <a:latin typeface="Times New Roman" pitchFamily="18" charset="0"/>
                <a:cs typeface="Times New Roman" pitchFamily="18" charset="0"/>
              </a:rPr>
              <a:t>müfredatlarda</a:t>
            </a:r>
            <a:r>
              <a:rPr lang="tr-TR" sz="2200" dirty="0">
                <a:latin typeface="Times New Roman" pitchFamily="18" charset="0"/>
                <a:cs typeface="Times New Roman" pitchFamily="18" charset="0"/>
              </a:rPr>
              <a:t> seçmeli ders grupları oluşturuldu ve toplam AKTS oranının en az % 20’si kadar seçmeli ders belirlendi.</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10-Öğrencilerimizin süreçlere dahil olmaları için anketler düzenlendi ve uygulandı,</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11-Paydaş anketleri düzenlendi,</a:t>
            </a:r>
          </a:p>
          <a:p>
            <a:pPr algn="just"/>
            <a:r>
              <a:rPr lang="tr-TR" sz="2200" dirty="0">
                <a:latin typeface="Times New Roman" pitchFamily="18" charset="0"/>
                <a:cs typeface="Times New Roman" pitchFamily="18" charset="0"/>
              </a:rPr>
              <a:t>12-Ders değerlendirme ve AKTS belirleme anketleri uygulandı.</a:t>
            </a:r>
          </a:p>
          <a:p>
            <a:pPr algn="just"/>
            <a:r>
              <a:rPr lang="tr-TR" sz="2200" dirty="0">
                <a:latin typeface="Times New Roman" pitchFamily="18" charset="0"/>
                <a:cs typeface="Times New Roman" pitchFamily="18" charset="0"/>
              </a:rPr>
              <a:t>13-Mevzuat düzenlemeleri yapıldı.</a:t>
            </a:r>
          </a:p>
        </p:txBody>
      </p:sp>
    </p:spTree>
    <p:extLst>
      <p:ext uri="{BB962C8B-B14F-4D97-AF65-F5344CB8AC3E}">
        <p14:creationId xmlns:p14="http://schemas.microsoft.com/office/powerpoint/2010/main" val="16707921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179512" y="1033619"/>
            <a:ext cx="8784976" cy="5232202"/>
          </a:xfrm>
          <a:prstGeom prst="rect">
            <a:avLst/>
          </a:prstGeom>
          <a:noFill/>
        </p:spPr>
        <p:txBody>
          <a:bodyPr wrap="square" rtlCol="0">
            <a:spAutoFit/>
          </a:bodyPr>
          <a:lstStyle/>
          <a:p>
            <a:pPr algn="just"/>
            <a:r>
              <a:rPr lang="tr-TR" sz="2200" b="1" dirty="0">
                <a:solidFill>
                  <a:srgbClr val="9A550A"/>
                </a:solidFill>
                <a:latin typeface="Times New Roman" pitchFamily="18" charset="0"/>
                <a:cs typeface="Times New Roman" pitchFamily="18" charset="0"/>
              </a:rPr>
              <a:t>BOLOGNA SÜRECİ ÜNİVERSİTEMİZE NELER KAZANDIRDI</a:t>
            </a:r>
          </a:p>
          <a:p>
            <a:pPr algn="just"/>
            <a:r>
              <a:rPr lang="tr-TR" sz="2400" dirty="0">
                <a:latin typeface="Times New Roman" pitchFamily="18" charset="0"/>
                <a:cs typeface="Times New Roman" pitchFamily="18" charset="0"/>
              </a:rPr>
              <a:t>1-Ulusal ve uluslararası bir çok platformda yer aldık,</a:t>
            </a:r>
          </a:p>
          <a:p>
            <a:pPr algn="just"/>
            <a:r>
              <a:rPr lang="tr-TR" sz="2400" dirty="0">
                <a:latin typeface="Times New Roman" pitchFamily="18" charset="0"/>
                <a:cs typeface="Times New Roman" pitchFamily="18" charset="0"/>
              </a:rPr>
              <a:t>2-Öğrenci değişim programları yaygınlaştırıldı,</a:t>
            </a:r>
          </a:p>
          <a:p>
            <a:pPr algn="just"/>
            <a:r>
              <a:rPr lang="tr-TR" sz="2400" dirty="0">
                <a:latin typeface="Times New Roman" pitchFamily="18" charset="0"/>
                <a:cs typeface="Times New Roman" pitchFamily="18" charset="0"/>
              </a:rPr>
              <a:t>3-Ders müfredatlarında paydaş kurum ve kuruluşlarının önerileriyle düzenlemeler yapıldı,</a:t>
            </a:r>
          </a:p>
          <a:p>
            <a:pPr algn="just"/>
            <a:r>
              <a:rPr lang="tr-TR" sz="2400" dirty="0">
                <a:latin typeface="Times New Roman" pitchFamily="18" charset="0"/>
                <a:cs typeface="Times New Roman" pitchFamily="18" charset="0"/>
              </a:rPr>
              <a:t>4-Seçmeli ders çeşitliği sağlandı ve ders havuzu oluşturuldu.</a:t>
            </a:r>
          </a:p>
          <a:p>
            <a:pPr algn="just"/>
            <a:r>
              <a:rPr lang="tr-TR" sz="2400" dirty="0">
                <a:latin typeface="Times New Roman" pitchFamily="18" charset="0"/>
                <a:cs typeface="Times New Roman" pitchFamily="18" charset="0"/>
              </a:rPr>
              <a:t>5-Öğrencilerimiz karar süreçlerimize dahil edildi (öğrenci konseyi gibi)</a:t>
            </a:r>
          </a:p>
          <a:p>
            <a:pPr algn="just"/>
            <a:r>
              <a:rPr lang="tr-TR" sz="2400" dirty="0">
                <a:latin typeface="Times New Roman" pitchFamily="18" charset="0"/>
                <a:cs typeface="Times New Roman" pitchFamily="18" charset="0"/>
              </a:rPr>
              <a:t>6-Prosesler ve iş akış şemaları belirlendi,</a:t>
            </a:r>
          </a:p>
          <a:p>
            <a:pPr algn="just"/>
            <a:r>
              <a:rPr lang="tr-TR" sz="2400" dirty="0">
                <a:latin typeface="Times New Roman" pitchFamily="18" charset="0"/>
                <a:cs typeface="Times New Roman" pitchFamily="18" charset="0"/>
              </a:rPr>
              <a:t>7-Kalite süreçleri başlatıldı ve süreçler izlenmekte,</a:t>
            </a:r>
          </a:p>
          <a:p>
            <a:pPr algn="just"/>
            <a:r>
              <a:rPr lang="tr-TR" sz="2400" dirty="0">
                <a:latin typeface="Times New Roman" pitchFamily="18" charset="0"/>
                <a:cs typeface="Times New Roman" pitchFamily="18" charset="0"/>
              </a:rPr>
              <a:t>8-Uygulamalı eğitim seçenekleri yaygınlaştırıldı, 7+1 ve 3+1 uygulamaları yapıldı</a:t>
            </a:r>
          </a:p>
          <a:p>
            <a:pPr algn="just"/>
            <a:r>
              <a:rPr lang="tr-TR" sz="2400" dirty="0">
                <a:latin typeface="Times New Roman" pitchFamily="18" charset="0"/>
                <a:cs typeface="Times New Roman" pitchFamily="18" charset="0"/>
              </a:rPr>
              <a:t>9-Akreditasyon süreçleri başladı, bölümler, programlar, birimler ve 2023 yılında ise Üniversitemiz iki yıllığına akredite edildi.</a:t>
            </a:r>
            <a:endParaRPr lang="tr-TR" sz="2400" b="1" dirty="0">
              <a:solidFill>
                <a:srgbClr val="9A550A"/>
              </a:solidFill>
              <a:latin typeface="Times New Roman" pitchFamily="18" charset="0"/>
              <a:cs typeface="Times New Roman" pitchFamily="18" charset="0"/>
            </a:endParaRPr>
          </a:p>
        </p:txBody>
      </p:sp>
    </p:spTree>
    <p:extLst>
      <p:ext uri="{BB962C8B-B14F-4D97-AF65-F5344CB8AC3E}">
        <p14:creationId xmlns:p14="http://schemas.microsoft.com/office/powerpoint/2010/main" val="787176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683568" y="1052736"/>
            <a:ext cx="7488832" cy="461665"/>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ÖNLİSANS PROGRAMI ÖRNEK MÜFREDATI</a:t>
            </a:r>
          </a:p>
        </p:txBody>
      </p:sp>
      <p:graphicFrame>
        <p:nvGraphicFramePr>
          <p:cNvPr id="3" name="Tablo 2"/>
          <p:cNvGraphicFramePr>
            <a:graphicFrameLocks noGrp="1"/>
          </p:cNvGraphicFramePr>
          <p:nvPr>
            <p:extLst>
              <p:ext uri="{D42A27DB-BD31-4B8C-83A1-F6EECF244321}">
                <p14:modId xmlns:p14="http://schemas.microsoft.com/office/powerpoint/2010/main" val="1301224467"/>
              </p:ext>
            </p:extLst>
          </p:nvPr>
        </p:nvGraphicFramePr>
        <p:xfrm>
          <a:off x="683568" y="1514402"/>
          <a:ext cx="7488831" cy="4362872"/>
        </p:xfrm>
        <a:graphic>
          <a:graphicData uri="http://schemas.openxmlformats.org/drawingml/2006/table">
            <a:tbl>
              <a:tblPr firstRow="1" firstCol="1" bandRow="1">
                <a:tableStyleId>{5C22544A-7EE6-4342-B048-85BDC9FD1C3A}</a:tableStyleId>
              </a:tblPr>
              <a:tblGrid>
                <a:gridCol w="792088">
                  <a:extLst>
                    <a:ext uri="{9D8B030D-6E8A-4147-A177-3AD203B41FA5}">
                      <a16:colId xmlns:a16="http://schemas.microsoft.com/office/drawing/2014/main" val="20000"/>
                    </a:ext>
                  </a:extLst>
                </a:gridCol>
                <a:gridCol w="2952328">
                  <a:extLst>
                    <a:ext uri="{9D8B030D-6E8A-4147-A177-3AD203B41FA5}">
                      <a16:colId xmlns:a16="http://schemas.microsoft.com/office/drawing/2014/main" val="20001"/>
                    </a:ext>
                  </a:extLst>
                </a:gridCol>
                <a:gridCol w="3744415">
                  <a:extLst>
                    <a:ext uri="{9D8B030D-6E8A-4147-A177-3AD203B41FA5}">
                      <a16:colId xmlns:a16="http://schemas.microsoft.com/office/drawing/2014/main" val="20002"/>
                    </a:ext>
                  </a:extLst>
                </a:gridCol>
              </a:tblGrid>
              <a:tr h="478146">
                <a:tc gridSpan="3">
                  <a:txBody>
                    <a:bodyPr/>
                    <a:lstStyle/>
                    <a:p>
                      <a:pPr algn="ctr">
                        <a:lnSpc>
                          <a:spcPct val="115000"/>
                        </a:lnSpc>
                        <a:spcAft>
                          <a:spcPts val="0"/>
                        </a:spcAft>
                      </a:pPr>
                      <a:r>
                        <a:rPr lang="tr-TR" sz="2000" dirty="0">
                          <a:effectLst/>
                          <a:latin typeface="Times New Roman" pitchFamily="18" charset="0"/>
                          <a:cs typeface="Times New Roman" pitchFamily="18" charset="0"/>
                        </a:rPr>
                        <a:t>ÖN LİSANS PROGRAMI</a:t>
                      </a:r>
                      <a:endParaRPr lang="tr-TR" sz="20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478146">
                <a:tc gridSpan="2">
                  <a:txBody>
                    <a:bodyPr/>
                    <a:lstStyle/>
                    <a:p>
                      <a:pPr algn="ctr">
                        <a:lnSpc>
                          <a:spcPct val="115000"/>
                        </a:lnSpc>
                        <a:spcAft>
                          <a:spcPts val="0"/>
                        </a:spcAft>
                      </a:pPr>
                      <a:r>
                        <a:rPr lang="tr-TR" sz="1400" dirty="0">
                          <a:effectLst/>
                          <a:latin typeface="Times New Roman" pitchFamily="18" charset="0"/>
                          <a:cs typeface="Times New Roman" pitchFamily="18" charset="0"/>
                        </a:rPr>
                        <a:t>GÜZ DÖNEMİ</a:t>
                      </a:r>
                      <a:endParaRPr lang="tr-TR" sz="14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a:txBody>
                    <a:bodyPr/>
                    <a:lstStyle/>
                    <a:p>
                      <a:pPr algn="ctr">
                        <a:lnSpc>
                          <a:spcPct val="115000"/>
                        </a:lnSpc>
                        <a:spcAft>
                          <a:spcPts val="0"/>
                        </a:spcAft>
                      </a:pPr>
                      <a:r>
                        <a:rPr lang="tr-TR" sz="1400" dirty="0">
                          <a:effectLst/>
                          <a:latin typeface="Times New Roman" pitchFamily="18" charset="0"/>
                          <a:cs typeface="Times New Roman" pitchFamily="18" charset="0"/>
                        </a:rPr>
                        <a:t>BAHAR DÖNEMİ</a:t>
                      </a:r>
                      <a:endParaRPr lang="tr-TR" sz="1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986071">
                <a:tc>
                  <a:txBody>
                    <a:bodyPr/>
                    <a:lstStyle/>
                    <a:p>
                      <a:pPr>
                        <a:lnSpc>
                          <a:spcPct val="115000"/>
                        </a:lnSpc>
                        <a:spcAft>
                          <a:spcPts val="0"/>
                        </a:spcAft>
                      </a:pPr>
                      <a:endParaRPr lang="tr-TR" sz="1100" dirty="0">
                        <a:effectLst/>
                      </a:endParaRPr>
                    </a:p>
                    <a:p>
                      <a:pPr>
                        <a:lnSpc>
                          <a:spcPct val="115000"/>
                        </a:lnSpc>
                        <a:spcAft>
                          <a:spcPts val="0"/>
                        </a:spcAft>
                      </a:pPr>
                      <a:r>
                        <a:rPr lang="tr-TR" sz="1600" dirty="0">
                          <a:effectLst/>
                        </a:rPr>
                        <a:t>1.SINIF</a:t>
                      </a:r>
                      <a:endParaRPr lang="tr-TR" sz="1600" dirty="0">
                        <a:effectLst/>
                        <a:latin typeface="Calibri"/>
                        <a:ea typeface="Calibri"/>
                        <a:cs typeface="Times New Roman"/>
                      </a:endParaRPr>
                    </a:p>
                  </a:txBody>
                  <a:tcPr marL="68580" marR="68580" marT="0" marB="0"/>
                </a:tc>
                <a:tc>
                  <a:txBody>
                    <a:bodyPr/>
                    <a:lstStyle/>
                    <a:p>
                      <a:pPr algn="ctr">
                        <a:lnSpc>
                          <a:spcPct val="115000"/>
                        </a:lnSpc>
                        <a:spcAft>
                          <a:spcPts val="0"/>
                        </a:spcAft>
                      </a:pPr>
                      <a:endParaRPr lang="tr-TR" sz="1400" dirty="0">
                        <a:effectLst/>
                        <a:latin typeface="Times New Roman" pitchFamily="18" charset="0"/>
                        <a:cs typeface="Times New Roman" pitchFamily="18" charset="0"/>
                      </a:endParaRPr>
                    </a:p>
                    <a:p>
                      <a:pPr algn="ctr">
                        <a:lnSpc>
                          <a:spcPct val="115000"/>
                        </a:lnSpc>
                        <a:spcAft>
                          <a:spcPts val="0"/>
                        </a:spcAft>
                      </a:pPr>
                      <a:r>
                        <a:rPr lang="tr-TR" sz="1400" dirty="0">
                          <a:effectLst/>
                          <a:latin typeface="Times New Roman" pitchFamily="18" charset="0"/>
                          <a:cs typeface="Times New Roman" pitchFamily="18" charset="0"/>
                        </a:rPr>
                        <a:t>30 AKTS (ZORUNLU DERS)</a:t>
                      </a:r>
                      <a:endParaRPr lang="tr-TR" sz="1400" dirty="0">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endParaRPr lang="tr-TR" sz="1400" dirty="0">
                        <a:effectLst/>
                        <a:latin typeface="Times New Roman" pitchFamily="18" charset="0"/>
                        <a:cs typeface="Times New Roman" pitchFamily="18" charset="0"/>
                      </a:endParaRPr>
                    </a:p>
                    <a:p>
                      <a:pPr algn="ctr">
                        <a:lnSpc>
                          <a:spcPct val="115000"/>
                        </a:lnSpc>
                        <a:spcAft>
                          <a:spcPts val="0"/>
                        </a:spcAft>
                      </a:pPr>
                      <a:r>
                        <a:rPr lang="tr-TR" sz="1400" dirty="0">
                          <a:effectLst/>
                          <a:latin typeface="Times New Roman" pitchFamily="18" charset="0"/>
                          <a:cs typeface="Times New Roman" pitchFamily="18" charset="0"/>
                        </a:rPr>
                        <a:t>30 AKTS (ZORUNLU DERS)</a:t>
                      </a:r>
                      <a:endParaRPr lang="tr-TR" sz="14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478146">
                <a:tc gridSpan="3">
                  <a:txBody>
                    <a:bodyPr/>
                    <a:lstStyle/>
                    <a:p>
                      <a:pPr algn="ctr">
                        <a:lnSpc>
                          <a:spcPct val="115000"/>
                        </a:lnSpc>
                        <a:spcAft>
                          <a:spcPts val="0"/>
                        </a:spcAft>
                      </a:pPr>
                      <a:r>
                        <a:rPr lang="tr-TR" sz="2200" dirty="0">
                          <a:effectLst/>
                          <a:latin typeface="Times New Roman" pitchFamily="18" charset="0"/>
                          <a:cs typeface="Times New Roman" pitchFamily="18" charset="0"/>
                        </a:rPr>
                        <a:t>1.SINIF TOPLAM 60 AKTS</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986071">
                <a:tc>
                  <a:txBody>
                    <a:bodyPr/>
                    <a:lstStyle/>
                    <a:p>
                      <a:pPr>
                        <a:lnSpc>
                          <a:spcPct val="115000"/>
                        </a:lnSpc>
                        <a:spcAft>
                          <a:spcPts val="0"/>
                        </a:spcAft>
                      </a:pPr>
                      <a:endParaRPr lang="tr-TR" sz="1100" dirty="0">
                        <a:effectLst/>
                      </a:endParaRPr>
                    </a:p>
                    <a:p>
                      <a:pPr>
                        <a:lnSpc>
                          <a:spcPct val="115000"/>
                        </a:lnSpc>
                        <a:spcAft>
                          <a:spcPts val="0"/>
                        </a:spcAft>
                      </a:pPr>
                      <a:r>
                        <a:rPr lang="tr-TR" sz="1600" dirty="0">
                          <a:effectLst/>
                        </a:rPr>
                        <a:t>2.SINIF</a:t>
                      </a:r>
                      <a:endParaRPr lang="tr-TR" sz="16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tr-TR" sz="1400" dirty="0">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gn="ctr">
                        <a:lnSpc>
                          <a:spcPct val="115000"/>
                        </a:lnSpc>
                        <a:spcAft>
                          <a:spcPts val="0"/>
                        </a:spcAft>
                      </a:pPr>
                      <a:r>
                        <a:rPr lang="tr-TR" sz="1400" dirty="0">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478146">
                <a:tc gridSpan="3">
                  <a:txBody>
                    <a:bodyPr/>
                    <a:lstStyle/>
                    <a:p>
                      <a:pPr algn="ctr">
                        <a:lnSpc>
                          <a:spcPct val="115000"/>
                        </a:lnSpc>
                        <a:spcAft>
                          <a:spcPts val="0"/>
                        </a:spcAft>
                      </a:pPr>
                      <a:r>
                        <a:rPr lang="tr-TR" sz="2200" dirty="0">
                          <a:effectLst/>
                          <a:latin typeface="Times New Roman" pitchFamily="18" charset="0"/>
                          <a:cs typeface="Times New Roman" pitchFamily="18" charset="0"/>
                        </a:rPr>
                        <a:t>2.SINIF TOPLAM 60 AKTS</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478146">
                <a:tc gridSpan="3">
                  <a:txBody>
                    <a:bodyPr/>
                    <a:lstStyle/>
                    <a:p>
                      <a:pPr algn="ctr">
                        <a:lnSpc>
                          <a:spcPct val="115000"/>
                        </a:lnSpc>
                        <a:spcAft>
                          <a:spcPts val="0"/>
                        </a:spcAft>
                      </a:pPr>
                      <a:r>
                        <a:rPr lang="tr-TR" sz="2200" dirty="0">
                          <a:effectLst/>
                          <a:latin typeface="Times New Roman" pitchFamily="18" charset="0"/>
                          <a:cs typeface="Times New Roman" pitchFamily="18" charset="0"/>
                        </a:rPr>
                        <a:t>MEZUNİYET İÇİN GEREKLİ AKTS TOPLAM 120</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3511663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1691680" y="620688"/>
            <a:ext cx="7056784" cy="492443"/>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LİSANS PROGRAM MÜFREDAT ÖRNEĞİ</a:t>
            </a:r>
          </a:p>
        </p:txBody>
      </p:sp>
      <p:graphicFrame>
        <p:nvGraphicFramePr>
          <p:cNvPr id="6" name="Tablo 5"/>
          <p:cNvGraphicFramePr>
            <a:graphicFrameLocks noGrp="1"/>
          </p:cNvGraphicFramePr>
          <p:nvPr>
            <p:extLst>
              <p:ext uri="{D42A27DB-BD31-4B8C-83A1-F6EECF244321}">
                <p14:modId xmlns:p14="http://schemas.microsoft.com/office/powerpoint/2010/main" val="1792490794"/>
              </p:ext>
            </p:extLst>
          </p:nvPr>
        </p:nvGraphicFramePr>
        <p:xfrm>
          <a:off x="251520" y="1196752"/>
          <a:ext cx="8712968" cy="5309422"/>
        </p:xfrm>
        <a:graphic>
          <a:graphicData uri="http://schemas.openxmlformats.org/drawingml/2006/table">
            <a:tbl>
              <a:tblPr firstRow="1" firstCol="1" bandRow="1">
                <a:tableStyleId>{5C22544A-7EE6-4342-B048-85BDC9FD1C3A}</a:tableStyleId>
              </a:tblPr>
              <a:tblGrid>
                <a:gridCol w="801128">
                  <a:extLst>
                    <a:ext uri="{9D8B030D-6E8A-4147-A177-3AD203B41FA5}">
                      <a16:colId xmlns:a16="http://schemas.microsoft.com/office/drawing/2014/main" val="20000"/>
                    </a:ext>
                  </a:extLst>
                </a:gridCol>
                <a:gridCol w="3166049">
                  <a:extLst>
                    <a:ext uri="{9D8B030D-6E8A-4147-A177-3AD203B41FA5}">
                      <a16:colId xmlns:a16="http://schemas.microsoft.com/office/drawing/2014/main" val="20001"/>
                    </a:ext>
                  </a:extLst>
                </a:gridCol>
                <a:gridCol w="4745791">
                  <a:extLst>
                    <a:ext uri="{9D8B030D-6E8A-4147-A177-3AD203B41FA5}">
                      <a16:colId xmlns:a16="http://schemas.microsoft.com/office/drawing/2014/main" val="20002"/>
                    </a:ext>
                  </a:extLst>
                </a:gridCol>
              </a:tblGrid>
              <a:tr h="291363">
                <a:tc gridSpan="3">
                  <a:txBody>
                    <a:bodyPr/>
                    <a:lstStyle/>
                    <a:p>
                      <a:pPr algn="ctr">
                        <a:lnSpc>
                          <a:spcPct val="115000"/>
                        </a:lnSpc>
                        <a:spcAft>
                          <a:spcPts val="0"/>
                        </a:spcAft>
                      </a:pPr>
                      <a:r>
                        <a:rPr lang="tr-TR" sz="2200" dirty="0">
                          <a:solidFill>
                            <a:schemeClr val="tx1"/>
                          </a:solidFill>
                          <a:effectLst/>
                          <a:latin typeface="Times New Roman" pitchFamily="18" charset="0"/>
                          <a:cs typeface="Times New Roman" pitchFamily="18" charset="0"/>
                        </a:rPr>
                        <a:t>LİSANS PROGRAMI</a:t>
                      </a:r>
                      <a:endParaRPr lang="tr-TR" sz="22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291363">
                <a:tc gridSpan="2">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GÜZ DÖNEMİ</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a:txBody>
                    <a:bodyPr/>
                    <a:lstStyle/>
                    <a:p>
                      <a:pPr>
                        <a:lnSpc>
                          <a:spcPct val="115000"/>
                        </a:lnSpc>
                        <a:spcAft>
                          <a:spcPts val="0"/>
                        </a:spcAft>
                      </a:pPr>
                      <a:r>
                        <a:rPr lang="tr-TR" sz="1400" b="1" dirty="0">
                          <a:solidFill>
                            <a:schemeClr val="tx1"/>
                          </a:solidFill>
                          <a:effectLst/>
                          <a:latin typeface="Times New Roman" pitchFamily="18" charset="0"/>
                          <a:cs typeface="Times New Roman" pitchFamily="18" charset="0"/>
                        </a:rPr>
                        <a:t>BAHAR DÖNEMİ</a:t>
                      </a:r>
                      <a:endParaRPr lang="tr-TR" sz="1400" b="1"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291363">
                <a:tc>
                  <a:txBody>
                    <a:bodyPr/>
                    <a:lstStyle/>
                    <a:p>
                      <a:pPr>
                        <a:lnSpc>
                          <a:spcPct val="115000"/>
                        </a:lnSpc>
                        <a:spcAft>
                          <a:spcPts val="0"/>
                        </a:spcAft>
                      </a:pPr>
                      <a:r>
                        <a:rPr lang="tr-TR" sz="1100">
                          <a:effectLst/>
                        </a:rPr>
                        <a:t>1.SINIF</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30 AKTS (ZORUNLU DERS)</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30 AKTS (ZORUNLU DERS)</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291363">
                <a:tc gridSpan="3">
                  <a:txBody>
                    <a:bodyPr/>
                    <a:lstStyle/>
                    <a:p>
                      <a:pPr algn="ctr">
                        <a:lnSpc>
                          <a:spcPct val="115000"/>
                        </a:lnSpc>
                        <a:spcAft>
                          <a:spcPts val="0"/>
                        </a:spcAft>
                      </a:pPr>
                      <a:r>
                        <a:rPr lang="tr-TR" sz="2200" dirty="0">
                          <a:solidFill>
                            <a:schemeClr val="tx1"/>
                          </a:solidFill>
                          <a:effectLst/>
                          <a:latin typeface="Times New Roman" pitchFamily="18" charset="0"/>
                          <a:cs typeface="Times New Roman" pitchFamily="18" charset="0"/>
                        </a:rPr>
                        <a:t>1.SINIF TOPLAM 60 AKTS</a:t>
                      </a:r>
                      <a:endParaRPr lang="tr-TR" sz="22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3"/>
                  </a:ext>
                </a:extLst>
              </a:tr>
              <a:tr h="490738">
                <a:tc>
                  <a:txBody>
                    <a:bodyPr/>
                    <a:lstStyle/>
                    <a:p>
                      <a:pPr>
                        <a:lnSpc>
                          <a:spcPct val="115000"/>
                        </a:lnSpc>
                        <a:spcAft>
                          <a:spcPts val="0"/>
                        </a:spcAft>
                      </a:pPr>
                      <a:r>
                        <a:rPr lang="tr-TR" sz="1100">
                          <a:effectLst/>
                        </a:rPr>
                        <a:t>2.SINIF</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400">
                          <a:solidFill>
                            <a:schemeClr val="tx1"/>
                          </a:solidFill>
                          <a:effectLst/>
                          <a:latin typeface="Times New Roman" pitchFamily="18" charset="0"/>
                          <a:cs typeface="Times New Roman" pitchFamily="18" charset="0"/>
                        </a:rPr>
                        <a:t>30 AKTS ZORUNLU DERS </a:t>
                      </a:r>
                    </a:p>
                    <a:p>
                      <a:pPr>
                        <a:lnSpc>
                          <a:spcPct val="115000"/>
                        </a:lnSpc>
                        <a:spcAft>
                          <a:spcPts val="0"/>
                        </a:spcAft>
                      </a:pPr>
                      <a:r>
                        <a:rPr lang="tr-TR" sz="1400">
                          <a:solidFill>
                            <a:schemeClr val="tx1"/>
                          </a:solidFill>
                          <a:effectLst/>
                          <a:latin typeface="Times New Roman" pitchFamily="18" charset="0"/>
                          <a:cs typeface="Times New Roman" pitchFamily="18" charset="0"/>
                        </a:rPr>
                        <a:t>Seçmeli ders bırakılabilir</a:t>
                      </a:r>
                      <a:endParaRPr lang="tr-TR" sz="140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30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Seçmeli ders bırakılabilir</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291363">
                <a:tc gridSpan="3">
                  <a:txBody>
                    <a:bodyPr/>
                    <a:lstStyle/>
                    <a:p>
                      <a:pPr algn="ctr">
                        <a:lnSpc>
                          <a:spcPct val="115000"/>
                        </a:lnSpc>
                        <a:spcAft>
                          <a:spcPts val="0"/>
                        </a:spcAft>
                      </a:pPr>
                      <a:r>
                        <a:rPr lang="tr-TR" sz="2200" dirty="0">
                          <a:solidFill>
                            <a:schemeClr val="tx1"/>
                          </a:solidFill>
                          <a:effectLst/>
                          <a:latin typeface="Times New Roman" pitchFamily="18" charset="0"/>
                          <a:cs typeface="Times New Roman" pitchFamily="18" charset="0"/>
                        </a:rPr>
                        <a:t>2.SINIF TOPLAM 60 AKTS</a:t>
                      </a:r>
                      <a:endParaRPr lang="tr-TR" sz="22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750632">
                <a:tc>
                  <a:txBody>
                    <a:bodyPr/>
                    <a:lstStyle/>
                    <a:p>
                      <a:pPr algn="ctr">
                        <a:lnSpc>
                          <a:spcPct val="115000"/>
                        </a:lnSpc>
                        <a:spcAft>
                          <a:spcPts val="0"/>
                        </a:spcAft>
                      </a:pPr>
                      <a:r>
                        <a:rPr lang="tr-TR" sz="1100">
                          <a:effectLst/>
                        </a:rPr>
                        <a:t>3.SINIF</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6"/>
                  </a:ext>
                </a:extLst>
              </a:tr>
              <a:tr h="291363">
                <a:tc gridSpan="3">
                  <a:txBody>
                    <a:bodyPr/>
                    <a:lstStyle/>
                    <a:p>
                      <a:pPr algn="ctr">
                        <a:lnSpc>
                          <a:spcPct val="115000"/>
                        </a:lnSpc>
                        <a:spcAft>
                          <a:spcPts val="0"/>
                        </a:spcAft>
                      </a:pPr>
                      <a:r>
                        <a:rPr lang="tr-TR" sz="2200" b="1" dirty="0">
                          <a:solidFill>
                            <a:schemeClr val="tx1"/>
                          </a:solidFill>
                          <a:effectLst/>
                          <a:latin typeface="Times New Roman" pitchFamily="18" charset="0"/>
                          <a:cs typeface="Times New Roman" pitchFamily="18" charset="0"/>
                        </a:rPr>
                        <a:t>3.SINIF TOPLAM 60 AKTS</a:t>
                      </a:r>
                      <a:endParaRPr lang="tr-TR" sz="2200" b="1"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r h="701018">
                <a:tc>
                  <a:txBody>
                    <a:bodyPr/>
                    <a:lstStyle/>
                    <a:p>
                      <a:pPr algn="ctr">
                        <a:lnSpc>
                          <a:spcPct val="115000"/>
                        </a:lnSpc>
                        <a:spcAft>
                          <a:spcPts val="0"/>
                        </a:spcAft>
                      </a:pPr>
                      <a:r>
                        <a:rPr lang="tr-TR" sz="1100">
                          <a:effectLst/>
                        </a:rPr>
                        <a:t>4.SINIF</a:t>
                      </a:r>
                      <a:endParaRPr lang="tr-TR" sz="1100">
                        <a:effectLst/>
                        <a:latin typeface="Calibri"/>
                        <a:ea typeface="Calibri"/>
                        <a:cs typeface="Times New Roman"/>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 </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1400" dirty="0">
                          <a:solidFill>
                            <a:schemeClr val="tx1"/>
                          </a:solidFill>
                          <a:effectLst/>
                          <a:latin typeface="Times New Roman" pitchFamily="18" charset="0"/>
                          <a:cs typeface="Times New Roman" pitchFamily="18" charset="0"/>
                        </a:rPr>
                        <a:t>20 AKTS ZORUNLU DERS </a:t>
                      </a:r>
                    </a:p>
                    <a:p>
                      <a:pPr>
                        <a:lnSpc>
                          <a:spcPct val="115000"/>
                        </a:lnSpc>
                        <a:spcAft>
                          <a:spcPts val="0"/>
                        </a:spcAft>
                      </a:pPr>
                      <a:r>
                        <a:rPr lang="tr-TR" sz="1400" dirty="0">
                          <a:solidFill>
                            <a:schemeClr val="tx1"/>
                          </a:solidFill>
                          <a:effectLst/>
                          <a:latin typeface="Times New Roman" pitchFamily="18" charset="0"/>
                          <a:cs typeface="Times New Roman" pitchFamily="18" charset="0"/>
                        </a:rPr>
                        <a:t>En az 10 AKTS Bölüm İçi veya bölüm dışı Seçmeli ders</a:t>
                      </a:r>
                      <a:endParaRPr lang="tr-TR" sz="1400" dirty="0">
                        <a:solidFill>
                          <a:schemeClr val="tx1"/>
                        </a:solidFill>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8"/>
                  </a:ext>
                </a:extLst>
              </a:tr>
              <a:tr h="291363">
                <a:tc gridSpan="3">
                  <a:txBody>
                    <a:bodyPr/>
                    <a:lstStyle/>
                    <a:p>
                      <a:pPr algn="ctr">
                        <a:lnSpc>
                          <a:spcPct val="115000"/>
                        </a:lnSpc>
                        <a:spcAft>
                          <a:spcPts val="0"/>
                        </a:spcAft>
                      </a:pPr>
                      <a:r>
                        <a:rPr lang="tr-TR" sz="2200" dirty="0">
                          <a:solidFill>
                            <a:schemeClr val="tx1"/>
                          </a:solidFill>
                          <a:effectLst/>
                          <a:latin typeface="Times New Roman" pitchFamily="18" charset="0"/>
                          <a:cs typeface="Times New Roman" pitchFamily="18" charset="0"/>
                        </a:rPr>
                        <a:t>4.SINIF TOPLAM 60 AKTS</a:t>
                      </a:r>
                      <a:endParaRPr lang="tr-TR" sz="2200" dirty="0">
                        <a:solidFill>
                          <a:schemeClr val="tx1"/>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9"/>
                  </a:ext>
                </a:extLst>
              </a:tr>
              <a:tr h="291363">
                <a:tc gridSpan="3">
                  <a:txBody>
                    <a:bodyPr/>
                    <a:lstStyle/>
                    <a:p>
                      <a:pPr algn="ctr">
                        <a:lnSpc>
                          <a:spcPct val="115000"/>
                        </a:lnSpc>
                        <a:spcAft>
                          <a:spcPts val="0"/>
                        </a:spcAft>
                      </a:pPr>
                      <a:r>
                        <a:rPr lang="tr-TR" sz="2000" dirty="0">
                          <a:solidFill>
                            <a:schemeClr val="tx1"/>
                          </a:solidFill>
                          <a:effectLst/>
                          <a:latin typeface="Times New Roman" pitchFamily="18" charset="0"/>
                          <a:cs typeface="Times New Roman" pitchFamily="18" charset="0"/>
                        </a:rPr>
                        <a:t>4 YILLIK LİSANS PROGRAMI TOPLAM </a:t>
                      </a:r>
                      <a:r>
                        <a:rPr lang="tr-TR" sz="2000" dirty="0">
                          <a:solidFill>
                            <a:srgbClr val="FFC000"/>
                          </a:solidFill>
                          <a:effectLst/>
                          <a:latin typeface="Times New Roman" pitchFamily="18" charset="0"/>
                          <a:cs typeface="Times New Roman" pitchFamily="18" charset="0"/>
                        </a:rPr>
                        <a:t>240</a:t>
                      </a:r>
                      <a:endParaRPr lang="tr-TR" sz="2000" dirty="0">
                        <a:solidFill>
                          <a:srgbClr val="FFC000"/>
                        </a:solidFill>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0"/>
                  </a:ext>
                </a:extLst>
              </a:tr>
              <a:tr h="291363">
                <a:tc gridSpan="3">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tr-TR" sz="2000" dirty="0">
                          <a:solidFill>
                            <a:schemeClr val="tx1"/>
                          </a:solidFill>
                          <a:effectLst/>
                          <a:latin typeface="Times New Roman" pitchFamily="18" charset="0"/>
                          <a:cs typeface="Times New Roman" pitchFamily="18" charset="0"/>
                        </a:rPr>
                        <a:t>5 YILLIK LİSANS PROGRAMI </a:t>
                      </a:r>
                      <a:r>
                        <a:rPr lang="tr-TR" sz="2000" dirty="0">
                          <a:solidFill>
                            <a:srgbClr val="FFC000"/>
                          </a:solidFill>
                          <a:effectLst/>
                          <a:latin typeface="Times New Roman" pitchFamily="18" charset="0"/>
                          <a:cs typeface="Times New Roman" pitchFamily="18" charset="0"/>
                        </a:rPr>
                        <a:t>300</a:t>
                      </a:r>
                      <a:r>
                        <a:rPr lang="tr-TR" sz="2000" dirty="0">
                          <a:solidFill>
                            <a:schemeClr val="tx1"/>
                          </a:solidFill>
                          <a:effectLst/>
                          <a:latin typeface="Times New Roman" pitchFamily="18" charset="0"/>
                          <a:cs typeface="Times New Roman" pitchFamily="18" charset="0"/>
                        </a:rPr>
                        <a:t> </a:t>
                      </a:r>
                    </a:p>
                    <a:p>
                      <a:pPr marL="0" marR="0" indent="0" algn="ctr" defTabSz="914400" rtl="0" eaLnBrk="1" fontAlgn="auto" latinLnBrk="0" hangingPunct="1">
                        <a:lnSpc>
                          <a:spcPct val="115000"/>
                        </a:lnSpc>
                        <a:spcBef>
                          <a:spcPts val="0"/>
                        </a:spcBef>
                        <a:spcAft>
                          <a:spcPts val="0"/>
                        </a:spcAft>
                        <a:buClrTx/>
                        <a:buSzTx/>
                        <a:buFontTx/>
                        <a:buNone/>
                        <a:tabLst/>
                        <a:defRPr/>
                      </a:pPr>
                      <a:r>
                        <a:rPr lang="tr-TR" sz="2000" dirty="0">
                          <a:solidFill>
                            <a:schemeClr val="tx1"/>
                          </a:solidFill>
                          <a:effectLst/>
                          <a:latin typeface="Times New Roman" pitchFamily="18" charset="0"/>
                          <a:cs typeface="Times New Roman" pitchFamily="18" charset="0"/>
                        </a:rPr>
                        <a:t>6 YILLIK LİSANS PROGRAMI ise </a:t>
                      </a:r>
                      <a:r>
                        <a:rPr lang="tr-TR" sz="2000" dirty="0">
                          <a:solidFill>
                            <a:srgbClr val="FFC000"/>
                          </a:solidFill>
                          <a:effectLst/>
                          <a:latin typeface="Times New Roman" pitchFamily="18" charset="0"/>
                          <a:cs typeface="Times New Roman" pitchFamily="18" charset="0"/>
                        </a:rPr>
                        <a:t>360</a:t>
                      </a:r>
                      <a:r>
                        <a:rPr lang="tr-TR" sz="2000" dirty="0">
                          <a:solidFill>
                            <a:schemeClr val="tx1"/>
                          </a:solidFill>
                          <a:effectLst/>
                          <a:latin typeface="Times New Roman" pitchFamily="18" charset="0"/>
                          <a:cs typeface="Times New Roman" pitchFamily="18" charset="0"/>
                        </a:rPr>
                        <a:t> AKTS’DEN OLUŞUR</a:t>
                      </a: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32597856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683568" y="1052736"/>
            <a:ext cx="7992888" cy="461665"/>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TEZSİZ YÜKSEK LİSANS MÜFREDAT ÖRNEĞİ</a:t>
            </a:r>
          </a:p>
        </p:txBody>
      </p:sp>
      <p:graphicFrame>
        <p:nvGraphicFramePr>
          <p:cNvPr id="6" name="Tablo 5"/>
          <p:cNvGraphicFramePr>
            <a:graphicFrameLocks noGrp="1"/>
          </p:cNvGraphicFramePr>
          <p:nvPr>
            <p:extLst>
              <p:ext uri="{D42A27DB-BD31-4B8C-83A1-F6EECF244321}">
                <p14:modId xmlns:p14="http://schemas.microsoft.com/office/powerpoint/2010/main" val="3180429334"/>
              </p:ext>
            </p:extLst>
          </p:nvPr>
        </p:nvGraphicFramePr>
        <p:xfrm>
          <a:off x="683568" y="1514403"/>
          <a:ext cx="7865844" cy="4218851"/>
        </p:xfrm>
        <a:graphic>
          <a:graphicData uri="http://schemas.openxmlformats.org/drawingml/2006/table">
            <a:tbl>
              <a:tblPr firstRow="1" firstCol="1" bandRow="1">
                <a:tableStyleId>{5C22544A-7EE6-4342-B048-85BDC9FD1C3A}</a:tableStyleId>
              </a:tblPr>
              <a:tblGrid>
                <a:gridCol w="1303005">
                  <a:extLst>
                    <a:ext uri="{9D8B030D-6E8A-4147-A177-3AD203B41FA5}">
                      <a16:colId xmlns:a16="http://schemas.microsoft.com/office/drawing/2014/main" val="20000"/>
                    </a:ext>
                  </a:extLst>
                </a:gridCol>
                <a:gridCol w="5105707">
                  <a:extLst>
                    <a:ext uri="{9D8B030D-6E8A-4147-A177-3AD203B41FA5}">
                      <a16:colId xmlns:a16="http://schemas.microsoft.com/office/drawing/2014/main" val="20001"/>
                    </a:ext>
                  </a:extLst>
                </a:gridCol>
                <a:gridCol w="1457132">
                  <a:extLst>
                    <a:ext uri="{9D8B030D-6E8A-4147-A177-3AD203B41FA5}">
                      <a16:colId xmlns:a16="http://schemas.microsoft.com/office/drawing/2014/main" val="20002"/>
                    </a:ext>
                  </a:extLst>
                </a:gridCol>
              </a:tblGrid>
              <a:tr h="602693">
                <a:tc gridSpan="3">
                  <a:txBody>
                    <a:bodyPr/>
                    <a:lstStyle/>
                    <a:p>
                      <a:pPr algn="ctr">
                        <a:lnSpc>
                          <a:spcPct val="115000"/>
                        </a:lnSpc>
                        <a:spcAft>
                          <a:spcPts val="0"/>
                        </a:spcAft>
                      </a:pPr>
                      <a:r>
                        <a:rPr lang="tr-TR" sz="2000" dirty="0">
                          <a:effectLst/>
                          <a:latin typeface="Times New Roman" pitchFamily="18" charset="0"/>
                          <a:cs typeface="Times New Roman" pitchFamily="18" charset="0"/>
                        </a:rPr>
                        <a:t>TEZSİZ YÜKSEK LİSANS (MAKSİMUM 3 DÖNEM)</a:t>
                      </a:r>
                      <a:endParaRPr lang="tr-TR" sz="20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602693">
                <a:tc>
                  <a:txBody>
                    <a:bodyPr/>
                    <a:lstStyle/>
                    <a:p>
                      <a:pPr>
                        <a:lnSpc>
                          <a:spcPct val="115000"/>
                        </a:lnSpc>
                        <a:spcAft>
                          <a:spcPts val="0"/>
                        </a:spcAft>
                      </a:pPr>
                      <a:r>
                        <a:rPr lang="tr-TR" sz="2000" dirty="0">
                          <a:effectLst/>
                          <a:latin typeface="Times New Roman" pitchFamily="18" charset="0"/>
                          <a:cs typeface="Times New Roman" pitchFamily="18" charset="0"/>
                        </a:rPr>
                        <a:t>Dönem</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500" dirty="0">
                          <a:effectLst/>
                          <a:latin typeface="Times New Roman" pitchFamily="18" charset="0"/>
                          <a:cs typeface="Times New Roman" pitchFamily="18" charset="0"/>
                        </a:rPr>
                        <a:t>FAALİYET ADI</a:t>
                      </a:r>
                      <a:endParaRPr lang="tr-TR" sz="25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500" dirty="0">
                          <a:effectLst/>
                          <a:latin typeface="Times New Roman" pitchFamily="18" charset="0"/>
                          <a:cs typeface="Times New Roman" pitchFamily="18" charset="0"/>
                        </a:rPr>
                        <a:t>AKTS</a:t>
                      </a:r>
                      <a:endParaRPr lang="tr-TR" sz="25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1"/>
                  </a:ext>
                </a:extLst>
              </a:tr>
              <a:tr h="602693">
                <a:tc>
                  <a:txBody>
                    <a:bodyPr/>
                    <a:lstStyle/>
                    <a:p>
                      <a:pPr>
                        <a:lnSpc>
                          <a:spcPct val="115000"/>
                        </a:lnSpc>
                        <a:spcAft>
                          <a:spcPts val="0"/>
                        </a:spcAft>
                      </a:pPr>
                      <a:r>
                        <a:rPr lang="tr-TR" sz="2000" dirty="0">
                          <a:effectLst/>
                          <a:latin typeface="Times New Roman" pitchFamily="18" charset="0"/>
                          <a:cs typeface="Times New Roman" pitchFamily="18" charset="0"/>
                        </a:rPr>
                        <a:t>1.Dönem</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5 Adet Kredili Ders (3 Ulusal Kredi-6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500" dirty="0">
                          <a:effectLst/>
                          <a:latin typeface="Times New Roman" pitchFamily="18" charset="0"/>
                          <a:cs typeface="Times New Roman" pitchFamily="18" charset="0"/>
                        </a:rPr>
                        <a:t>30</a:t>
                      </a:r>
                      <a:endParaRPr lang="tr-TR" sz="25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2"/>
                  </a:ext>
                </a:extLst>
              </a:tr>
              <a:tr h="602693">
                <a:tc>
                  <a:txBody>
                    <a:bodyPr/>
                    <a:lstStyle/>
                    <a:p>
                      <a:pPr>
                        <a:lnSpc>
                          <a:spcPct val="115000"/>
                        </a:lnSpc>
                        <a:spcAft>
                          <a:spcPts val="0"/>
                        </a:spcAft>
                      </a:pPr>
                      <a:r>
                        <a:rPr lang="tr-TR" sz="2000" dirty="0">
                          <a:effectLst/>
                          <a:latin typeface="Times New Roman" pitchFamily="18" charset="0"/>
                          <a:cs typeface="Times New Roman" pitchFamily="18" charset="0"/>
                        </a:rPr>
                        <a:t>2.Dönem</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5 Adet Kredili Ders (3 Ulusal Kredi-6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500" dirty="0">
                          <a:effectLst/>
                          <a:latin typeface="Times New Roman" pitchFamily="18" charset="0"/>
                          <a:cs typeface="Times New Roman" pitchFamily="18" charset="0"/>
                        </a:rPr>
                        <a:t>30</a:t>
                      </a:r>
                      <a:endParaRPr lang="tr-TR" sz="25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3"/>
                  </a:ext>
                </a:extLst>
              </a:tr>
              <a:tr h="602693">
                <a:tc>
                  <a:txBody>
                    <a:bodyPr/>
                    <a:lstStyle/>
                    <a:p>
                      <a:pPr>
                        <a:lnSpc>
                          <a:spcPct val="115000"/>
                        </a:lnSpc>
                        <a:spcAft>
                          <a:spcPts val="0"/>
                        </a:spcAft>
                      </a:pPr>
                      <a:r>
                        <a:rPr lang="tr-TR" sz="2000" dirty="0">
                          <a:effectLst/>
                          <a:latin typeface="Times New Roman" pitchFamily="18" charset="0"/>
                          <a:cs typeface="Times New Roman" pitchFamily="18" charset="0"/>
                        </a:rPr>
                        <a:t>3.Dönem</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Proje Çalışması</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500" dirty="0">
                          <a:effectLst/>
                          <a:latin typeface="Times New Roman" pitchFamily="18" charset="0"/>
                          <a:cs typeface="Times New Roman" pitchFamily="18" charset="0"/>
                        </a:rPr>
                        <a:t>30</a:t>
                      </a:r>
                      <a:endParaRPr lang="tr-TR" sz="2500" dirty="0">
                        <a:effectLst/>
                        <a:latin typeface="Times New Roman" pitchFamily="18" charset="0"/>
                        <a:ea typeface="Calibri"/>
                        <a:cs typeface="Times New Roman" pitchFamily="18" charset="0"/>
                      </a:endParaRPr>
                    </a:p>
                  </a:txBody>
                  <a:tcPr marL="68580" marR="68580" marT="0" marB="0"/>
                </a:tc>
                <a:extLst>
                  <a:ext uri="{0D108BD9-81ED-4DB2-BD59-A6C34878D82A}">
                    <a16:rowId xmlns:a16="http://schemas.microsoft.com/office/drawing/2014/main" val="10004"/>
                  </a:ext>
                </a:extLst>
              </a:tr>
              <a:tr h="602693">
                <a:tc gridSpan="3">
                  <a:txBody>
                    <a:bodyPr/>
                    <a:lstStyle/>
                    <a:p>
                      <a:pPr algn="ctr">
                        <a:lnSpc>
                          <a:spcPct val="115000"/>
                        </a:lnSpc>
                        <a:spcAft>
                          <a:spcPts val="0"/>
                        </a:spcAft>
                      </a:pPr>
                      <a:r>
                        <a:rPr lang="tr-TR" sz="2200" dirty="0">
                          <a:effectLst/>
                          <a:latin typeface="Times New Roman" pitchFamily="18" charset="0"/>
                          <a:cs typeface="Times New Roman" pitchFamily="18" charset="0"/>
                        </a:rPr>
                        <a:t>En az 10 adet ders, 1 Projeden oluşur.</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5"/>
                  </a:ext>
                </a:extLst>
              </a:tr>
              <a:tr h="602693">
                <a:tc gridSpan="3">
                  <a:txBody>
                    <a:bodyPr/>
                    <a:lstStyle/>
                    <a:p>
                      <a:pPr algn="ctr">
                        <a:lnSpc>
                          <a:spcPct val="115000"/>
                        </a:lnSpc>
                        <a:spcAft>
                          <a:spcPts val="0"/>
                        </a:spcAft>
                      </a:pPr>
                      <a:r>
                        <a:rPr lang="tr-TR" sz="2200" dirty="0">
                          <a:effectLst/>
                          <a:latin typeface="Times New Roman" pitchFamily="18" charset="0"/>
                          <a:cs typeface="Times New Roman" pitchFamily="18" charset="0"/>
                        </a:rPr>
                        <a:t>MEZUNİYET İÇİN 90 AKTS</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9336106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683568" y="1052736"/>
            <a:ext cx="7992888" cy="461665"/>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TEZLİ YÜKSEK LİSANS MÜFREDAT ÖRNEĞİ</a:t>
            </a:r>
          </a:p>
        </p:txBody>
      </p:sp>
      <p:graphicFrame>
        <p:nvGraphicFramePr>
          <p:cNvPr id="3" name="Tablo 2"/>
          <p:cNvGraphicFramePr>
            <a:graphicFrameLocks noGrp="1"/>
          </p:cNvGraphicFramePr>
          <p:nvPr>
            <p:extLst>
              <p:ext uri="{D42A27DB-BD31-4B8C-83A1-F6EECF244321}">
                <p14:modId xmlns:p14="http://schemas.microsoft.com/office/powerpoint/2010/main" val="86456438"/>
              </p:ext>
            </p:extLst>
          </p:nvPr>
        </p:nvGraphicFramePr>
        <p:xfrm>
          <a:off x="539552" y="1514405"/>
          <a:ext cx="7920880" cy="5075289"/>
        </p:xfrm>
        <a:graphic>
          <a:graphicData uri="http://schemas.openxmlformats.org/drawingml/2006/table">
            <a:tbl>
              <a:tblPr firstRow="1" firstCol="1" bandRow="1">
                <a:tableStyleId>{5C22544A-7EE6-4342-B048-85BDC9FD1C3A}</a:tableStyleId>
              </a:tblPr>
              <a:tblGrid>
                <a:gridCol w="1312121">
                  <a:extLst>
                    <a:ext uri="{9D8B030D-6E8A-4147-A177-3AD203B41FA5}">
                      <a16:colId xmlns:a16="http://schemas.microsoft.com/office/drawing/2014/main" val="20000"/>
                    </a:ext>
                  </a:extLst>
                </a:gridCol>
                <a:gridCol w="5312615">
                  <a:extLst>
                    <a:ext uri="{9D8B030D-6E8A-4147-A177-3AD203B41FA5}">
                      <a16:colId xmlns:a16="http://schemas.microsoft.com/office/drawing/2014/main" val="20001"/>
                    </a:ext>
                  </a:extLst>
                </a:gridCol>
                <a:gridCol w="1296144">
                  <a:extLst>
                    <a:ext uri="{9D8B030D-6E8A-4147-A177-3AD203B41FA5}">
                      <a16:colId xmlns:a16="http://schemas.microsoft.com/office/drawing/2014/main" val="20002"/>
                    </a:ext>
                  </a:extLst>
                </a:gridCol>
              </a:tblGrid>
              <a:tr h="360835">
                <a:tc gridSpan="3">
                  <a:txBody>
                    <a:bodyPr/>
                    <a:lstStyle/>
                    <a:p>
                      <a:pPr algn="ctr">
                        <a:lnSpc>
                          <a:spcPct val="115000"/>
                        </a:lnSpc>
                        <a:spcAft>
                          <a:spcPts val="0"/>
                        </a:spcAft>
                      </a:pPr>
                      <a:r>
                        <a:rPr lang="tr-TR" sz="2000" dirty="0">
                          <a:effectLst/>
                          <a:latin typeface="Times New Roman" pitchFamily="18" charset="0"/>
                          <a:cs typeface="Times New Roman" pitchFamily="18" charset="0"/>
                        </a:rPr>
                        <a:t>TEZLİ YÜKSEK LİSANS </a:t>
                      </a:r>
                      <a:endParaRPr lang="tr-TR" sz="20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60835">
                <a:tc>
                  <a:txBody>
                    <a:bodyPr/>
                    <a:lstStyle/>
                    <a:p>
                      <a:pPr>
                        <a:lnSpc>
                          <a:spcPct val="115000"/>
                        </a:lnSpc>
                        <a:spcAft>
                          <a:spcPts val="0"/>
                        </a:spcAft>
                      </a:pPr>
                      <a:r>
                        <a:rPr lang="tr-TR" sz="2000" dirty="0">
                          <a:effectLst/>
                        </a:rPr>
                        <a:t>Dönem</a:t>
                      </a:r>
                      <a:endParaRPr lang="tr-TR" sz="2000" dirty="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Faaliyet Adı</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rPr>
                        <a:t>AKTS</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44191">
                <a:tc>
                  <a:txBody>
                    <a:bodyPr/>
                    <a:lstStyle/>
                    <a:p>
                      <a:pPr>
                        <a:lnSpc>
                          <a:spcPct val="115000"/>
                        </a:lnSpc>
                        <a:spcAft>
                          <a:spcPts val="0"/>
                        </a:spcAft>
                      </a:pPr>
                      <a:r>
                        <a:rPr lang="tr-TR" sz="2000">
                          <a:effectLst/>
                        </a:rPr>
                        <a:t>1.Dönem</a:t>
                      </a:r>
                      <a:endParaRPr lang="tr-TR" sz="200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4 Adet Kredili Ders (3 Ulusal Kredi-6 AKTS)</a:t>
                      </a:r>
                    </a:p>
                    <a:p>
                      <a:pPr>
                        <a:lnSpc>
                          <a:spcPct val="115000"/>
                        </a:lnSpc>
                        <a:spcAft>
                          <a:spcPts val="0"/>
                        </a:spcAft>
                      </a:pPr>
                      <a:r>
                        <a:rPr lang="tr-TR" sz="2000" dirty="0">
                          <a:effectLst/>
                          <a:latin typeface="Times New Roman" pitchFamily="18" charset="0"/>
                          <a:cs typeface="Times New Roman" pitchFamily="18" charset="0"/>
                        </a:rPr>
                        <a:t>Uzmanlık Alan Dersi (6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rPr>
                        <a:t>30</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1127548">
                <a:tc>
                  <a:txBody>
                    <a:bodyPr/>
                    <a:lstStyle/>
                    <a:p>
                      <a:pPr>
                        <a:lnSpc>
                          <a:spcPct val="115000"/>
                        </a:lnSpc>
                        <a:spcAft>
                          <a:spcPts val="0"/>
                        </a:spcAft>
                      </a:pPr>
                      <a:r>
                        <a:rPr lang="tr-TR" sz="2000">
                          <a:effectLst/>
                        </a:rPr>
                        <a:t>2.Dönem</a:t>
                      </a:r>
                      <a:endParaRPr lang="tr-TR" sz="200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3 Adet Kredili Ders (3 Ulusal Kredi-6 AKTS)</a:t>
                      </a:r>
                    </a:p>
                    <a:p>
                      <a:pPr>
                        <a:lnSpc>
                          <a:spcPct val="115000"/>
                        </a:lnSpc>
                        <a:spcAft>
                          <a:spcPts val="0"/>
                        </a:spcAft>
                      </a:pPr>
                      <a:r>
                        <a:rPr lang="tr-TR" sz="2000" dirty="0">
                          <a:effectLst/>
                          <a:latin typeface="Times New Roman" pitchFamily="18" charset="0"/>
                          <a:cs typeface="Times New Roman" pitchFamily="18" charset="0"/>
                        </a:rPr>
                        <a:t>Seminer (Ulusal</a:t>
                      </a:r>
                      <a:r>
                        <a:rPr lang="tr-TR" sz="2000" baseline="0" dirty="0">
                          <a:effectLst/>
                          <a:latin typeface="Times New Roman" pitchFamily="18" charset="0"/>
                          <a:cs typeface="Times New Roman" pitchFamily="18" charset="0"/>
                        </a:rPr>
                        <a:t> Kredisiz-6 AKTS)</a:t>
                      </a:r>
                      <a:endParaRPr lang="tr-TR" sz="2000" dirty="0">
                        <a:effectLst/>
                        <a:latin typeface="Times New Roman" pitchFamily="18" charset="0"/>
                        <a:cs typeface="Times New Roman" pitchFamily="18" charset="0"/>
                      </a:endParaRPr>
                    </a:p>
                    <a:p>
                      <a:pPr marL="0" marR="0" indent="0" algn="l" defTabSz="914400" rtl="0" eaLnBrk="1" fontAlgn="auto" latinLnBrk="0" hangingPunct="1">
                        <a:lnSpc>
                          <a:spcPct val="115000"/>
                        </a:lnSpc>
                        <a:spcBef>
                          <a:spcPts val="0"/>
                        </a:spcBef>
                        <a:spcAft>
                          <a:spcPts val="0"/>
                        </a:spcAft>
                        <a:buClrTx/>
                        <a:buSzTx/>
                        <a:buFontTx/>
                        <a:buNone/>
                        <a:tabLst/>
                        <a:defRPr/>
                      </a:pPr>
                      <a:r>
                        <a:rPr lang="tr-TR" sz="2000" dirty="0">
                          <a:effectLst/>
                          <a:latin typeface="Times New Roman" pitchFamily="18" charset="0"/>
                          <a:cs typeface="Times New Roman" pitchFamily="18" charset="0"/>
                        </a:rPr>
                        <a:t>Uzmanlık Alan Dersi (6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rPr>
                        <a:t>30</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r h="688427">
                <a:tc>
                  <a:txBody>
                    <a:bodyPr/>
                    <a:lstStyle/>
                    <a:p>
                      <a:pPr>
                        <a:lnSpc>
                          <a:spcPct val="115000"/>
                        </a:lnSpc>
                        <a:spcAft>
                          <a:spcPts val="0"/>
                        </a:spcAft>
                      </a:pPr>
                      <a:r>
                        <a:rPr lang="tr-TR" sz="2000">
                          <a:effectLst/>
                        </a:rPr>
                        <a:t>3.Dönem</a:t>
                      </a:r>
                      <a:endParaRPr lang="tr-TR" sz="2000">
                        <a:effectLst/>
                        <a:latin typeface="Calibri"/>
                        <a:ea typeface="Calibri"/>
                        <a:cs typeface="Times New Roman"/>
                      </a:endParaRPr>
                    </a:p>
                  </a:txBody>
                  <a:tcPr marL="68580" marR="68580" marT="0" marB="0"/>
                </a:tc>
                <a:tc>
                  <a:txBody>
                    <a:bodyPr/>
                    <a:lstStyle/>
                    <a:p>
                      <a:pPr>
                        <a:lnSpc>
                          <a:spcPct val="115000"/>
                        </a:lnSpc>
                        <a:spcAft>
                          <a:spcPts val="0"/>
                        </a:spcAft>
                      </a:pPr>
                      <a:r>
                        <a:rPr lang="tr-TR" sz="2000" dirty="0">
                          <a:effectLst/>
                          <a:latin typeface="Times New Roman" pitchFamily="18" charset="0"/>
                          <a:cs typeface="Times New Roman" pitchFamily="18" charset="0"/>
                        </a:rPr>
                        <a:t>Tez Çalışması I (24 AKTS)</a:t>
                      </a:r>
                    </a:p>
                    <a:p>
                      <a:pPr marL="0" marR="0" indent="0" algn="l" defTabSz="914400" rtl="0" eaLnBrk="1" fontAlgn="auto" latinLnBrk="0" hangingPunct="1">
                        <a:lnSpc>
                          <a:spcPct val="115000"/>
                        </a:lnSpc>
                        <a:spcBef>
                          <a:spcPts val="0"/>
                        </a:spcBef>
                        <a:spcAft>
                          <a:spcPts val="0"/>
                        </a:spcAft>
                        <a:buClrTx/>
                        <a:buSzTx/>
                        <a:buFontTx/>
                        <a:buNone/>
                        <a:tabLst/>
                        <a:defRPr/>
                      </a:pPr>
                      <a:r>
                        <a:rPr lang="tr-TR" sz="2000" dirty="0">
                          <a:effectLst/>
                          <a:latin typeface="Times New Roman" pitchFamily="18" charset="0"/>
                          <a:cs typeface="Times New Roman" pitchFamily="18" charset="0"/>
                        </a:rPr>
                        <a:t>Uzmanlık Alan Dersi (6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rPr>
                        <a:t>30</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4"/>
                  </a:ext>
                </a:extLst>
              </a:tr>
              <a:tr h="688427">
                <a:tc>
                  <a:txBody>
                    <a:bodyPr/>
                    <a:lstStyle/>
                    <a:p>
                      <a:pPr>
                        <a:lnSpc>
                          <a:spcPct val="115000"/>
                        </a:lnSpc>
                        <a:spcAft>
                          <a:spcPts val="0"/>
                        </a:spcAft>
                      </a:pPr>
                      <a:r>
                        <a:rPr lang="tr-TR" sz="2000" dirty="0">
                          <a:effectLst/>
                        </a:rPr>
                        <a:t>4.Dönem</a:t>
                      </a:r>
                      <a:endParaRPr lang="tr-TR" sz="2000" dirty="0">
                        <a:effectLst/>
                        <a:latin typeface="Calibri"/>
                        <a:ea typeface="Calibri"/>
                        <a:cs typeface="Times New Roman"/>
                      </a:endParaRPr>
                    </a:p>
                  </a:txBody>
                  <a:tcPr marL="68580" marR="68580" marT="0" marB="0"/>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tr-TR" sz="2000" dirty="0">
                          <a:effectLst/>
                          <a:latin typeface="Times New Roman" pitchFamily="18" charset="0"/>
                          <a:cs typeface="Times New Roman" pitchFamily="18" charset="0"/>
                        </a:rPr>
                        <a:t>Tez Çalışması II (24 AKTS)</a:t>
                      </a:r>
                    </a:p>
                    <a:p>
                      <a:pPr marL="0" marR="0" indent="0" algn="l" defTabSz="914400" rtl="0" eaLnBrk="1" fontAlgn="auto" latinLnBrk="0" hangingPunct="1">
                        <a:lnSpc>
                          <a:spcPct val="115000"/>
                        </a:lnSpc>
                        <a:spcBef>
                          <a:spcPts val="0"/>
                        </a:spcBef>
                        <a:spcAft>
                          <a:spcPts val="0"/>
                        </a:spcAft>
                        <a:buClrTx/>
                        <a:buSzTx/>
                        <a:buFontTx/>
                        <a:buNone/>
                        <a:tabLst/>
                        <a:defRPr/>
                      </a:pPr>
                      <a:r>
                        <a:rPr lang="tr-TR" sz="2000" dirty="0">
                          <a:effectLst/>
                          <a:latin typeface="Times New Roman" pitchFamily="18" charset="0"/>
                          <a:cs typeface="Times New Roman" pitchFamily="18" charset="0"/>
                        </a:rPr>
                        <a:t>Uzmanlık Alan Dersi (6 AKTS)</a:t>
                      </a:r>
                      <a:endParaRPr lang="tr-TR" sz="2000" dirty="0">
                        <a:effectLst/>
                        <a:latin typeface="Times New Roman" pitchFamily="18" charset="0"/>
                        <a:ea typeface="Calibri"/>
                        <a:cs typeface="Times New Roman" pitchFamily="18" charset="0"/>
                      </a:endParaRPr>
                    </a:p>
                  </a:txBody>
                  <a:tcPr marL="68580" marR="68580" marT="0" marB="0"/>
                </a:tc>
                <a:tc>
                  <a:txBody>
                    <a:bodyPr/>
                    <a:lstStyle/>
                    <a:p>
                      <a:pPr>
                        <a:lnSpc>
                          <a:spcPct val="115000"/>
                        </a:lnSpc>
                        <a:spcAft>
                          <a:spcPts val="0"/>
                        </a:spcAft>
                      </a:pPr>
                      <a:r>
                        <a:rPr lang="tr-TR" sz="2000" dirty="0">
                          <a:effectLst/>
                        </a:rPr>
                        <a:t>30</a:t>
                      </a:r>
                      <a:endParaRPr lang="tr-TR"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5"/>
                  </a:ext>
                </a:extLst>
              </a:tr>
              <a:tr h="744191">
                <a:tc gridSpan="3">
                  <a:txBody>
                    <a:bodyPr/>
                    <a:lstStyle/>
                    <a:p>
                      <a:pPr algn="ctr">
                        <a:lnSpc>
                          <a:spcPct val="115000"/>
                        </a:lnSpc>
                        <a:spcAft>
                          <a:spcPts val="0"/>
                        </a:spcAft>
                      </a:pPr>
                      <a:r>
                        <a:rPr lang="tr-TR" sz="2000" dirty="0">
                          <a:effectLst/>
                          <a:latin typeface="Times New Roman" pitchFamily="18" charset="0"/>
                          <a:cs typeface="Times New Roman" pitchFamily="18" charset="0"/>
                        </a:rPr>
                        <a:t>En az 7 adet ders, 1 Seminer ve 2 Tez Çalışmasından oluşur.  21 Ulusal Kredi ve 120 AKTS ile mezun olunur.</a:t>
                      </a:r>
                      <a:endParaRPr lang="tr-TR" sz="20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6"/>
                  </a:ext>
                </a:extLst>
              </a:tr>
              <a:tr h="360835">
                <a:tc gridSpan="3">
                  <a:txBody>
                    <a:bodyPr/>
                    <a:lstStyle/>
                    <a:p>
                      <a:pPr algn="ctr">
                        <a:lnSpc>
                          <a:spcPct val="115000"/>
                        </a:lnSpc>
                        <a:spcAft>
                          <a:spcPts val="0"/>
                        </a:spcAft>
                      </a:pPr>
                      <a:r>
                        <a:rPr lang="tr-TR" sz="2200" dirty="0">
                          <a:effectLst/>
                          <a:latin typeface="Times New Roman" pitchFamily="18" charset="0"/>
                          <a:cs typeface="Times New Roman" pitchFamily="18" charset="0"/>
                        </a:rPr>
                        <a:t>MEZUNİYET İÇİN 120 AKTS</a:t>
                      </a:r>
                      <a:endParaRPr lang="tr-TR" sz="2200" dirty="0">
                        <a:effectLst/>
                        <a:latin typeface="Times New Roman" pitchFamily="18" charset="0"/>
                        <a:ea typeface="Calibri"/>
                        <a:cs typeface="Times New Roman" pitchFamily="18" charset="0"/>
                      </a:endParaRPr>
                    </a:p>
                  </a:txBody>
                  <a:tcPr marL="68580" marR="68580"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21741662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1704118" y="476672"/>
            <a:ext cx="6480720" cy="461665"/>
          </a:xfrm>
          <a:prstGeom prst="rect">
            <a:avLst/>
          </a:prstGeom>
          <a:noFill/>
        </p:spPr>
        <p:txBody>
          <a:bodyPr wrap="square" rtlCol="0">
            <a:spAutoFit/>
          </a:bodyPr>
          <a:lstStyle/>
          <a:p>
            <a:r>
              <a:rPr lang="tr-TR" sz="2400" b="1" dirty="0">
                <a:solidFill>
                  <a:srgbClr val="9A550A"/>
                </a:solidFill>
                <a:latin typeface="Times New Roman" pitchFamily="18" charset="0"/>
                <a:cs typeface="Times New Roman" pitchFamily="18" charset="0"/>
              </a:rPr>
              <a:t>DOKTORA MÜFREDAT ÖRNEĞİ</a:t>
            </a:r>
          </a:p>
        </p:txBody>
      </p:sp>
      <p:graphicFrame>
        <p:nvGraphicFramePr>
          <p:cNvPr id="2" name="Tablo 1"/>
          <p:cNvGraphicFramePr>
            <a:graphicFrameLocks noGrp="1"/>
          </p:cNvGraphicFramePr>
          <p:nvPr>
            <p:extLst>
              <p:ext uri="{D42A27DB-BD31-4B8C-83A1-F6EECF244321}">
                <p14:modId xmlns:p14="http://schemas.microsoft.com/office/powerpoint/2010/main" val="1887141665"/>
              </p:ext>
            </p:extLst>
          </p:nvPr>
        </p:nvGraphicFramePr>
        <p:xfrm>
          <a:off x="287523" y="980728"/>
          <a:ext cx="8568953" cy="5760068"/>
        </p:xfrm>
        <a:graphic>
          <a:graphicData uri="http://schemas.openxmlformats.org/drawingml/2006/table">
            <a:tbl>
              <a:tblPr firstRow="1" firstCol="1" bandRow="1">
                <a:tableStyleId>{5C22544A-7EE6-4342-B048-85BDC9FD1C3A}</a:tableStyleId>
              </a:tblPr>
              <a:tblGrid>
                <a:gridCol w="1202660">
                  <a:extLst>
                    <a:ext uri="{9D8B030D-6E8A-4147-A177-3AD203B41FA5}">
                      <a16:colId xmlns:a16="http://schemas.microsoft.com/office/drawing/2014/main" val="20000"/>
                    </a:ext>
                  </a:extLst>
                </a:gridCol>
                <a:gridCol w="6281686">
                  <a:extLst>
                    <a:ext uri="{9D8B030D-6E8A-4147-A177-3AD203B41FA5}">
                      <a16:colId xmlns:a16="http://schemas.microsoft.com/office/drawing/2014/main" val="20001"/>
                    </a:ext>
                  </a:extLst>
                </a:gridCol>
                <a:gridCol w="1084607">
                  <a:extLst>
                    <a:ext uri="{9D8B030D-6E8A-4147-A177-3AD203B41FA5}">
                      <a16:colId xmlns:a16="http://schemas.microsoft.com/office/drawing/2014/main" val="20002"/>
                    </a:ext>
                  </a:extLst>
                </a:gridCol>
              </a:tblGrid>
              <a:tr h="248576">
                <a:tc gridSpan="3">
                  <a:txBody>
                    <a:bodyPr/>
                    <a:lstStyle/>
                    <a:p>
                      <a:pPr algn="ctr">
                        <a:lnSpc>
                          <a:spcPct val="115000"/>
                        </a:lnSpc>
                        <a:spcAft>
                          <a:spcPts val="0"/>
                        </a:spcAft>
                      </a:pPr>
                      <a:r>
                        <a:rPr lang="tr-TR" sz="1400" dirty="0">
                          <a:effectLst/>
                          <a:latin typeface="Times New Roman" pitchFamily="18" charset="0"/>
                          <a:cs typeface="Times New Roman" pitchFamily="18" charset="0"/>
                        </a:rPr>
                        <a:t>DOKTORA VE SANATTA YETERLİK </a:t>
                      </a:r>
                      <a:endParaRPr lang="tr-TR" sz="1400" dirty="0">
                        <a:effectLst/>
                        <a:latin typeface="Times New Roman" pitchFamily="18" charset="0"/>
                        <a:ea typeface="Calibri"/>
                        <a:cs typeface="Times New Roman" pitchFamily="18" charset="0"/>
                      </a:endParaRPr>
                    </a:p>
                  </a:txBody>
                  <a:tcPr marL="55001" marR="55001"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00"/>
                  </a:ext>
                </a:extLst>
              </a:tr>
              <a:tr h="390619">
                <a:tc>
                  <a:txBody>
                    <a:bodyPr/>
                    <a:lstStyle/>
                    <a:p>
                      <a:pPr>
                        <a:lnSpc>
                          <a:spcPct val="115000"/>
                        </a:lnSpc>
                        <a:spcAft>
                          <a:spcPts val="0"/>
                        </a:spcAft>
                      </a:pPr>
                      <a:r>
                        <a:rPr lang="tr-TR" sz="1400">
                          <a:effectLst/>
                          <a:latin typeface="Times New Roman" pitchFamily="18" charset="0"/>
                          <a:cs typeface="Times New Roman" pitchFamily="18" charset="0"/>
                        </a:rPr>
                        <a:t>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Faaliyet Adı</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AKTS</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1"/>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1.Dönem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4 Adet Kredili Ders (3 Ulusal Kredi-6 AKTS)</a:t>
                      </a:r>
                    </a:p>
                    <a:p>
                      <a:pPr>
                        <a:lnSpc>
                          <a:spcPct val="115000"/>
                        </a:lnSpc>
                        <a:spcAft>
                          <a:spcPts val="0"/>
                        </a:spcAft>
                      </a:pPr>
                      <a:r>
                        <a:rPr lang="tr-TR" sz="1400" dirty="0">
                          <a:effectLst/>
                          <a:latin typeface="Times New Roman" pitchFamily="18" charset="0"/>
                          <a:cs typeface="Times New Roman" pitchFamily="18" charset="0"/>
                        </a:rPr>
                        <a:t>Uzmanlık Alan Dersi (6 AKTS)</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2"/>
                  </a:ext>
                </a:extLst>
              </a:tr>
              <a:tr h="761330">
                <a:tc>
                  <a:txBody>
                    <a:bodyPr/>
                    <a:lstStyle/>
                    <a:p>
                      <a:pPr>
                        <a:lnSpc>
                          <a:spcPct val="115000"/>
                        </a:lnSpc>
                        <a:spcAft>
                          <a:spcPts val="0"/>
                        </a:spcAft>
                      </a:pPr>
                      <a:r>
                        <a:rPr lang="tr-TR" sz="1400">
                          <a:effectLst/>
                          <a:latin typeface="Times New Roman" pitchFamily="18" charset="0"/>
                          <a:cs typeface="Times New Roman" pitchFamily="18" charset="0"/>
                        </a:rPr>
                        <a:t>2.Dönem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a:effectLst/>
                          <a:latin typeface="Times New Roman" pitchFamily="18" charset="0"/>
                          <a:cs typeface="Times New Roman" pitchFamily="18" charset="0"/>
                        </a:rPr>
                        <a:t>3 Adet Kredili Ders (3 Ulusal Kredi-6 AKTS)</a:t>
                      </a:r>
                    </a:p>
                    <a:p>
                      <a:pPr>
                        <a:lnSpc>
                          <a:spcPct val="115000"/>
                        </a:lnSpc>
                        <a:spcAft>
                          <a:spcPts val="0"/>
                        </a:spcAft>
                      </a:pPr>
                      <a:r>
                        <a:rPr lang="tr-TR" sz="1400">
                          <a:effectLst/>
                          <a:latin typeface="Times New Roman" pitchFamily="18" charset="0"/>
                          <a:cs typeface="Times New Roman" pitchFamily="18" charset="0"/>
                        </a:rPr>
                        <a:t>Seminer (6 AKTS)</a:t>
                      </a:r>
                    </a:p>
                    <a:p>
                      <a:pPr>
                        <a:lnSpc>
                          <a:spcPct val="115000"/>
                        </a:lnSpc>
                        <a:spcAft>
                          <a:spcPts val="0"/>
                        </a:spcAft>
                      </a:pPr>
                      <a:r>
                        <a:rPr lang="tr-TR" sz="1400">
                          <a:effectLst/>
                          <a:latin typeface="Times New Roman" pitchFamily="18" charset="0"/>
                          <a:cs typeface="Times New Roman" pitchFamily="18" charset="0"/>
                        </a:rPr>
                        <a:t>Uzmanlık Alan Dersi (6 AKTS)</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3"/>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3.Dönem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a:effectLst/>
                          <a:latin typeface="Times New Roman" pitchFamily="18" charset="0"/>
                          <a:cs typeface="Times New Roman" pitchFamily="18" charset="0"/>
                        </a:rPr>
                        <a:t>Yeterlik Çalışması (24 AKTS)</a:t>
                      </a:r>
                    </a:p>
                    <a:p>
                      <a:pPr>
                        <a:lnSpc>
                          <a:spcPct val="115000"/>
                        </a:lnSpc>
                        <a:spcAft>
                          <a:spcPts val="0"/>
                        </a:spcAft>
                      </a:pPr>
                      <a:r>
                        <a:rPr lang="tr-TR" sz="1400">
                          <a:effectLst/>
                          <a:latin typeface="Times New Roman" pitchFamily="18" charset="0"/>
                          <a:cs typeface="Times New Roman" pitchFamily="18" charset="0"/>
                        </a:rPr>
                        <a:t>Uzmanlık Alan dersi (6 AKTS)</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4"/>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4.Dönem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Tez Önerisi Savunma Sınavına Hazırlık dersi (6 AKTS)</a:t>
                      </a:r>
                    </a:p>
                    <a:p>
                      <a:pPr>
                        <a:lnSpc>
                          <a:spcPct val="115000"/>
                        </a:lnSpc>
                        <a:spcAft>
                          <a:spcPts val="0"/>
                        </a:spcAft>
                      </a:pPr>
                      <a:r>
                        <a:rPr lang="tr-TR" sz="1400" dirty="0">
                          <a:effectLst/>
                          <a:latin typeface="Times New Roman" pitchFamily="18" charset="0"/>
                          <a:cs typeface="Times New Roman" pitchFamily="18" charset="0"/>
                        </a:rPr>
                        <a:t>Uzmanlık Alan dersi (6 AKTS)</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5"/>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5.Dönem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Tez Çalışması I</a:t>
                      </a:r>
                    </a:p>
                    <a:p>
                      <a:pPr>
                        <a:lnSpc>
                          <a:spcPct val="115000"/>
                        </a:lnSpc>
                        <a:spcAft>
                          <a:spcPts val="0"/>
                        </a:spcAft>
                      </a:pPr>
                      <a:r>
                        <a:rPr lang="tr-TR" sz="1400" dirty="0">
                          <a:effectLst/>
                          <a:latin typeface="Times New Roman" pitchFamily="18" charset="0"/>
                          <a:cs typeface="Times New Roman" pitchFamily="18" charset="0"/>
                        </a:rPr>
                        <a:t>Uzmanlık Alan dersi (6 AKTS)</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6"/>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6.Dönem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a:effectLst/>
                          <a:latin typeface="Times New Roman" pitchFamily="18" charset="0"/>
                          <a:cs typeface="Times New Roman" pitchFamily="18" charset="0"/>
                        </a:rPr>
                        <a:t>Tez Çalışması II</a:t>
                      </a:r>
                    </a:p>
                    <a:p>
                      <a:pPr>
                        <a:lnSpc>
                          <a:spcPct val="115000"/>
                        </a:lnSpc>
                        <a:spcAft>
                          <a:spcPts val="0"/>
                        </a:spcAft>
                      </a:pPr>
                      <a:r>
                        <a:rPr lang="tr-TR" sz="1400">
                          <a:effectLst/>
                          <a:latin typeface="Times New Roman" pitchFamily="18" charset="0"/>
                          <a:cs typeface="Times New Roman" pitchFamily="18" charset="0"/>
                        </a:rPr>
                        <a:t>Uzmanlık Alan dersi (6 AKTS)</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7"/>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7.Dönem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Tez Çalışması III</a:t>
                      </a:r>
                    </a:p>
                    <a:p>
                      <a:pPr>
                        <a:lnSpc>
                          <a:spcPct val="115000"/>
                        </a:lnSpc>
                        <a:spcAft>
                          <a:spcPts val="0"/>
                        </a:spcAft>
                      </a:pPr>
                      <a:r>
                        <a:rPr lang="tr-TR" sz="1400" dirty="0">
                          <a:effectLst/>
                          <a:latin typeface="Times New Roman" pitchFamily="18" charset="0"/>
                          <a:cs typeface="Times New Roman" pitchFamily="18" charset="0"/>
                        </a:rPr>
                        <a:t>Uzmanlık Alan dersi (6 AKTS)</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8"/>
                  </a:ext>
                </a:extLst>
              </a:tr>
              <a:tr h="500604">
                <a:tc>
                  <a:txBody>
                    <a:bodyPr/>
                    <a:lstStyle/>
                    <a:p>
                      <a:pPr>
                        <a:lnSpc>
                          <a:spcPct val="115000"/>
                        </a:lnSpc>
                        <a:spcAft>
                          <a:spcPts val="0"/>
                        </a:spcAft>
                      </a:pPr>
                      <a:r>
                        <a:rPr lang="tr-TR" sz="1400">
                          <a:effectLst/>
                          <a:latin typeface="Times New Roman" pitchFamily="18" charset="0"/>
                          <a:cs typeface="Times New Roman" pitchFamily="18" charset="0"/>
                        </a:rPr>
                        <a:t>8.Dönem</a:t>
                      </a:r>
                      <a:endParaRPr lang="tr-TR" sz="140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1400" dirty="0">
                          <a:effectLst/>
                          <a:latin typeface="Times New Roman" pitchFamily="18" charset="0"/>
                          <a:cs typeface="Times New Roman" pitchFamily="18" charset="0"/>
                        </a:rPr>
                        <a:t>Tez Çalışması IV</a:t>
                      </a:r>
                    </a:p>
                    <a:p>
                      <a:pPr>
                        <a:lnSpc>
                          <a:spcPct val="115000"/>
                        </a:lnSpc>
                        <a:spcAft>
                          <a:spcPts val="0"/>
                        </a:spcAft>
                      </a:pPr>
                      <a:r>
                        <a:rPr lang="tr-TR" sz="1400" dirty="0">
                          <a:effectLst/>
                          <a:latin typeface="Times New Roman" pitchFamily="18" charset="0"/>
                          <a:cs typeface="Times New Roman" pitchFamily="18" charset="0"/>
                        </a:rPr>
                        <a:t>Uzmanlık Alan dersi (6 AKTS)</a:t>
                      </a:r>
                      <a:endParaRPr lang="tr-TR" sz="1400" dirty="0">
                        <a:effectLst/>
                        <a:latin typeface="Times New Roman" pitchFamily="18" charset="0"/>
                        <a:ea typeface="Calibri"/>
                        <a:cs typeface="Times New Roman" pitchFamily="18" charset="0"/>
                      </a:endParaRPr>
                    </a:p>
                  </a:txBody>
                  <a:tcPr marL="55001" marR="55001" marT="0" marB="0"/>
                </a:tc>
                <a:tc>
                  <a:txBody>
                    <a:bodyPr/>
                    <a:lstStyle/>
                    <a:p>
                      <a:pPr>
                        <a:lnSpc>
                          <a:spcPct val="115000"/>
                        </a:lnSpc>
                        <a:spcAft>
                          <a:spcPts val="0"/>
                        </a:spcAft>
                      </a:pPr>
                      <a:r>
                        <a:rPr lang="tr-TR" sz="2200" dirty="0">
                          <a:effectLst/>
                        </a:rPr>
                        <a:t>30</a:t>
                      </a:r>
                      <a:endParaRPr lang="tr-TR" sz="2200" dirty="0">
                        <a:effectLst/>
                        <a:latin typeface="Calibri"/>
                        <a:ea typeface="Calibri"/>
                        <a:cs typeface="Times New Roman"/>
                      </a:endParaRPr>
                    </a:p>
                  </a:txBody>
                  <a:tcPr marL="55001" marR="55001" marT="0" marB="0"/>
                </a:tc>
                <a:extLst>
                  <a:ext uri="{0D108BD9-81ED-4DB2-BD59-A6C34878D82A}">
                    <a16:rowId xmlns:a16="http://schemas.microsoft.com/office/drawing/2014/main" val="10009"/>
                  </a:ext>
                </a:extLst>
              </a:tr>
              <a:tr h="500604">
                <a:tc gridSpan="3">
                  <a:txBody>
                    <a:bodyPr/>
                    <a:lstStyle/>
                    <a:p>
                      <a:pPr algn="ctr">
                        <a:lnSpc>
                          <a:spcPct val="115000"/>
                        </a:lnSpc>
                        <a:spcAft>
                          <a:spcPts val="0"/>
                        </a:spcAft>
                      </a:pPr>
                      <a:r>
                        <a:rPr lang="tr-TR" sz="1400" dirty="0">
                          <a:effectLst/>
                          <a:latin typeface="Times New Roman" pitchFamily="18" charset="0"/>
                          <a:cs typeface="Times New Roman" pitchFamily="18" charset="0"/>
                        </a:rPr>
                        <a:t>En az 7 adet ders, 1 Seminer, Yeterlik Sınavı, Tez Önerisi Faaliyeti ve 4 Tez Çalışmasından oluşur.  21 Ulusal Kredi ve 240 AKTS ile mezun olunur.</a:t>
                      </a:r>
                      <a:endParaRPr lang="tr-TR" sz="1400" dirty="0">
                        <a:effectLst/>
                        <a:latin typeface="Times New Roman" pitchFamily="18" charset="0"/>
                        <a:ea typeface="Calibri"/>
                        <a:cs typeface="Times New Roman" pitchFamily="18" charset="0"/>
                      </a:endParaRPr>
                    </a:p>
                  </a:txBody>
                  <a:tcPr marL="55001" marR="55001"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0"/>
                  </a:ext>
                </a:extLst>
              </a:tr>
              <a:tr h="248576">
                <a:tc gridSpan="3">
                  <a:txBody>
                    <a:bodyPr/>
                    <a:lstStyle/>
                    <a:p>
                      <a:pPr algn="ctr">
                        <a:lnSpc>
                          <a:spcPct val="115000"/>
                        </a:lnSpc>
                        <a:spcAft>
                          <a:spcPts val="0"/>
                        </a:spcAft>
                      </a:pPr>
                      <a:r>
                        <a:rPr lang="tr-TR" sz="2200" dirty="0">
                          <a:effectLst/>
                          <a:latin typeface="Times New Roman" pitchFamily="18" charset="0"/>
                          <a:cs typeface="Times New Roman" pitchFamily="18" charset="0"/>
                        </a:rPr>
                        <a:t>MEZUNİYET İÇİN 240 AKTS</a:t>
                      </a:r>
                      <a:endParaRPr lang="tr-TR" sz="2200" dirty="0">
                        <a:effectLst/>
                        <a:latin typeface="Times New Roman" pitchFamily="18" charset="0"/>
                        <a:ea typeface="Calibri"/>
                        <a:cs typeface="Times New Roman" pitchFamily="18" charset="0"/>
                      </a:endParaRPr>
                    </a:p>
                  </a:txBody>
                  <a:tcPr marL="55001" marR="55001" marT="0" marB="0"/>
                </a:tc>
                <a:tc hMerge="1">
                  <a:txBody>
                    <a:bodyPr/>
                    <a:lstStyle/>
                    <a:p>
                      <a:endParaRPr lang="tr-TR"/>
                    </a:p>
                  </a:txBody>
                  <a:tcPr/>
                </a:tc>
                <a:tc hMerge="1">
                  <a:txBody>
                    <a:bodyPr/>
                    <a:lstStyle/>
                    <a:p>
                      <a:endParaRPr lang="tr-TR"/>
                    </a:p>
                  </a:txBody>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7972963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683568" y="1118929"/>
            <a:ext cx="8136904" cy="3570208"/>
          </a:xfrm>
          <a:prstGeom prst="rect">
            <a:avLst/>
          </a:prstGeom>
          <a:noFill/>
        </p:spPr>
        <p:txBody>
          <a:bodyPr wrap="square" rtlCol="0">
            <a:spAutoFit/>
          </a:bodyPr>
          <a:lstStyle/>
          <a:p>
            <a:r>
              <a:rPr lang="tr-TR" sz="2600" b="1" dirty="0">
                <a:solidFill>
                  <a:srgbClr val="9A550A"/>
                </a:solidFill>
                <a:latin typeface="Times New Roman" pitchFamily="18" charset="0"/>
                <a:cs typeface="Times New Roman" pitchFamily="18" charset="0"/>
              </a:rPr>
              <a:t>BOLOGNA SÜRECİ NASIL BAŞLADI?</a:t>
            </a:r>
          </a:p>
          <a:p>
            <a:pPr algn="just"/>
            <a:r>
              <a:rPr lang="tr-TR" sz="2000" dirty="0">
                <a:latin typeface="Times New Roman" pitchFamily="18" charset="0"/>
                <a:cs typeface="Times New Roman" pitchFamily="18" charset="0"/>
              </a:rPr>
              <a:t>Bologna Süreci'nin temelleri 1998 yılında Fransa, İtalya, Almanya ve İngiltere Eğitim Bakanlarının </a:t>
            </a:r>
            <a:r>
              <a:rPr lang="tr-TR" sz="2000" dirty="0" err="1">
                <a:latin typeface="Times New Roman" pitchFamily="18" charset="0"/>
                <a:cs typeface="Times New Roman" pitchFamily="18" charset="0"/>
              </a:rPr>
              <a:t>Sorbonne'da</a:t>
            </a:r>
            <a:r>
              <a:rPr lang="tr-TR" sz="2000" dirty="0">
                <a:latin typeface="Times New Roman" pitchFamily="18" charset="0"/>
                <a:cs typeface="Times New Roman" pitchFamily="18" charset="0"/>
              </a:rPr>
              <a:t> gerçekleştirdikleri toplantı sonunda yayımlanan </a:t>
            </a:r>
            <a:r>
              <a:rPr lang="tr-TR" sz="2000" b="1" u="sng" dirty="0" err="1">
                <a:solidFill>
                  <a:srgbClr val="FF0000"/>
                </a:solidFill>
                <a:latin typeface="Times New Roman" pitchFamily="18" charset="0"/>
                <a:cs typeface="Times New Roman" pitchFamily="18" charset="0"/>
              </a:rPr>
              <a:t>Sorbonne</a:t>
            </a:r>
            <a:r>
              <a:rPr lang="tr-TR" sz="2000" b="1" u="sng" dirty="0">
                <a:solidFill>
                  <a:srgbClr val="FF0000"/>
                </a:solidFill>
                <a:latin typeface="Times New Roman" pitchFamily="18" charset="0"/>
                <a:cs typeface="Times New Roman" pitchFamily="18" charset="0"/>
              </a:rPr>
              <a:t> Bildirisi </a:t>
            </a:r>
            <a:r>
              <a:rPr lang="tr-TR" sz="2000" dirty="0">
                <a:latin typeface="Times New Roman" pitchFamily="18" charset="0"/>
                <a:cs typeface="Times New Roman" pitchFamily="18" charset="0"/>
              </a:rPr>
              <a:t>ile atılmıştır.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Avrupa'da ortak bir yükseköğretim alanı yaratma fikri ilk kez bu bildiri ile ortaya çıkmıştır. </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Ancak, Bologna Süreci resmi olarak 1999 yılında Bologna Bildirisi'nin 29 Avrupa ülkesinin yükseköğretimden sorumlu Bakanları tarafından imzalanması ve yayımlanması ile başlamıştır. </a:t>
            </a:r>
          </a:p>
        </p:txBody>
      </p:sp>
    </p:spTree>
    <p:extLst>
      <p:ext uri="{BB962C8B-B14F-4D97-AF65-F5344CB8AC3E}">
        <p14:creationId xmlns:p14="http://schemas.microsoft.com/office/powerpoint/2010/main" val="403341438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273312" y="1988840"/>
            <a:ext cx="8640960" cy="1938992"/>
          </a:xfrm>
          <a:prstGeom prst="rect">
            <a:avLst/>
          </a:prstGeom>
          <a:noFill/>
        </p:spPr>
        <p:txBody>
          <a:bodyPr wrap="square" rtlCol="0">
            <a:spAutoFit/>
          </a:bodyPr>
          <a:lstStyle/>
          <a:p>
            <a:pPr algn="ctr"/>
            <a:r>
              <a:rPr lang="tr-TR" sz="4000" b="1" dirty="0">
                <a:solidFill>
                  <a:srgbClr val="9A550A"/>
                </a:solidFill>
                <a:latin typeface="Times New Roman" pitchFamily="18" charset="0"/>
                <a:cs typeface="Times New Roman" pitchFamily="18" charset="0"/>
              </a:rPr>
              <a:t>BOLOGNA VE BAĞLI SÜREÇLERE UYARLI </a:t>
            </a:r>
          </a:p>
          <a:p>
            <a:pPr algn="ctr"/>
            <a:r>
              <a:rPr lang="tr-TR" sz="4000" b="1" dirty="0">
                <a:solidFill>
                  <a:srgbClr val="9A550A"/>
                </a:solidFill>
                <a:latin typeface="Times New Roman" pitchFamily="18" charset="0"/>
                <a:cs typeface="Times New Roman" pitchFamily="18" charset="0"/>
              </a:rPr>
              <a:t>ÖĞRENCİ OTOMASYONU</a:t>
            </a:r>
            <a:endParaRPr lang="tr-TR" sz="4000" b="1" dirty="0">
              <a:latin typeface="Times New Roman" pitchFamily="18" charset="0"/>
              <a:cs typeface="Times New Roman" pitchFamily="18" charset="0"/>
            </a:endParaRPr>
          </a:p>
        </p:txBody>
      </p:sp>
    </p:spTree>
    <p:extLst>
      <p:ext uri="{BB962C8B-B14F-4D97-AF65-F5344CB8AC3E}">
        <p14:creationId xmlns:p14="http://schemas.microsoft.com/office/powerpoint/2010/main" val="156418841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5" name="Metin kutusu 4"/>
          <p:cNvSpPr txBox="1"/>
          <p:nvPr/>
        </p:nvSpPr>
        <p:spPr>
          <a:xfrm>
            <a:off x="251520" y="1052736"/>
            <a:ext cx="8496944" cy="5170646"/>
          </a:xfrm>
          <a:prstGeom prst="rect">
            <a:avLst/>
          </a:prstGeom>
          <a:noFill/>
        </p:spPr>
        <p:txBody>
          <a:bodyPr wrap="square" rtlCol="0">
            <a:spAutoFit/>
          </a:bodyPr>
          <a:lstStyle/>
          <a:p>
            <a:pPr algn="just"/>
            <a:r>
              <a:rPr lang="tr-TR" sz="2200" dirty="0">
                <a:latin typeface="Times New Roman" pitchFamily="18" charset="0"/>
                <a:cs typeface="Times New Roman" pitchFamily="18" charset="0"/>
              </a:rPr>
              <a:t>Bologna sürecinin başarılı bir şekilde uygulanabilmesi için öncelikle Bologna Süreçlerine uyarlı yazılımın üretilmesi veya satın alınması gerekmektedir.</a:t>
            </a:r>
          </a:p>
          <a:p>
            <a:pPr algn="just"/>
            <a:r>
              <a:rPr lang="tr-TR" sz="2200" dirty="0">
                <a:latin typeface="Times New Roman" pitchFamily="18" charset="0"/>
                <a:cs typeface="Times New Roman" pitchFamily="18" charset="0"/>
              </a:rPr>
              <a:t>Çünkü bu süreçte kapsamında hazırlanan tüm bilgi ve belgelerin izlenmesi, paydaşlarla değerlendirilmesi otomasyon marifetiyle yapılmaktadır.</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Bologna süreci kapsamında hazırlanan tüm bilgiler aynı zamanda Türkçe ve İngilizce olarak otomasyona da işlenecek ve </a:t>
            </a:r>
            <a:r>
              <a:rPr lang="tr-TR" sz="2200" dirty="0" err="1">
                <a:latin typeface="Times New Roman" pitchFamily="18" charset="0"/>
                <a:cs typeface="Times New Roman" pitchFamily="18" charset="0"/>
              </a:rPr>
              <a:t>dokümante</a:t>
            </a:r>
            <a:r>
              <a:rPr lang="tr-TR" sz="2200" dirty="0">
                <a:latin typeface="Times New Roman" pitchFamily="18" charset="0"/>
                <a:cs typeface="Times New Roman" pitchFamily="18" charset="0"/>
              </a:rPr>
              <a:t> edilebilecek.</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Hazırlanan ders bilgi paketleri dersi okutan öğretim elemanı tarafından Türkçe ve İngilizce olarak otomasyona işlenebilecek.</a:t>
            </a:r>
          </a:p>
          <a:p>
            <a:pPr algn="just"/>
            <a:endParaRPr lang="tr-TR" sz="2200" dirty="0">
              <a:latin typeface="Times New Roman" pitchFamily="18" charset="0"/>
              <a:cs typeface="Times New Roman" pitchFamily="18" charset="0"/>
            </a:endParaRPr>
          </a:p>
          <a:p>
            <a:pPr algn="just"/>
            <a:r>
              <a:rPr lang="tr-TR" sz="2200" dirty="0">
                <a:latin typeface="Times New Roman" pitchFamily="18" charset="0"/>
                <a:cs typeface="Times New Roman" pitchFamily="18" charset="0"/>
              </a:rPr>
              <a:t>Bologna süreci kapsamında hazırlanan Diploma </a:t>
            </a:r>
            <a:r>
              <a:rPr lang="tr-TR" sz="2200" dirty="0" err="1">
                <a:latin typeface="Times New Roman" pitchFamily="18" charset="0"/>
                <a:cs typeface="Times New Roman" pitchFamily="18" charset="0"/>
              </a:rPr>
              <a:t>Eki’inde</a:t>
            </a:r>
            <a:r>
              <a:rPr lang="tr-TR" sz="2200" dirty="0">
                <a:latin typeface="Times New Roman" pitchFamily="18" charset="0"/>
                <a:cs typeface="Times New Roman" pitchFamily="18" charset="0"/>
              </a:rPr>
              <a:t> tüm bilgiler yer alabilecek.</a:t>
            </a:r>
          </a:p>
        </p:txBody>
      </p:sp>
    </p:spTree>
    <p:extLst>
      <p:ext uri="{BB962C8B-B14F-4D97-AF65-F5344CB8AC3E}">
        <p14:creationId xmlns:p14="http://schemas.microsoft.com/office/powerpoint/2010/main" val="328833268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3999" cy="6577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257549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1052736"/>
            <a:ext cx="8856984"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028175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116633"/>
            <a:ext cx="8928991" cy="65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8903591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1907704" y="620688"/>
            <a:ext cx="6624736" cy="430887"/>
          </a:xfrm>
          <a:prstGeom prst="rect">
            <a:avLst/>
          </a:prstGeom>
        </p:spPr>
        <p:txBody>
          <a:bodyPr wrap="square">
            <a:spAutoFit/>
          </a:bodyPr>
          <a:lstStyle/>
          <a:p>
            <a:pPr algn="ctr"/>
            <a:r>
              <a:rPr lang="tr-TR" sz="2200" b="1" dirty="0">
                <a:solidFill>
                  <a:srgbClr val="9A550A"/>
                </a:solidFill>
                <a:latin typeface="Times New Roman" pitchFamily="18" charset="0"/>
                <a:cs typeface="Times New Roman" pitchFamily="18" charset="0"/>
              </a:rPr>
              <a:t>5.HAREM-İ ŞERİF ULU CAMİ-DİYARBAKIR</a:t>
            </a:r>
          </a:p>
        </p:txBody>
      </p:sp>
      <p:pic>
        <p:nvPicPr>
          <p:cNvPr id="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528" y="1052736"/>
            <a:ext cx="8640960" cy="53718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74146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827584" y="2492896"/>
            <a:ext cx="7920880" cy="877163"/>
          </a:xfrm>
          <a:prstGeom prst="rect">
            <a:avLst/>
          </a:prstGeom>
        </p:spPr>
        <p:txBody>
          <a:bodyPr wrap="square">
            <a:spAutoFit/>
          </a:bodyPr>
          <a:lstStyle/>
          <a:p>
            <a:pPr algn="ctr"/>
            <a:r>
              <a:rPr lang="tr-TR" sz="3000" b="1" dirty="0">
                <a:solidFill>
                  <a:srgbClr val="9A550A"/>
                </a:solidFill>
                <a:latin typeface="Times New Roman" pitchFamily="18" charset="0"/>
                <a:cs typeface="Times New Roman" pitchFamily="18" charset="0"/>
              </a:rPr>
              <a:t>YÜKSEKÖĞRETİMDE AKREDİTASYON</a:t>
            </a:r>
          </a:p>
          <a:p>
            <a:pPr algn="just"/>
            <a:endParaRPr lang="tr-TR" sz="2100" b="1" dirty="0">
              <a:latin typeface="Times New Roman" pitchFamily="18" charset="0"/>
              <a:cs typeface="Times New Roman" pitchFamily="18" charset="0"/>
            </a:endParaRPr>
          </a:p>
        </p:txBody>
      </p:sp>
    </p:spTree>
    <p:extLst>
      <p:ext uri="{BB962C8B-B14F-4D97-AF65-F5344CB8AC3E}">
        <p14:creationId xmlns:p14="http://schemas.microsoft.com/office/powerpoint/2010/main" val="271629458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251520" y="1124744"/>
            <a:ext cx="8712968" cy="4832092"/>
          </a:xfrm>
          <a:prstGeom prst="rect">
            <a:avLst/>
          </a:prstGeom>
        </p:spPr>
        <p:txBody>
          <a:bodyPr wrap="square">
            <a:spAutoFit/>
          </a:bodyPr>
          <a:lstStyle/>
          <a:p>
            <a:r>
              <a:rPr lang="tr-TR" sz="2400" b="1" dirty="0">
                <a:solidFill>
                  <a:srgbClr val="9A550A"/>
                </a:solidFill>
                <a:latin typeface="Times New Roman" pitchFamily="18" charset="0"/>
                <a:cs typeface="Times New Roman" pitchFamily="18" charset="0"/>
              </a:rPr>
              <a:t>AKREDİTASYON </a:t>
            </a:r>
          </a:p>
          <a:p>
            <a:pPr algn="just"/>
            <a:r>
              <a:rPr lang="tr-TR" sz="2000" dirty="0">
                <a:latin typeface="Times New Roman" pitchFamily="18" charset="0"/>
                <a:cs typeface="Times New Roman" pitchFamily="18" charset="0"/>
              </a:rPr>
              <a:t>Yükseköğretim Kurulu Başkanlığı tarafından belirli bir alanda önceden belirlenmiş akademik ve alana özgü standartların bir yükseköğretim programı ve yükseköğretim kurumu tarafından karşılanıp karşılanmadığını ölçen değerlendirme ve dış kalite güvence sürecidir.</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Yükseköğretimde akreditasyon akademik kalite, saydamlık ve hesap verme sorumluluğunun bir aracıdır.</a:t>
            </a:r>
          </a:p>
          <a:p>
            <a:pPr algn="just"/>
            <a:endParaRPr lang="tr-TR" sz="2000" dirty="0">
              <a:latin typeface="Times New Roman" pitchFamily="18" charset="0"/>
              <a:cs typeface="Times New Roman" pitchFamily="18" charset="0"/>
            </a:endParaRPr>
          </a:p>
          <a:p>
            <a:pPr algn="just"/>
            <a:r>
              <a:rPr lang="tr-TR" sz="2400" b="1" dirty="0">
                <a:solidFill>
                  <a:srgbClr val="9A550A"/>
                </a:solidFill>
                <a:latin typeface="Times New Roman" pitchFamily="18" charset="0"/>
                <a:cs typeface="Times New Roman" pitchFamily="18" charset="0"/>
              </a:rPr>
              <a:t>AKREDİTASYON SİSTEMİNİN AMAÇLARI</a:t>
            </a:r>
          </a:p>
          <a:p>
            <a:pPr algn="just"/>
            <a:r>
              <a:rPr lang="tr-TR" sz="2000" dirty="0">
                <a:latin typeface="Times New Roman" pitchFamily="18" charset="0"/>
                <a:cs typeface="Times New Roman" pitchFamily="18" charset="0"/>
              </a:rPr>
              <a:t>1) Yükseköğretim kurumlarının karşılıklı birbirlerini tanıma sürecini kolaylaştırmak ve hızlandırmak,</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2) Diploma ve unvanların karşılaştırılabilmesine yardımcı olmaktır.</a:t>
            </a:r>
          </a:p>
          <a:p>
            <a:pPr algn="just"/>
            <a:endParaRPr lang="tr-TR" sz="2000" dirty="0">
              <a:latin typeface="Times New Roman" pitchFamily="18" charset="0"/>
              <a:cs typeface="Times New Roman" pitchFamily="18" charset="0"/>
            </a:endParaRPr>
          </a:p>
        </p:txBody>
      </p:sp>
    </p:spTree>
    <p:extLst>
      <p:ext uri="{BB962C8B-B14F-4D97-AF65-F5344CB8AC3E}">
        <p14:creationId xmlns:p14="http://schemas.microsoft.com/office/powerpoint/2010/main" val="144168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Dikdörtgen 2"/>
          <p:cNvSpPr/>
          <p:nvPr/>
        </p:nvSpPr>
        <p:spPr>
          <a:xfrm>
            <a:off x="359532" y="937546"/>
            <a:ext cx="8604956" cy="5632311"/>
          </a:xfrm>
          <a:prstGeom prst="rect">
            <a:avLst/>
          </a:prstGeom>
        </p:spPr>
        <p:txBody>
          <a:bodyPr wrap="square">
            <a:spAutoFit/>
          </a:bodyPr>
          <a:lstStyle/>
          <a:p>
            <a:pPr algn="just"/>
            <a:r>
              <a:rPr lang="tr-TR" b="1" dirty="0">
                <a:solidFill>
                  <a:srgbClr val="9A550A"/>
                </a:solidFill>
              </a:rPr>
              <a:t>KURUMSAL AKREDİTASYON PROGRAMI NEDİR</a:t>
            </a:r>
          </a:p>
          <a:p>
            <a:pPr algn="just"/>
            <a:r>
              <a:rPr lang="tr-TR" dirty="0">
                <a:latin typeface="Times New Roman" pitchFamily="18" charset="0"/>
                <a:cs typeface="Times New Roman" pitchFamily="18" charset="0"/>
              </a:rPr>
              <a:t>Kurumsal Akreditasyon Programı (KAP) yükseköğretim kurumlarındaki kalite güvencesi, eğitim-öğretim, araştırma-geliştirme, toplumsal katkı ve yönetim sistemi süreçlerinin “planlama, uygulama, kontrol etme ve önlem alma” döngüsü kapsamında değerlendirilmesini sağlayan bir dış değerlendirme yöntemidir.</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Süreçler, Kurumsal Dış Değerlendirme ve Akreditasyon Ölçütleri ile Kurumsal Dış Değerlendirme ve Akreditasyon Kılavuzu kapsamında yürütülmektedir.</a:t>
            </a:r>
          </a:p>
          <a:p>
            <a:pPr algn="just"/>
            <a:endParaRPr lang="tr-TR" dirty="0">
              <a:latin typeface="Times New Roman" pitchFamily="18" charset="0"/>
              <a:cs typeface="Times New Roman" pitchFamily="18" charset="0"/>
            </a:endParaRPr>
          </a:p>
          <a:p>
            <a:pPr algn="just"/>
            <a:r>
              <a:rPr lang="tr-TR" dirty="0">
                <a:latin typeface="Times New Roman" pitchFamily="18" charset="0"/>
                <a:cs typeface="Times New Roman" pitchFamily="18" charset="0"/>
              </a:rPr>
              <a:t>Her yıl </a:t>
            </a:r>
            <a:r>
              <a:rPr lang="tr-TR" dirty="0" err="1">
                <a:latin typeface="Times New Roman" pitchFamily="18" charset="0"/>
                <a:cs typeface="Times New Roman" pitchFamily="18" charset="0"/>
              </a:rPr>
              <a:t>KAP’a</a:t>
            </a:r>
            <a:r>
              <a:rPr lang="tr-TR" dirty="0">
                <a:latin typeface="Times New Roman" pitchFamily="18" charset="0"/>
                <a:cs typeface="Times New Roman" pitchFamily="18" charset="0"/>
              </a:rPr>
              <a:t> dâhil edilecek yükseköğretim kurumları YÖKAK tarafından belirlenmekte ve belirlenen bu yükseköğretim kurumlarının yapısına uygun olarak değerlendirme takımları oluşturulmaktadır. Söz konusu değerlendirme takımları tarafından ilgili yükseköğretim kurumlarına iki ziyaret (ön ziyaret ve saha ziyareti) gerçekleştirilmektedir.</a:t>
            </a:r>
          </a:p>
          <a:p>
            <a:pPr algn="just"/>
            <a:r>
              <a:rPr lang="tr-TR" dirty="0">
                <a:latin typeface="Times New Roman" pitchFamily="18" charset="0"/>
                <a:cs typeface="Times New Roman" pitchFamily="18" charset="0"/>
              </a:rPr>
              <a:t>Bu ziyaretleri neticesinde değerlendirme takımları tarafından Kurumsal Akreditasyon Raporları (KAR) hazırlanmakta ve bu raporlar göz önünde bulundurularak YÖKAK tarafından akreditasyona ilişkin karar verilmektedir.</a:t>
            </a:r>
          </a:p>
          <a:p>
            <a:pPr algn="just"/>
            <a:r>
              <a:rPr lang="tr-TR" dirty="0">
                <a:latin typeface="Times New Roman" pitchFamily="18" charset="0"/>
                <a:cs typeface="Times New Roman" pitchFamily="18" charset="0"/>
              </a:rPr>
              <a:t>YÖKAK tarafından KAP kapsamında aşağıdaki kararlar verilmektedir:</a:t>
            </a:r>
          </a:p>
          <a:p>
            <a:pPr algn="just"/>
            <a:r>
              <a:rPr lang="tr-TR" dirty="0">
                <a:latin typeface="Times New Roman" pitchFamily="18" charset="0"/>
                <a:cs typeface="Times New Roman" pitchFamily="18" charset="0"/>
              </a:rPr>
              <a:t>Tam akreditasyon (beş yıl süreyle)</a:t>
            </a:r>
          </a:p>
          <a:p>
            <a:pPr algn="just"/>
            <a:r>
              <a:rPr lang="tr-TR" dirty="0">
                <a:latin typeface="Times New Roman" pitchFamily="18" charset="0"/>
                <a:cs typeface="Times New Roman" pitchFamily="18" charset="0"/>
              </a:rPr>
              <a:t>Koşullu akreditasyon (iki yıl süreyle)</a:t>
            </a:r>
          </a:p>
          <a:p>
            <a:pPr algn="just"/>
            <a:r>
              <a:rPr lang="tr-TR" dirty="0">
                <a:latin typeface="Times New Roman" pitchFamily="18" charset="0"/>
                <a:cs typeface="Times New Roman" pitchFamily="18" charset="0"/>
              </a:rPr>
              <a:t>Akreditasyonun reddi kararı</a:t>
            </a:r>
          </a:p>
        </p:txBody>
      </p:sp>
    </p:spTree>
    <p:extLst>
      <p:ext uri="{BB962C8B-B14F-4D97-AF65-F5344CB8AC3E}">
        <p14:creationId xmlns:p14="http://schemas.microsoft.com/office/powerpoint/2010/main" val="394466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Dikdörtgen 1"/>
          <p:cNvSpPr/>
          <p:nvPr/>
        </p:nvSpPr>
        <p:spPr>
          <a:xfrm>
            <a:off x="251520" y="980728"/>
            <a:ext cx="8712968" cy="4770537"/>
          </a:xfrm>
          <a:prstGeom prst="rect">
            <a:avLst/>
          </a:prstGeom>
        </p:spPr>
        <p:txBody>
          <a:bodyPr wrap="square">
            <a:spAutoFit/>
          </a:bodyPr>
          <a:lstStyle/>
          <a:p>
            <a:r>
              <a:rPr lang="tr-TR" sz="2400" b="1" dirty="0">
                <a:solidFill>
                  <a:srgbClr val="9A550A"/>
                </a:solidFill>
                <a:latin typeface="Times New Roman" pitchFamily="18" charset="0"/>
                <a:cs typeface="Times New Roman" pitchFamily="18" charset="0"/>
              </a:rPr>
              <a:t>AKREDİTASYON BAŞVURU SÜRECİ </a:t>
            </a:r>
          </a:p>
          <a:p>
            <a:pPr algn="just"/>
            <a:r>
              <a:rPr lang="tr-TR" sz="2000" dirty="0">
                <a:latin typeface="Times New Roman" pitchFamily="18" charset="0"/>
                <a:cs typeface="Times New Roman" pitchFamily="18" charset="0"/>
              </a:rPr>
              <a:t>Üniversite, stratejik planda belirttiği üzere her yıl kaç tane programın akreditesi için başvuru yapacağını yazar.</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Hedeflenen akredite için bölümlerin genel durumu incelenir ve başvuru süreci başlatılır.</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Akreditasyon ise YÖKAK tarafından belirlenen ulusal ve uluslararası yeterliliğe sahip kuruluşlar tarafından yapılır.</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Akredite yetkisine sahip kuruluşlar yerinde inceleme yapar ve varsa düzenleme/ekleme/güncelleme yapar.</a:t>
            </a:r>
          </a:p>
          <a:p>
            <a:pPr algn="just"/>
            <a:endParaRPr lang="tr-TR" sz="2000" dirty="0">
              <a:latin typeface="Times New Roman" pitchFamily="18" charset="0"/>
              <a:cs typeface="Times New Roman" pitchFamily="18" charset="0"/>
            </a:endParaRPr>
          </a:p>
          <a:p>
            <a:pPr algn="just"/>
            <a:r>
              <a:rPr lang="tr-TR" sz="2000" dirty="0">
                <a:latin typeface="Times New Roman" pitchFamily="18" charset="0"/>
                <a:cs typeface="Times New Roman" pitchFamily="18" charset="0"/>
              </a:rPr>
              <a:t>Akredite olan program ilgili kurum ve kuruluşlara bildirilir ve varsa buna bağlı düzenlemeler yapılır.</a:t>
            </a:r>
          </a:p>
        </p:txBody>
      </p:sp>
    </p:spTree>
    <p:extLst>
      <p:ext uri="{BB962C8B-B14F-4D97-AF65-F5344CB8AC3E}">
        <p14:creationId xmlns:p14="http://schemas.microsoft.com/office/powerpoint/2010/main" val="3264251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aphicFrame>
        <p:nvGraphicFramePr>
          <p:cNvPr id="3" name="Diyagram 2"/>
          <p:cNvGraphicFramePr/>
          <p:nvPr>
            <p:extLst>
              <p:ext uri="{D42A27DB-BD31-4B8C-83A1-F6EECF244321}">
                <p14:modId xmlns:p14="http://schemas.microsoft.com/office/powerpoint/2010/main" val="3541029029"/>
              </p:ext>
            </p:extLst>
          </p:nvPr>
        </p:nvGraphicFramePr>
        <p:xfrm>
          <a:off x="395288" y="1628775"/>
          <a:ext cx="8291512" cy="45021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angle 33"/>
          <p:cNvSpPr>
            <a:spLocks noGrp="1" noChangeArrowheads="1"/>
          </p:cNvSpPr>
          <p:nvPr>
            <p:ph type="title"/>
          </p:nvPr>
        </p:nvSpPr>
        <p:spPr>
          <a:xfrm>
            <a:off x="1156742" y="980728"/>
            <a:ext cx="7560840" cy="792088"/>
          </a:xfrm>
        </p:spPr>
        <p:txBody>
          <a:bodyPr>
            <a:normAutofit/>
          </a:bodyPr>
          <a:lstStyle/>
          <a:p>
            <a:pPr eaLnBrk="1" hangingPunct="1"/>
            <a:r>
              <a:rPr lang="tr-TR" altLang="tr-TR" sz="1800" b="1" dirty="0">
                <a:solidFill>
                  <a:srgbClr val="9A550A"/>
                </a:solidFill>
                <a:latin typeface="Times New Roman" pitchFamily="18" charset="0"/>
                <a:cs typeface="Times New Roman" pitchFamily="18" charset="0"/>
              </a:rPr>
              <a:t>BOLOGNA SÜRECİ YÜSEKÖĞRENİMİ GELİŞTİRME BOYUTLARI</a:t>
            </a:r>
            <a:br>
              <a:rPr lang="tr-TR" altLang="tr-TR" sz="1800" b="1" dirty="0">
                <a:solidFill>
                  <a:srgbClr val="9A550A"/>
                </a:solidFill>
                <a:latin typeface="Times New Roman" pitchFamily="18" charset="0"/>
                <a:cs typeface="Times New Roman" pitchFamily="18" charset="0"/>
              </a:rPr>
            </a:br>
            <a:r>
              <a:rPr lang="tr-TR" altLang="tr-TR" sz="1800" b="1" dirty="0">
                <a:solidFill>
                  <a:srgbClr val="9A550A"/>
                </a:solidFill>
                <a:latin typeface="Times New Roman" pitchFamily="18" charset="0"/>
                <a:cs typeface="Times New Roman" pitchFamily="18" charset="0"/>
              </a:rPr>
              <a:t>Bologna sürecinin temel dinamikleri aşağıdaki gibidir.</a:t>
            </a:r>
          </a:p>
        </p:txBody>
      </p:sp>
    </p:spTree>
    <p:extLst>
      <p:ext uri="{BB962C8B-B14F-4D97-AF65-F5344CB8AC3E}">
        <p14:creationId xmlns:p14="http://schemas.microsoft.com/office/powerpoint/2010/main" val="118787079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260648"/>
            <a:ext cx="8928992" cy="61926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97076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671393" y="1196752"/>
            <a:ext cx="8136904" cy="4585871"/>
          </a:xfrm>
          <a:prstGeom prst="rect">
            <a:avLst/>
          </a:prstGeom>
          <a:noFill/>
        </p:spPr>
        <p:txBody>
          <a:bodyPr wrap="square" rtlCol="0">
            <a:spAutoFit/>
          </a:bodyPr>
          <a:lstStyle/>
          <a:p>
            <a:pPr>
              <a:lnSpc>
                <a:spcPct val="80000"/>
              </a:lnSpc>
              <a:buClr>
                <a:srgbClr val="800000"/>
              </a:buClr>
            </a:pPr>
            <a:r>
              <a:rPr lang="tr-TR" sz="2400" b="1" dirty="0">
                <a:solidFill>
                  <a:srgbClr val="9A550A"/>
                </a:solidFill>
                <a:latin typeface="Times New Roman" pitchFamily="18" charset="0"/>
                <a:cs typeface="Times New Roman" pitchFamily="18" charset="0"/>
              </a:rPr>
              <a:t>BOLOGNA SÜRECİ:   HEDEFLER</a:t>
            </a:r>
          </a:p>
          <a:p>
            <a:pPr>
              <a:lnSpc>
                <a:spcPct val="130000"/>
              </a:lnSpc>
              <a:buClr>
                <a:srgbClr val="800000"/>
              </a:buClr>
              <a:buFontTx/>
              <a:buAutoNum type="arabicPeriod"/>
            </a:pPr>
            <a:r>
              <a:rPr lang="tr-TR" sz="2200" dirty="0">
                <a:latin typeface="Times New Roman" pitchFamily="18" charset="0"/>
                <a:cs typeface="Times New Roman" pitchFamily="18" charset="0"/>
              </a:rPr>
              <a:t>Avrupa topluluğunun ihtiyaçlarına uygun Avrupa Yükseköğretim Alanı’nı (AYA) oluşturmak.</a:t>
            </a:r>
          </a:p>
          <a:p>
            <a:pPr>
              <a:lnSpc>
                <a:spcPct val="130000"/>
              </a:lnSpc>
              <a:buClr>
                <a:srgbClr val="800000"/>
              </a:buClr>
              <a:buFontTx/>
              <a:buAutoNum type="arabicPeriod"/>
            </a:pPr>
            <a:r>
              <a:rPr lang="tr-TR" sz="2200" dirty="0">
                <a:latin typeface="Times New Roman" pitchFamily="18" charset="0"/>
                <a:cs typeface="Times New Roman" pitchFamily="18" charset="0"/>
              </a:rPr>
              <a:t>Eğitim-öğretim sistemlerini birbiri ile uyumlu, kolay anlaşılır ve ulusal ve uluslararası bir çerçevede tanınır duruma getirmek,</a:t>
            </a:r>
          </a:p>
          <a:p>
            <a:pPr>
              <a:lnSpc>
                <a:spcPct val="80000"/>
              </a:lnSpc>
              <a:buClr>
                <a:srgbClr val="800000"/>
              </a:buClr>
              <a:buFont typeface="Wingdings" pitchFamily="2" charset="2"/>
              <a:buAutoNum type="arabicPeriod"/>
            </a:pPr>
            <a:endParaRPr lang="tr-TR" sz="2200" dirty="0">
              <a:latin typeface="Times New Roman" pitchFamily="18" charset="0"/>
              <a:cs typeface="Times New Roman" pitchFamily="18" charset="0"/>
            </a:endParaRPr>
          </a:p>
          <a:p>
            <a:pPr>
              <a:lnSpc>
                <a:spcPct val="80000"/>
              </a:lnSpc>
              <a:buClr>
                <a:srgbClr val="800000"/>
              </a:buClr>
              <a:buFont typeface="Wingdings" pitchFamily="2" charset="2"/>
              <a:buAutoNum type="arabicPeriod"/>
            </a:pPr>
            <a:r>
              <a:rPr lang="tr-TR" sz="2200" dirty="0">
                <a:latin typeface="Times New Roman" pitchFamily="18" charset="0"/>
                <a:cs typeface="Times New Roman" pitchFamily="18" charset="0"/>
              </a:rPr>
              <a:t>Bilgi toplumuna uygun insan gücü yetiştirmek</a:t>
            </a:r>
          </a:p>
          <a:p>
            <a:pPr>
              <a:lnSpc>
                <a:spcPct val="80000"/>
              </a:lnSpc>
              <a:buClr>
                <a:srgbClr val="800000"/>
              </a:buClr>
              <a:buFont typeface="Wingdings" pitchFamily="2" charset="2"/>
              <a:buAutoNum type="arabicPeriod"/>
            </a:pPr>
            <a:endParaRPr lang="tr-TR" sz="2200" dirty="0">
              <a:latin typeface="Times New Roman" pitchFamily="18" charset="0"/>
              <a:cs typeface="Times New Roman" pitchFamily="18" charset="0"/>
            </a:endParaRPr>
          </a:p>
          <a:p>
            <a:pPr>
              <a:lnSpc>
                <a:spcPct val="80000"/>
              </a:lnSpc>
              <a:buClr>
                <a:srgbClr val="800000"/>
              </a:buClr>
              <a:buFont typeface="Wingdings" pitchFamily="2" charset="2"/>
              <a:buAutoNum type="arabicPeriod"/>
            </a:pPr>
            <a:r>
              <a:rPr lang="tr-TR" sz="2200" dirty="0">
                <a:latin typeface="Times New Roman" pitchFamily="18" charset="0"/>
                <a:cs typeface="Times New Roman" pitchFamily="18" charset="0"/>
              </a:rPr>
              <a:t>Mezunlara daha fazla istihdam yaratabilmek</a:t>
            </a:r>
          </a:p>
          <a:p>
            <a:pPr>
              <a:lnSpc>
                <a:spcPct val="80000"/>
              </a:lnSpc>
              <a:buClr>
                <a:srgbClr val="800000"/>
              </a:buClr>
              <a:buFont typeface="Wingdings" pitchFamily="2" charset="2"/>
              <a:buAutoNum type="arabicPeriod"/>
            </a:pPr>
            <a:endParaRPr lang="tr-TR" sz="2200" dirty="0">
              <a:latin typeface="Times New Roman" pitchFamily="18" charset="0"/>
              <a:cs typeface="Times New Roman" pitchFamily="18" charset="0"/>
            </a:endParaRPr>
          </a:p>
          <a:p>
            <a:pPr>
              <a:lnSpc>
                <a:spcPct val="80000"/>
              </a:lnSpc>
              <a:buClr>
                <a:srgbClr val="800000"/>
              </a:buClr>
              <a:buFont typeface="Wingdings" pitchFamily="2" charset="2"/>
              <a:buAutoNum type="arabicPeriod"/>
            </a:pPr>
            <a:r>
              <a:rPr lang="tr-TR" sz="2200" dirty="0">
                <a:latin typeface="Times New Roman" pitchFamily="18" charset="0"/>
                <a:cs typeface="Times New Roman" pitchFamily="18" charset="0"/>
              </a:rPr>
              <a:t>Dinamik ve rekabet gücü yüksek ekonomiye sahip olmak</a:t>
            </a:r>
          </a:p>
          <a:p>
            <a:pPr>
              <a:lnSpc>
                <a:spcPct val="80000"/>
              </a:lnSpc>
              <a:buClr>
                <a:srgbClr val="800000"/>
              </a:buClr>
              <a:buFont typeface="Wingdings" pitchFamily="2" charset="2"/>
              <a:buAutoNum type="arabicPeriod"/>
            </a:pPr>
            <a:endParaRPr lang="tr-TR" sz="2200" dirty="0">
              <a:latin typeface="Times New Roman" pitchFamily="18" charset="0"/>
              <a:cs typeface="Times New Roman" pitchFamily="18" charset="0"/>
            </a:endParaRPr>
          </a:p>
          <a:p>
            <a:pPr>
              <a:lnSpc>
                <a:spcPct val="80000"/>
              </a:lnSpc>
              <a:spcBef>
                <a:spcPct val="0"/>
              </a:spcBef>
              <a:buClr>
                <a:srgbClr val="800000"/>
              </a:buClr>
              <a:buFont typeface="Wingdings" pitchFamily="2" charset="2"/>
              <a:buAutoNum type="arabicPeriod"/>
            </a:pPr>
            <a:r>
              <a:rPr lang="tr-TR" sz="2200" dirty="0">
                <a:latin typeface="Times New Roman" pitchFamily="18" charset="0"/>
                <a:cs typeface="Times New Roman" pitchFamily="18" charset="0"/>
              </a:rPr>
              <a:t>Demokratik, katılımcı, adil ve rekabetçi bilgi toplumunun yaratılması</a:t>
            </a:r>
          </a:p>
        </p:txBody>
      </p:sp>
    </p:spTree>
    <p:extLst>
      <p:ext uri="{BB962C8B-B14F-4D97-AF65-F5344CB8AC3E}">
        <p14:creationId xmlns:p14="http://schemas.microsoft.com/office/powerpoint/2010/main" val="9984132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Metin kutusu 5"/>
          <p:cNvSpPr txBox="1"/>
          <p:nvPr/>
        </p:nvSpPr>
        <p:spPr>
          <a:xfrm>
            <a:off x="539552" y="1118929"/>
            <a:ext cx="8352928" cy="4862870"/>
          </a:xfrm>
          <a:prstGeom prst="rect">
            <a:avLst/>
          </a:prstGeom>
          <a:noFill/>
        </p:spPr>
        <p:txBody>
          <a:bodyPr wrap="square" rtlCol="0">
            <a:spAutoFit/>
          </a:bodyPr>
          <a:lstStyle/>
          <a:p>
            <a:r>
              <a:rPr lang="tr-TR" sz="2200" b="1" dirty="0">
                <a:solidFill>
                  <a:srgbClr val="9A550A"/>
                </a:solidFill>
                <a:latin typeface="Times New Roman" pitchFamily="18" charset="0"/>
                <a:cs typeface="Times New Roman" pitchFamily="18" charset="0"/>
              </a:rPr>
              <a:t>BOLOGNA SÜRECİ'NİN 10 EYLEM BAŞLIĞI​</a:t>
            </a:r>
          </a:p>
          <a:p>
            <a:r>
              <a:rPr lang="tr-TR" dirty="0">
                <a:latin typeface="Times New Roman" pitchFamily="18" charset="0"/>
                <a:cs typeface="Times New Roman" pitchFamily="18" charset="0"/>
              </a:rPr>
              <a:t>1. Kolay anlaşılır ve birbirleriyle karşılaştırılabilir yükseköğretim diploma ve/veya dereceleri oluşturmak (bu amaç doğrultusunda Diploma Eki uygulamasının geliştirilmesi)</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2. Yükseköğretimde Lisans ve Yüksek Lisans olmak üzere iki aşamalı derece sistemine geçmek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3. Avrupa Kredi Transfer Sistemini (</a:t>
            </a:r>
            <a:r>
              <a:rPr lang="tr-TR" dirty="0" err="1">
                <a:latin typeface="Times New Roman" pitchFamily="18" charset="0"/>
                <a:cs typeface="Times New Roman" pitchFamily="18" charset="0"/>
              </a:rPr>
              <a:t>European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Credit</a:t>
            </a:r>
            <a:r>
              <a:rPr lang="tr-TR" dirty="0">
                <a:latin typeface="Times New Roman" pitchFamily="18" charset="0"/>
                <a:cs typeface="Times New Roman" pitchFamily="18" charset="0"/>
              </a:rPr>
              <a:t> Transfer </a:t>
            </a:r>
            <a:r>
              <a:rPr lang="tr-TR" dirty="0" err="1">
                <a:latin typeface="Times New Roman" pitchFamily="18" charset="0"/>
                <a:cs typeface="Times New Roman" pitchFamily="18" charset="0"/>
              </a:rPr>
              <a:t>System</a:t>
            </a:r>
            <a:r>
              <a:rPr lang="tr-TR" dirty="0">
                <a:latin typeface="Times New Roman" pitchFamily="18" charset="0"/>
                <a:cs typeface="Times New Roman" pitchFamily="18" charset="0"/>
              </a:rPr>
              <a:t>, ECTS) uygulamak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4. Öğrencilerin ve öğretim görevlilerinin hareketliliğini sağlamak ve yaygınlaştırmak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5. Yükseköğretimde kalite güvencesi sistemleri ağını oluşturmak ve yaygınlaştırmak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6. Yükseköğretimde Avrupa boyutunu geliştirmek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7. Yaşam boyu öğrenimi teşvik etmek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8. Öğrencilerin ve yükseköğretim kurumlarının sürece aktif katılımını sağlamak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9. Avrupa Yükseköğretim Alanı'nın cazip hale getirmek</a:t>
            </a:r>
            <a:br>
              <a:rPr lang="tr-TR" dirty="0">
                <a:latin typeface="Times New Roman" pitchFamily="18" charset="0"/>
                <a:cs typeface="Times New Roman" pitchFamily="18" charset="0"/>
              </a:rPr>
            </a:br>
            <a:r>
              <a:rPr lang="tr-TR" dirty="0">
                <a:latin typeface="Times New Roman" pitchFamily="18" charset="0"/>
                <a:cs typeface="Times New Roman" pitchFamily="18" charset="0"/>
              </a:rPr>
              <a:t>10. "Avrupa Araştırma Alanı (</a:t>
            </a:r>
            <a:r>
              <a:rPr lang="tr-TR" dirty="0" err="1">
                <a:latin typeface="Times New Roman" pitchFamily="18" charset="0"/>
                <a:cs typeface="Times New Roman" pitchFamily="18" charset="0"/>
              </a:rPr>
              <a:t>European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Research</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Area</a:t>
            </a:r>
            <a:r>
              <a:rPr lang="tr-TR" dirty="0">
                <a:latin typeface="Times New Roman" pitchFamily="18" charset="0"/>
                <a:cs typeface="Times New Roman" pitchFamily="18" charset="0"/>
              </a:rPr>
              <a:t>, ERA) ile Avrupa Yükseköğretim Alanı (</a:t>
            </a:r>
            <a:r>
              <a:rPr lang="tr-TR" dirty="0" err="1">
                <a:latin typeface="Times New Roman" pitchFamily="18" charset="0"/>
                <a:cs typeface="Times New Roman" pitchFamily="18" charset="0"/>
              </a:rPr>
              <a:t>European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Higher</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Education</a:t>
            </a:r>
            <a:r>
              <a:rPr lang="tr-TR" dirty="0">
                <a:latin typeface="Times New Roman" pitchFamily="18" charset="0"/>
                <a:cs typeface="Times New Roman" pitchFamily="18" charset="0"/>
              </a:rPr>
              <a:t> </a:t>
            </a:r>
            <a:r>
              <a:rPr lang="tr-TR" dirty="0" err="1">
                <a:latin typeface="Times New Roman" pitchFamily="18" charset="0"/>
                <a:cs typeface="Times New Roman" pitchFamily="18" charset="0"/>
              </a:rPr>
              <a:t>Area</a:t>
            </a:r>
            <a:r>
              <a:rPr lang="tr-TR" dirty="0">
                <a:latin typeface="Times New Roman" pitchFamily="18" charset="0"/>
                <a:cs typeface="Times New Roman" pitchFamily="18" charset="0"/>
              </a:rPr>
              <a:t>, EHEA) arasında bir sinerji kurmak ve Doktora çalışmalarını yaygınlaştırmak.</a:t>
            </a:r>
          </a:p>
        </p:txBody>
      </p:sp>
    </p:spTree>
    <p:extLst>
      <p:ext uri="{BB962C8B-B14F-4D97-AF65-F5344CB8AC3E}">
        <p14:creationId xmlns:p14="http://schemas.microsoft.com/office/powerpoint/2010/main" val="1250814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4733604"/>
          </a:xfrm>
          <a:prstGeom prst="rect">
            <a:avLst/>
          </a:prstGeom>
          <a:noFill/>
        </p:spPr>
        <p:txBody>
          <a:bodyPr wrap="square" rtlCol="0">
            <a:spAutoFit/>
          </a:bodyPr>
          <a:lstStyle/>
          <a:p>
            <a:r>
              <a:rPr lang="tr-TR" sz="2000" b="1" dirty="0">
                <a:solidFill>
                  <a:srgbClr val="9A550A"/>
                </a:solidFill>
                <a:latin typeface="Times New Roman" pitchFamily="18" charset="0"/>
                <a:cs typeface="Times New Roman" pitchFamily="18" charset="0"/>
              </a:rPr>
              <a:t>BOLOGNA SÜRECİNİN ÖĞRENCİ VE MEZUNLARA SUNDUĞU FIRSATLAR</a:t>
            </a:r>
          </a:p>
          <a:p>
            <a:endParaRPr lang="tr-TR" sz="2400" b="1" dirty="0">
              <a:solidFill>
                <a:srgbClr val="9A550A"/>
              </a:solidFill>
              <a:latin typeface="Times New Roman" pitchFamily="18" charset="0"/>
              <a:cs typeface="Times New Roman" pitchFamily="18" charset="0"/>
            </a:endParaRPr>
          </a:p>
          <a:p>
            <a:pPr marL="609600" indent="-609600">
              <a:lnSpc>
                <a:spcPct val="90000"/>
              </a:lnSpc>
              <a:buClr>
                <a:srgbClr val="800000"/>
              </a:buClr>
              <a:buFontTx/>
              <a:buAutoNum type="arabicPeriod"/>
            </a:pPr>
            <a:r>
              <a:rPr lang="tr-TR" sz="2400" dirty="0"/>
              <a:t>Akademik tanınma (alınan bilgi ve belgelerin uluslararası tanınırlığı sağalama, Diploma Eki ve Etiketi, TYÇ Logosu, EUROPASS logosu </a:t>
            </a:r>
            <a:r>
              <a:rPr lang="tr-TR" sz="2400" dirty="0" err="1"/>
              <a:t>vb</a:t>
            </a:r>
            <a:r>
              <a:rPr lang="tr-TR" sz="2400" dirty="0"/>
              <a:t>)</a:t>
            </a:r>
          </a:p>
          <a:p>
            <a:pPr marL="609600" indent="-609600">
              <a:lnSpc>
                <a:spcPct val="90000"/>
              </a:lnSpc>
              <a:buClr>
                <a:srgbClr val="800000"/>
              </a:buClr>
              <a:buFontTx/>
              <a:buAutoNum type="arabicPeriod"/>
            </a:pPr>
            <a:endParaRPr lang="tr-TR" sz="2400" dirty="0"/>
          </a:p>
          <a:p>
            <a:pPr marL="609600" indent="-609600">
              <a:lnSpc>
                <a:spcPct val="90000"/>
              </a:lnSpc>
              <a:buClr>
                <a:srgbClr val="800000"/>
              </a:buClr>
              <a:buFontTx/>
              <a:buAutoNum type="arabicPeriod"/>
            </a:pPr>
            <a:r>
              <a:rPr lang="tr-TR" sz="2400" dirty="0"/>
              <a:t>Karar alma süreçlerinde eşit paydaşlar olarak yer alma</a:t>
            </a:r>
          </a:p>
          <a:p>
            <a:pPr marL="609600" indent="-609600">
              <a:lnSpc>
                <a:spcPct val="90000"/>
              </a:lnSpc>
              <a:buClr>
                <a:srgbClr val="800000"/>
              </a:buClr>
              <a:buFontTx/>
              <a:buAutoNum type="arabicPeriod"/>
            </a:pPr>
            <a:endParaRPr lang="tr-TR" sz="2400" dirty="0"/>
          </a:p>
          <a:p>
            <a:pPr marL="609600" indent="-609600">
              <a:lnSpc>
                <a:spcPct val="90000"/>
              </a:lnSpc>
              <a:buClr>
                <a:srgbClr val="800000"/>
              </a:buClr>
              <a:buFontTx/>
              <a:buAutoNum type="arabicPeriod"/>
            </a:pPr>
            <a:endParaRPr lang="tr-TR" sz="2400" dirty="0"/>
          </a:p>
          <a:p>
            <a:pPr marL="609600" indent="-609600">
              <a:lnSpc>
                <a:spcPct val="90000"/>
              </a:lnSpc>
              <a:buClr>
                <a:srgbClr val="800000"/>
              </a:buClr>
              <a:buFontTx/>
              <a:buAutoNum type="arabicPeriod"/>
            </a:pPr>
            <a:r>
              <a:rPr lang="tr-TR" sz="2400" dirty="0"/>
              <a:t>Üye ülkelerdeki akademik ve kültürel ortamı tanıma</a:t>
            </a:r>
          </a:p>
          <a:p>
            <a:pPr marL="609600" indent="-609600">
              <a:lnSpc>
                <a:spcPct val="90000"/>
              </a:lnSpc>
              <a:buClr>
                <a:srgbClr val="800000"/>
              </a:buClr>
              <a:buFontTx/>
              <a:buAutoNum type="arabicPeriod"/>
            </a:pPr>
            <a:endParaRPr lang="tr-TR" sz="2400" dirty="0"/>
          </a:p>
          <a:p>
            <a:pPr marL="609600" indent="-609600">
              <a:lnSpc>
                <a:spcPct val="90000"/>
              </a:lnSpc>
              <a:buClr>
                <a:srgbClr val="800000"/>
              </a:buClr>
              <a:buFontTx/>
              <a:buAutoNum type="arabicPeriod"/>
            </a:pPr>
            <a:endParaRPr lang="tr-TR" sz="2400" dirty="0"/>
          </a:p>
          <a:p>
            <a:pPr marL="609600" indent="-609600">
              <a:lnSpc>
                <a:spcPct val="90000"/>
              </a:lnSpc>
              <a:buClr>
                <a:srgbClr val="800000"/>
              </a:buClr>
              <a:buFontTx/>
              <a:buAutoNum type="arabicPeriod"/>
            </a:pPr>
            <a:r>
              <a:rPr lang="tr-TR" sz="2400" dirty="0"/>
              <a:t>Öğretilen değil; öğrenen birey olma</a:t>
            </a:r>
          </a:p>
        </p:txBody>
      </p:sp>
    </p:spTree>
    <p:extLst>
      <p:ext uri="{BB962C8B-B14F-4D97-AF65-F5344CB8AC3E}">
        <p14:creationId xmlns:p14="http://schemas.microsoft.com/office/powerpoint/2010/main" val="1617141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58000"/>
          </a:xfrm>
          <a:prstGeom prst="rect">
            <a:avLst/>
          </a:prstGeom>
        </p:spPr>
      </p:pic>
      <p:sp>
        <p:nvSpPr>
          <p:cNvPr id="6" name="Metin kutusu 5"/>
          <p:cNvSpPr txBox="1"/>
          <p:nvPr/>
        </p:nvSpPr>
        <p:spPr>
          <a:xfrm>
            <a:off x="683568" y="1118929"/>
            <a:ext cx="8136904" cy="4708981"/>
          </a:xfrm>
          <a:prstGeom prst="rect">
            <a:avLst/>
          </a:prstGeom>
          <a:noFill/>
        </p:spPr>
        <p:txBody>
          <a:bodyPr wrap="square" rtlCol="0">
            <a:spAutoFit/>
          </a:bodyPr>
          <a:lstStyle/>
          <a:p>
            <a:r>
              <a:rPr lang="tr-TR" sz="2000" b="1" dirty="0">
                <a:solidFill>
                  <a:srgbClr val="9A550A"/>
                </a:solidFill>
                <a:latin typeface="Times New Roman" pitchFamily="18" charset="0"/>
              </a:rPr>
              <a:t>BOLOGNA SÜRECİ İLE HAYATIMIZA GİREN KAVRAMLAR</a:t>
            </a:r>
          </a:p>
          <a:p>
            <a:pPr algn="just"/>
            <a:r>
              <a:rPr lang="tr-TR" sz="2000" b="1" dirty="0">
                <a:latin typeface="Times New Roman" pitchFamily="18" charset="0"/>
                <a:cs typeface="Times New Roman" pitchFamily="18" charset="0"/>
              </a:rPr>
              <a:t>Yeterlilik:</a:t>
            </a:r>
            <a:r>
              <a:rPr lang="tr-TR" sz="2000" dirty="0">
                <a:latin typeface="Times New Roman" pitchFamily="18" charset="0"/>
                <a:cs typeface="Times New Roman" pitchFamily="18" charset="0"/>
              </a:rPr>
              <a:t> Bir öğretim programının başarıyla tamamlanması sonucu o program için öngörülen program çıktılarının kazanıldığını onaylayan ve yetkili bir otorite tarafından basılı olarak verilen derece, diploma veya sertifika türü belgedir.</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Yeterlilikler Çerçevesi:</a:t>
            </a:r>
            <a:r>
              <a:rPr lang="tr-TR" sz="2000" dirty="0">
                <a:latin typeface="Times New Roman" pitchFamily="18" charset="0"/>
                <a:cs typeface="Times New Roman" pitchFamily="18" charset="0"/>
              </a:rPr>
              <a:t> Yeterlilikleri öğrenme çıktılarına göre sınıflandıran ve organize eden yapıdır. Avrupa Yeterlilikler Çerçevesi: Ulusal Yeterlilikler çerçevelerinin ilgi tutulabileceği ve bu sayede farklı ülkelerin yeterliliklerini birbiriyle ilişkilendirebileceği şemsiye (üst) çerçevedir. </a:t>
            </a:r>
          </a:p>
          <a:p>
            <a:pPr algn="just"/>
            <a:endParaRPr lang="tr-TR" sz="2000" dirty="0">
              <a:latin typeface="Times New Roman" pitchFamily="18" charset="0"/>
              <a:cs typeface="Times New Roman" pitchFamily="18" charset="0"/>
            </a:endParaRPr>
          </a:p>
          <a:p>
            <a:pPr algn="just"/>
            <a:r>
              <a:rPr lang="tr-TR" sz="2000" b="1" dirty="0">
                <a:latin typeface="Times New Roman" pitchFamily="18" charset="0"/>
                <a:cs typeface="Times New Roman" pitchFamily="18" charset="0"/>
              </a:rPr>
              <a:t>Ulusal Yeterlilikler Çerçevesi:</a:t>
            </a:r>
            <a:r>
              <a:rPr lang="tr-TR" sz="2000" dirty="0">
                <a:latin typeface="Times New Roman" pitchFamily="18" charset="0"/>
                <a:cs typeface="Times New Roman" pitchFamily="18" charset="0"/>
              </a:rPr>
              <a:t> Ulusal düzeyde yükseköğretim yeterlilikleri arasındaki ilişkiyi açıklayan ulusal ve uluslar arası paydaşlarca tanınan ve ilişkilendirilebilen, yeterliliklerin belli bir düzen içinde yapılandırıldığı bir sistemdir. </a:t>
            </a:r>
          </a:p>
        </p:txBody>
      </p:sp>
    </p:spTree>
    <p:extLst>
      <p:ext uri="{BB962C8B-B14F-4D97-AF65-F5344CB8AC3E}">
        <p14:creationId xmlns:p14="http://schemas.microsoft.com/office/powerpoint/2010/main" val="3081018339"/>
      </p:ext>
    </p:extLst>
  </p:cSld>
  <p:clrMapOvr>
    <a:masterClrMapping/>
  </p:clrMapOvr>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2699</TotalTime>
  <Words>3356</Words>
  <Application>Microsoft Office PowerPoint</Application>
  <PresentationFormat>Ekran Gösterisi (4:3)</PresentationFormat>
  <Paragraphs>565</Paragraphs>
  <Slides>50</Slides>
  <Notes>0</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50</vt:i4>
      </vt:variant>
    </vt:vector>
  </HeadingPairs>
  <TitlesOfParts>
    <vt:vector size="56" baseType="lpstr">
      <vt:lpstr>Arial</vt:lpstr>
      <vt:lpstr>Calibri</vt:lpstr>
      <vt:lpstr>Times 0</vt:lpstr>
      <vt:lpstr>Times New Roman</vt:lpstr>
      <vt:lpstr>Wingdings</vt:lpstr>
      <vt:lpstr>Ofis Teması</vt:lpstr>
      <vt:lpstr>PowerPoint Sunusu</vt:lpstr>
      <vt:lpstr>PowerPoint Sunusu</vt:lpstr>
      <vt:lpstr>PowerPoint Sunusu</vt:lpstr>
      <vt:lpstr>PowerPoint Sunusu</vt:lpstr>
      <vt:lpstr>BOLOGNA SÜRECİ YÜSEKÖĞRENİMİ GELİŞTİRME BOYUTLARI Bologna sürecinin temel dinamikleri aşağıdaki gibidir.</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Grafik</dc:creator>
  <cp:lastModifiedBy>HP</cp:lastModifiedBy>
  <cp:revision>154</cp:revision>
  <dcterms:created xsi:type="dcterms:W3CDTF">2022-05-05T09:29:46Z</dcterms:created>
  <dcterms:modified xsi:type="dcterms:W3CDTF">2026-06-03T07:45:37Z</dcterms:modified>
</cp:coreProperties>
</file>