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600" dirty="0"/>
              <a:t>CİNSİYET</a:t>
            </a:r>
          </a:p>
        </c:rich>
      </c:tx>
      <c:layout>
        <c:manualLayout>
          <c:xMode val="edge"/>
          <c:yMode val="edge"/>
          <c:x val="0.38651623408185087"/>
          <c:y val="0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CİNSİYET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dirty="0" smtClean="0"/>
                      <a:t>n=</a:t>
                    </a:r>
                    <a:r>
                      <a:rPr lang="en-US" dirty="0" smtClean="0"/>
                      <a:t>45</a:t>
                    </a:r>
                    <a:r>
                      <a:rPr lang="en-US" dirty="0"/>
                      <a:t>; </a:t>
                    </a:r>
                    <a:r>
                      <a:rPr lang="tr-TR" dirty="0" smtClean="0"/>
                      <a:t>%</a:t>
                    </a:r>
                    <a:r>
                      <a:rPr lang="en-US" dirty="0" smtClean="0"/>
                      <a:t>69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BA5-4EFF-8C7B-879C15132FB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20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31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BA5-4EFF-8C7B-879C15132FB1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Sayfa1!$A$2:$A$5</c:f>
              <c:strCache>
                <c:ptCount val="2"/>
                <c:pt idx="0">
                  <c:v>Kadın</c:v>
                </c:pt>
                <c:pt idx="1">
                  <c:v>Erkek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45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A5-4EFF-8C7B-879C15132F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600" dirty="0" err="1"/>
              <a:t>Öğrencilere</a:t>
            </a:r>
            <a:r>
              <a:rPr lang="en-US" sz="3600" dirty="0"/>
              <a:t> </a:t>
            </a:r>
            <a:r>
              <a:rPr lang="en-US" sz="3600" dirty="0" err="1"/>
              <a:t>temiz</a:t>
            </a:r>
            <a:r>
              <a:rPr lang="en-US" sz="3600" dirty="0"/>
              <a:t> </a:t>
            </a:r>
            <a:r>
              <a:rPr lang="en-US" sz="3600" dirty="0" err="1"/>
              <a:t>ve</a:t>
            </a:r>
            <a:r>
              <a:rPr lang="en-US" sz="3600" dirty="0"/>
              <a:t> </a:t>
            </a:r>
            <a:r>
              <a:rPr lang="en-US" sz="3600" dirty="0" err="1"/>
              <a:t>hijyenik</a:t>
            </a:r>
            <a:r>
              <a:rPr lang="en-US" sz="3600" dirty="0"/>
              <a:t> </a:t>
            </a:r>
            <a:r>
              <a:rPr lang="en-US" sz="3600" dirty="0" err="1"/>
              <a:t>bir</a:t>
            </a:r>
            <a:r>
              <a:rPr lang="en-US" sz="3600" dirty="0"/>
              <a:t> </a:t>
            </a:r>
            <a:r>
              <a:rPr lang="en-US" sz="3600" dirty="0" err="1"/>
              <a:t>ortam</a:t>
            </a:r>
            <a:r>
              <a:rPr lang="en-US" sz="3600" dirty="0"/>
              <a:t> </a:t>
            </a:r>
            <a:r>
              <a:rPr lang="en-US" sz="3600" dirty="0" err="1"/>
              <a:t>sunulmaktadır</a:t>
            </a:r>
            <a:endParaRPr lang="en-US" sz="36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Öğrencilere temiz ve hijyenik bir ortam sunulmaktadır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5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11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DB9-42E5-BCD3-07D80C374EC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11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24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B9-42E5-BCD3-07D80C374EC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20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43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DB9-42E5-BCD3-07D80C374EC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10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22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DB9-42E5-BCD3-07D80C374EC1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5</c:v>
                </c:pt>
                <c:pt idx="1">
                  <c:v>11</c:v>
                </c:pt>
                <c:pt idx="2">
                  <c:v>20</c:v>
                </c:pt>
                <c:pt idx="3">
                  <c:v>10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B9-42E5-BCD3-07D80C374E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Öğrenci</a:t>
            </a:r>
            <a:r>
              <a:rPr lang="en-US" sz="3200" dirty="0"/>
              <a:t> </a:t>
            </a:r>
            <a:r>
              <a:rPr lang="en-US" sz="3200" dirty="0" err="1"/>
              <a:t>kulüp</a:t>
            </a:r>
            <a:r>
              <a:rPr lang="en-US" sz="3200" dirty="0"/>
              <a:t> </a:t>
            </a:r>
            <a:r>
              <a:rPr lang="en-US" sz="3200" dirty="0" err="1"/>
              <a:t>etkinlikleri</a:t>
            </a:r>
            <a:r>
              <a:rPr lang="en-US" sz="3200" dirty="0"/>
              <a:t> </a:t>
            </a:r>
            <a:r>
              <a:rPr lang="en-US" sz="3200" dirty="0" err="1"/>
              <a:t>yapılmaktadır</a:t>
            </a:r>
            <a:endParaRPr lang="en-US" sz="32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Öğrenci kulüp etkinlikleri yapılmaktadır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5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10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4C2-4065-82B2-A93C5FB389F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9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18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4C2-4065-82B2-A93C5FB389F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23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46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4C2-4065-82B2-A93C5FB389F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13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26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4C2-4065-82B2-A93C5FB389F0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5</c:v>
                </c:pt>
                <c:pt idx="1">
                  <c:v>9</c:v>
                </c:pt>
                <c:pt idx="2">
                  <c:v>23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C2-4065-82B2-A93C5FB389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 dirty="0" err="1"/>
              <a:t>Üniversite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kültürel</a:t>
            </a:r>
            <a:r>
              <a:rPr lang="en-US" sz="2800" dirty="0"/>
              <a:t>, </a:t>
            </a:r>
            <a:r>
              <a:rPr lang="en-US" sz="2800" dirty="0" err="1"/>
              <a:t>sportif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sanatsal</a:t>
            </a:r>
            <a:r>
              <a:rPr lang="en-US" sz="2800" dirty="0"/>
              <a:t> </a:t>
            </a:r>
            <a:r>
              <a:rPr lang="en-US" sz="2800" dirty="0" err="1"/>
              <a:t>olanaklar</a:t>
            </a:r>
            <a:r>
              <a:rPr lang="en-US" sz="2800" dirty="0"/>
              <a:t> </a:t>
            </a:r>
            <a:r>
              <a:rPr lang="en-US" sz="2800" dirty="0" err="1"/>
              <a:t>sunulmaktadır</a:t>
            </a:r>
            <a:endParaRPr lang="en-US" sz="28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518518518518517E-2"/>
          <c:y val="0.18481189223045466"/>
          <c:w val="0.77029685525420433"/>
          <c:h val="0.78487687895948954"/>
        </c:manualLayout>
      </c:layout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Üniversite tarafından kültürel, sportif ve sanatsal olanaklar sunulmaktadır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6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12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618-4A60-942B-7D82DCCB943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dirty="0" smtClean="0"/>
                      <a:t>n=</a:t>
                    </a:r>
                    <a:r>
                      <a:rPr lang="en-US" dirty="0" smtClean="0"/>
                      <a:t>9</a:t>
                    </a:r>
                    <a:r>
                      <a:rPr lang="en-US" dirty="0"/>
                      <a:t>; </a:t>
                    </a:r>
                    <a:r>
                      <a:rPr lang="tr-TR" dirty="0" smtClean="0"/>
                      <a:t>%</a:t>
                    </a:r>
                    <a:r>
                      <a:rPr lang="en-US" dirty="0" smtClean="0"/>
                      <a:t>18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18-4A60-942B-7D82DCCB943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22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45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618-4A60-942B-7D82DCCB943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12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25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618-4A60-942B-7D82DCCB9439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6</c:v>
                </c:pt>
                <c:pt idx="1">
                  <c:v>9</c:v>
                </c:pt>
                <c:pt idx="2">
                  <c:v>22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618-4A60-942B-7D82DCCB94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Merkezi</a:t>
            </a:r>
            <a:r>
              <a:rPr lang="en-US" sz="3200" dirty="0"/>
              <a:t> </a:t>
            </a:r>
            <a:r>
              <a:rPr lang="en-US" sz="3200" dirty="0" err="1"/>
              <a:t>kütüphane</a:t>
            </a:r>
            <a:r>
              <a:rPr lang="en-US" sz="3200" dirty="0"/>
              <a:t> </a:t>
            </a:r>
            <a:r>
              <a:rPr lang="en-US" sz="3200" dirty="0" err="1"/>
              <a:t>fiziki</a:t>
            </a:r>
            <a:r>
              <a:rPr lang="en-US" sz="3200" dirty="0"/>
              <a:t> </a:t>
            </a:r>
            <a:r>
              <a:rPr lang="en-US" sz="3200" dirty="0" err="1"/>
              <a:t>yönden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donanım</a:t>
            </a:r>
            <a:r>
              <a:rPr lang="en-US" sz="3200" dirty="0"/>
              <a:t> </a:t>
            </a:r>
            <a:r>
              <a:rPr lang="en-US" sz="3200" dirty="0" err="1"/>
              <a:t>açısından</a:t>
            </a:r>
            <a:r>
              <a:rPr lang="en-US" sz="3200" dirty="0"/>
              <a:t> </a:t>
            </a:r>
            <a:r>
              <a:rPr lang="en-US" sz="3200" dirty="0" err="1"/>
              <a:t>uygundur</a:t>
            </a:r>
            <a:endParaRPr lang="en-US" sz="32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Merkezi kütüphane fiziki yönden ve donanım açısından uygundur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7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14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4C9-4762-9321-BE4867BB708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16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31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C9-4762-9321-BE4867BB708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19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37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C9-4762-9321-BE4867BB708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9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18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4C9-4762-9321-BE4867BB7088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7</c:v>
                </c:pt>
                <c:pt idx="1">
                  <c:v>16</c:v>
                </c:pt>
                <c:pt idx="2">
                  <c:v>19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4C9-4762-9321-BE4867BB70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 dirty="0" err="1"/>
              <a:t>Üniversitede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/>
              <a:t>kantin</a:t>
            </a:r>
            <a:r>
              <a:rPr lang="en-US" sz="2800" dirty="0"/>
              <a:t>, </a:t>
            </a:r>
            <a:r>
              <a:rPr lang="en-US" sz="2800" dirty="0" err="1"/>
              <a:t>kafe</a:t>
            </a:r>
            <a:r>
              <a:rPr lang="en-US" sz="2800" dirty="0"/>
              <a:t>, </a:t>
            </a:r>
            <a:r>
              <a:rPr lang="en-US" sz="2800" dirty="0" err="1"/>
              <a:t>restoran</a:t>
            </a:r>
            <a:r>
              <a:rPr lang="en-US" sz="2800" dirty="0"/>
              <a:t> vb. </a:t>
            </a:r>
            <a:r>
              <a:rPr lang="en-US" sz="2800" dirty="0" err="1"/>
              <a:t>işletmeler</a:t>
            </a:r>
            <a:r>
              <a:rPr lang="en-US" sz="2800" dirty="0"/>
              <a:t> </a:t>
            </a:r>
            <a:r>
              <a:rPr lang="en-US" sz="2800" dirty="0" err="1"/>
              <a:t>kaliteli</a:t>
            </a:r>
            <a:r>
              <a:rPr lang="en-US" sz="2800" dirty="0"/>
              <a:t> </a:t>
            </a:r>
            <a:r>
              <a:rPr lang="en-US" sz="2800" dirty="0" err="1"/>
              <a:t>hizmet</a:t>
            </a:r>
            <a:r>
              <a:rPr lang="en-US" sz="2800" dirty="0"/>
              <a:t> </a:t>
            </a:r>
            <a:r>
              <a:rPr lang="en-US" sz="2800" dirty="0" err="1"/>
              <a:t>sunmaktadır</a:t>
            </a:r>
            <a:endParaRPr lang="en-US" sz="28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Üniversitede yer alan kantin, kafe, restoran vb. işletmeler kaliteli hizmet sunmaktadır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9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18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A60-43AF-A707-1051B08C818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17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33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60-43AF-A707-1051B08C818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18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35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A60-43AF-A707-1051B08C818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7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14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A60-43AF-A707-1051B08C818E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9</c:v>
                </c:pt>
                <c:pt idx="1">
                  <c:v>17</c:v>
                </c:pt>
                <c:pt idx="2">
                  <c:v>18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A60-43AF-A707-1051B08C81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Üniversitenin</a:t>
            </a:r>
            <a:r>
              <a:rPr lang="en-US" sz="3200" dirty="0"/>
              <a:t> </a:t>
            </a:r>
            <a:r>
              <a:rPr lang="en-US" sz="3200" dirty="0" err="1"/>
              <a:t>kariyer</a:t>
            </a:r>
            <a:r>
              <a:rPr lang="en-US" sz="3200" dirty="0"/>
              <a:t> </a:t>
            </a:r>
            <a:r>
              <a:rPr lang="en-US" sz="3200" dirty="0" err="1"/>
              <a:t>planlama</a:t>
            </a:r>
            <a:r>
              <a:rPr lang="en-US" sz="3200" dirty="0"/>
              <a:t> </a:t>
            </a:r>
            <a:r>
              <a:rPr lang="en-US" sz="3200" dirty="0" err="1"/>
              <a:t>etkinlikleri</a:t>
            </a:r>
            <a:r>
              <a:rPr lang="en-US" sz="3200" dirty="0"/>
              <a:t> </a:t>
            </a:r>
            <a:r>
              <a:rPr lang="en-US" sz="3200" dirty="0" err="1"/>
              <a:t>yapılmaktadır</a:t>
            </a:r>
            <a:endParaRPr lang="en-US" sz="32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Üniversitenin kariyer planlama etkinlikleri yapılmaktadır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5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10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7AF-46A1-94AB-3DD0EA1BDAB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13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27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7AF-46A1-94AB-3DD0EA1BDAB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21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44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7AF-46A1-94AB-3DD0EA1BDAB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9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19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7AF-46A1-94AB-3DD0EA1BDABD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5</c:v>
                </c:pt>
                <c:pt idx="1">
                  <c:v>13</c:v>
                </c:pt>
                <c:pt idx="2">
                  <c:v>21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7AF-46A1-94AB-3DD0EA1BDA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 dirty="0" err="1"/>
              <a:t>Değişim</a:t>
            </a:r>
            <a:r>
              <a:rPr lang="en-US" sz="2800" dirty="0"/>
              <a:t> </a:t>
            </a:r>
            <a:r>
              <a:rPr lang="en-US" sz="2800" dirty="0" err="1"/>
              <a:t>programları</a:t>
            </a:r>
            <a:r>
              <a:rPr lang="en-US" sz="2800" dirty="0"/>
              <a:t> (Erasmus +, </a:t>
            </a:r>
            <a:r>
              <a:rPr lang="en-US" sz="2800" dirty="0" err="1"/>
              <a:t>Farabi</a:t>
            </a:r>
            <a:r>
              <a:rPr lang="en-US" sz="2800" dirty="0"/>
              <a:t>, </a:t>
            </a:r>
            <a:r>
              <a:rPr lang="en-US" sz="2800" dirty="0" err="1"/>
              <a:t>Mevlana</a:t>
            </a:r>
            <a:r>
              <a:rPr lang="en-US" sz="2800" dirty="0"/>
              <a:t>, vb.) </a:t>
            </a:r>
            <a:r>
              <a:rPr lang="en-US" sz="2800" dirty="0" err="1"/>
              <a:t>bilgilendirme</a:t>
            </a:r>
            <a:r>
              <a:rPr lang="en-US" sz="2800" dirty="0"/>
              <a:t> </a:t>
            </a:r>
            <a:r>
              <a:rPr lang="en-US" sz="2800" dirty="0" err="1"/>
              <a:t>yapılmaktadır</a:t>
            </a:r>
            <a:endParaRPr lang="en-US" sz="28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Değişim programları (Erasmus +, Farabi, Mevlana, vb.) bilgilendirme yapılmaktadır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dirty="0" smtClean="0"/>
                      <a:t>n=</a:t>
                    </a:r>
                    <a:r>
                      <a:rPr lang="en-US" dirty="0" smtClean="0"/>
                      <a:t>5</a:t>
                    </a:r>
                    <a:r>
                      <a:rPr lang="en-US" dirty="0"/>
                      <a:t>; </a:t>
                    </a:r>
                    <a:r>
                      <a:rPr lang="tr-TR" dirty="0" smtClean="0"/>
                      <a:t>%</a:t>
                    </a:r>
                    <a:r>
                      <a:rPr lang="en-US" dirty="0" smtClean="0"/>
                      <a:t>11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06D-4015-9D29-2847AB62212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dirty="0" smtClean="0"/>
                      <a:t>n=</a:t>
                    </a:r>
                    <a:r>
                      <a:rPr lang="en-US" dirty="0" smtClean="0"/>
                      <a:t>10</a:t>
                    </a:r>
                    <a:r>
                      <a:rPr lang="en-US" dirty="0"/>
                      <a:t>; </a:t>
                    </a:r>
                    <a:r>
                      <a:rPr lang="tr-TR" dirty="0" smtClean="0"/>
                      <a:t>%</a:t>
                    </a:r>
                    <a:r>
                      <a:rPr lang="en-US" dirty="0" smtClean="0"/>
                      <a:t>23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06D-4015-9D29-2847AB62212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24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36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06D-4015-9D29-2847AB62212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5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8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06D-4015-9D29-2847AB62212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22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33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06D-4015-9D29-2847AB62212F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24</c:v>
                </c:pt>
                <c:pt idx="3">
                  <c:v>5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06D-4015-9D29-2847AB6221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 dirty="0" err="1"/>
              <a:t>Üniversitenin</a:t>
            </a:r>
            <a:r>
              <a:rPr lang="en-US" sz="2800" dirty="0"/>
              <a:t> </a:t>
            </a:r>
            <a:r>
              <a:rPr lang="en-US" sz="2800" dirty="0" err="1"/>
              <a:t>özel</a:t>
            </a:r>
            <a:r>
              <a:rPr lang="en-US" sz="2800" dirty="0"/>
              <a:t> </a:t>
            </a:r>
            <a:r>
              <a:rPr lang="en-US" sz="2800" dirty="0" err="1"/>
              <a:t>gereksinimli</a:t>
            </a:r>
            <a:r>
              <a:rPr lang="en-US" sz="2800" dirty="0"/>
              <a:t> </a:t>
            </a:r>
            <a:r>
              <a:rPr lang="en-US" sz="2800" dirty="0" err="1"/>
              <a:t>bireyler</a:t>
            </a:r>
            <a:r>
              <a:rPr lang="en-US" sz="2800" dirty="0"/>
              <a:t> </a:t>
            </a:r>
            <a:r>
              <a:rPr lang="en-US" sz="2800" dirty="0" err="1"/>
              <a:t>açısından</a:t>
            </a:r>
            <a:r>
              <a:rPr lang="en-US" sz="2800" dirty="0"/>
              <a:t> </a:t>
            </a:r>
            <a:r>
              <a:rPr lang="en-US" sz="2800" dirty="0" err="1"/>
              <a:t>erişilebilirliği</a:t>
            </a:r>
            <a:r>
              <a:rPr lang="en-US" sz="2800" dirty="0"/>
              <a:t> </a:t>
            </a:r>
            <a:r>
              <a:rPr lang="en-US" sz="2800" dirty="0" err="1"/>
              <a:t>uygundur</a:t>
            </a:r>
            <a:endParaRPr lang="en-US" sz="28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Üniversitenin özel gereksinimli bireyler açısından erişilebilirliği uygundur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7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14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23A-4E91-8B9D-C47980D65B9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7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14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23A-4E91-8B9D-C47980D65B9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25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40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23A-4E91-8B9D-C47980D65B9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11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17</a:t>
                    </a:r>
                    <a:endParaRPr lang="tr-TR" smtClean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23A-4E91-8B9D-C47980D65B9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13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21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23A-4E91-8B9D-C47980D65B90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7</c:v>
                </c:pt>
                <c:pt idx="1">
                  <c:v>7</c:v>
                </c:pt>
                <c:pt idx="2">
                  <c:v>25</c:v>
                </c:pt>
                <c:pt idx="3">
                  <c:v>11</c:v>
                </c:pt>
                <c:pt idx="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23A-4E91-8B9D-C47980D65B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Topluma</a:t>
            </a:r>
            <a:r>
              <a:rPr lang="en-US" sz="3200" dirty="0"/>
              <a:t> </a:t>
            </a:r>
            <a:r>
              <a:rPr lang="en-US" sz="3200" dirty="0" err="1"/>
              <a:t>hizmet</a:t>
            </a:r>
            <a:r>
              <a:rPr lang="en-US" sz="3200" dirty="0"/>
              <a:t> </a:t>
            </a:r>
            <a:r>
              <a:rPr lang="en-US" sz="3200" dirty="0" err="1"/>
              <a:t>uygulamaları</a:t>
            </a:r>
            <a:r>
              <a:rPr lang="en-US" sz="3200" dirty="0"/>
              <a:t> </a:t>
            </a:r>
            <a:r>
              <a:rPr lang="en-US" sz="3200" dirty="0" err="1"/>
              <a:t>yapılmaktadır</a:t>
            </a:r>
            <a:endParaRPr lang="en-US" sz="32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Topluma hizmet uygulamaları yapılmaktadır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6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12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167-4F35-A763-1E483B518B1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10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20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167-4F35-A763-1E483B518B11}"/>
                </c:ext>
              </c:extLst>
            </c:dLbl>
            <c:dLbl>
              <c:idx val="2"/>
              <c:layout>
                <c:manualLayout>
                  <c:x val="-0.14758906872752017"/>
                  <c:y val="-0.30891446398521749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/>
                      <a:t>n=</a:t>
                    </a:r>
                    <a:r>
                      <a:rPr lang="en-US" dirty="0" smtClean="0"/>
                      <a:t>21</a:t>
                    </a:r>
                    <a:r>
                      <a:rPr lang="en-US" dirty="0"/>
                      <a:t>; </a:t>
                    </a:r>
                    <a:r>
                      <a:rPr lang="tr-TR" dirty="0" smtClean="0"/>
                      <a:t>%</a:t>
                    </a:r>
                    <a:r>
                      <a:rPr lang="en-US" dirty="0" smtClean="0"/>
                      <a:t>43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67-4F35-A763-1E483B518B1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12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25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167-4F35-A763-1E483B518B11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6</c:v>
                </c:pt>
                <c:pt idx="1">
                  <c:v>10</c:v>
                </c:pt>
                <c:pt idx="2">
                  <c:v>21</c:v>
                </c:pt>
                <c:pt idx="3">
                  <c:v>12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67-4F35-A763-1E483B518B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Üniversite</a:t>
            </a:r>
            <a:r>
              <a:rPr lang="en-US" sz="3200" dirty="0"/>
              <a:t> </a:t>
            </a:r>
            <a:r>
              <a:rPr lang="en-US" sz="3200" dirty="0" err="1"/>
              <a:t>içi</a:t>
            </a:r>
            <a:r>
              <a:rPr lang="en-US" sz="3200" dirty="0"/>
              <a:t> </a:t>
            </a:r>
            <a:r>
              <a:rPr lang="en-US" sz="3200" dirty="0" err="1"/>
              <a:t>huzur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güven</a:t>
            </a:r>
            <a:r>
              <a:rPr lang="en-US" sz="3200" dirty="0"/>
              <a:t> </a:t>
            </a:r>
            <a:r>
              <a:rPr lang="en-US" sz="3200" dirty="0" err="1"/>
              <a:t>hizmetleri</a:t>
            </a:r>
            <a:r>
              <a:rPr lang="en-US" sz="3200" dirty="0"/>
              <a:t> </a:t>
            </a:r>
            <a:r>
              <a:rPr lang="en-US" sz="3200" dirty="0" err="1"/>
              <a:t>uygundur</a:t>
            </a:r>
            <a:endParaRPr lang="en-US" sz="32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Üniversite içi huzur ve güven hizmetleri uygundur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7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11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E7F-40FF-8138-530F838C45C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10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16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E7F-40FF-8138-530F838C45C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30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46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E7F-40FF-8138-530F838C45CA}"/>
                </c:ext>
              </c:extLst>
            </c:dLbl>
            <c:dLbl>
              <c:idx val="3"/>
              <c:layout>
                <c:manualLayout>
                  <c:x val="0.18500060756294351"/>
                  <c:y val="2.6512632441253594E-2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/>
                      <a:t>n=</a:t>
                    </a:r>
                    <a:r>
                      <a:rPr lang="en-US" dirty="0" smtClean="0"/>
                      <a:t>8</a:t>
                    </a:r>
                    <a:r>
                      <a:rPr lang="en-US" dirty="0"/>
                      <a:t>; </a:t>
                    </a:r>
                    <a:r>
                      <a:rPr lang="tr-TR" dirty="0" smtClean="0"/>
                      <a:t>%</a:t>
                    </a:r>
                    <a:r>
                      <a:rPr lang="en-US" dirty="0" smtClean="0"/>
                      <a:t>12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7F-40FF-8138-530F838C45C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10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15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E7F-40FF-8138-530F838C45CA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7</c:v>
                </c:pt>
                <c:pt idx="1">
                  <c:v>10</c:v>
                </c:pt>
                <c:pt idx="2">
                  <c:v>30</c:v>
                </c:pt>
                <c:pt idx="3">
                  <c:v>8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E7F-40FF-8138-530F838C45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Ailenizde</a:t>
            </a:r>
            <a:r>
              <a:rPr lang="en-US" sz="3200" dirty="0"/>
              <a:t> </a:t>
            </a:r>
            <a:r>
              <a:rPr lang="en-US" sz="3200" dirty="0" err="1"/>
              <a:t>kaçıncı</a:t>
            </a:r>
            <a:r>
              <a:rPr lang="en-US" sz="3200" dirty="0"/>
              <a:t> </a:t>
            </a:r>
            <a:r>
              <a:rPr lang="en-US" sz="3200" dirty="0" err="1"/>
              <a:t>kuşak</a:t>
            </a:r>
            <a:r>
              <a:rPr lang="en-US" sz="3200" dirty="0"/>
              <a:t> </a:t>
            </a:r>
            <a:r>
              <a:rPr lang="en-US" sz="3200" dirty="0" err="1"/>
              <a:t>üniversite</a:t>
            </a:r>
            <a:r>
              <a:rPr lang="en-US" sz="3200" dirty="0"/>
              <a:t> </a:t>
            </a:r>
            <a:r>
              <a:rPr lang="en-US" sz="3200" dirty="0" err="1"/>
              <a:t>okuyan</a:t>
            </a:r>
            <a:r>
              <a:rPr lang="en-US" sz="3200" dirty="0"/>
              <a:t> </a:t>
            </a:r>
            <a:r>
              <a:rPr lang="en-US" sz="3200" dirty="0" err="1"/>
              <a:t>kişisiniz</a:t>
            </a:r>
            <a:r>
              <a:rPr lang="en-US" sz="3200" dirty="0"/>
              <a:t> ?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Ailenizde kaçıncı kuşak üniversite okuyan kişisiniz ?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46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70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CFF-4BB3-96CD-B466F0E223D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18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27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FF-4BB3-96CD-B466F0E223D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dirty="0" smtClean="0"/>
                      <a:t>n=</a:t>
                    </a:r>
                    <a:r>
                      <a:rPr lang="en-US" dirty="0" smtClean="0"/>
                      <a:t>2</a:t>
                    </a:r>
                    <a:r>
                      <a:rPr lang="en-US" dirty="0"/>
                      <a:t>; </a:t>
                    </a:r>
                    <a:r>
                      <a:rPr lang="tr-TR" dirty="0" smtClean="0"/>
                      <a:t>%</a:t>
                    </a:r>
                    <a:r>
                      <a:rPr lang="en-US" dirty="0" smtClean="0"/>
                      <a:t>3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CFF-4BB3-96CD-B466F0E223D5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3"/>
                <c:pt idx="0">
                  <c:v>1.Kuşak</c:v>
                </c:pt>
                <c:pt idx="1">
                  <c:v>2.Kuşak</c:v>
                </c:pt>
                <c:pt idx="2">
                  <c:v>3.Kuşak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46</c:v>
                </c:pt>
                <c:pt idx="1">
                  <c:v>18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FF-4BB3-96CD-B466F0E223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egendEntry>
        <c:idx val="4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Kayıtlı</a:t>
            </a:r>
            <a:r>
              <a:rPr lang="en-US" sz="3200" dirty="0"/>
              <a:t> </a:t>
            </a:r>
            <a:r>
              <a:rPr lang="en-US" sz="3200" dirty="0" err="1"/>
              <a:t>olduğunuz</a:t>
            </a:r>
            <a:r>
              <a:rPr lang="en-US" sz="3200" dirty="0"/>
              <a:t> </a:t>
            </a:r>
            <a:r>
              <a:rPr lang="en-US" sz="3200" dirty="0" err="1"/>
              <a:t>programdan</a:t>
            </a:r>
            <a:r>
              <a:rPr lang="en-US" sz="3200" dirty="0"/>
              <a:t> </a:t>
            </a:r>
            <a:r>
              <a:rPr lang="en-US" sz="3200" dirty="0" err="1"/>
              <a:t>memnuniyet</a:t>
            </a:r>
            <a:r>
              <a:rPr lang="en-US" sz="3200" dirty="0"/>
              <a:t> </a:t>
            </a:r>
            <a:r>
              <a:rPr lang="en-US" sz="3200" dirty="0" err="1"/>
              <a:t>düzeyinizi</a:t>
            </a:r>
            <a:r>
              <a:rPr lang="en-US" sz="3200" dirty="0"/>
              <a:t> </a:t>
            </a:r>
            <a:r>
              <a:rPr lang="en-US" sz="3200" dirty="0" err="1"/>
              <a:t>belirtiniz</a:t>
            </a:r>
            <a:endParaRPr lang="en-US" sz="32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Kayıtlı olduğunuz programdan memnuniyet düzeyinizi belirtiniz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9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14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1A1-4243-83B7-CCF5E0B34E7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7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11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1A1-4243-83B7-CCF5E0B34E7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26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41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A1-4243-83B7-CCF5E0B34E7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15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23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1A1-4243-83B7-CCF5E0B34E7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7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11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A1-4243-83B7-CCF5E0B34E74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Hiç memnun değilim </c:v>
                </c:pt>
                <c:pt idx="1">
                  <c:v>Memnun değilim</c:v>
                </c:pt>
                <c:pt idx="2">
                  <c:v>Kısmen memnunum </c:v>
                </c:pt>
                <c:pt idx="3">
                  <c:v>Memnunum</c:v>
                </c:pt>
                <c:pt idx="4">
                  <c:v>Oldukça memnunum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9</c:v>
                </c:pt>
                <c:pt idx="1">
                  <c:v>7</c:v>
                </c:pt>
                <c:pt idx="2">
                  <c:v>26</c:v>
                </c:pt>
                <c:pt idx="3">
                  <c:v>15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1A1-4243-83B7-CCF5E0B34E74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Sütun1</c:v>
                </c:pt>
              </c:strCache>
            </c:strRef>
          </c:tx>
          <c:cat>
            <c:strRef>
              <c:f>Sayfa1!$A$2:$A$6</c:f>
              <c:strCache>
                <c:ptCount val="5"/>
                <c:pt idx="0">
                  <c:v>Hiç memnun değilim </c:v>
                </c:pt>
                <c:pt idx="1">
                  <c:v>Memnun değilim</c:v>
                </c:pt>
                <c:pt idx="2">
                  <c:v>Kısmen memnunum </c:v>
                </c:pt>
                <c:pt idx="3">
                  <c:v>Memnunum</c:v>
                </c:pt>
                <c:pt idx="4">
                  <c:v>Oldukça memnunum</c:v>
                </c:pt>
              </c:strCache>
            </c:strRef>
          </c:cat>
          <c:val>
            <c:numRef>
              <c:f>Sayfa1!$C$2:$C$6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6-E1A1-4243-83B7-CCF5E0B34E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 dirty="0" err="1"/>
              <a:t>Öğretim</a:t>
            </a:r>
            <a:r>
              <a:rPr lang="en-US" sz="2800" dirty="0"/>
              <a:t> </a:t>
            </a:r>
            <a:r>
              <a:rPr lang="en-US" sz="2800" dirty="0" err="1"/>
              <a:t>elemanları</a:t>
            </a:r>
            <a:r>
              <a:rPr lang="en-US" sz="2800" dirty="0"/>
              <a:t> </a:t>
            </a:r>
            <a:r>
              <a:rPr lang="en-US" sz="2800" dirty="0" err="1"/>
              <a:t>alanındaki</a:t>
            </a:r>
            <a:r>
              <a:rPr lang="en-US" sz="2800" dirty="0"/>
              <a:t> </a:t>
            </a:r>
            <a:r>
              <a:rPr lang="en-US" sz="2800" dirty="0" err="1"/>
              <a:t>yenilikleri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gelişmeleri</a:t>
            </a:r>
            <a:r>
              <a:rPr lang="en-US" sz="2800" dirty="0"/>
              <a:t> </a:t>
            </a:r>
            <a:r>
              <a:rPr lang="en-US" sz="2800" dirty="0" err="1"/>
              <a:t>paylaşmaktadır</a:t>
            </a:r>
            <a:endParaRPr lang="en-US" sz="28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9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14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591-4192-A982-44EF81A2E04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13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20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591-4192-A982-44EF81A2E04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32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48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591-4192-A982-44EF81A2E04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4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6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591-4192-A982-44EF81A2E04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8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12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591-4192-A982-44EF81A2E04F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9</c:v>
                </c:pt>
                <c:pt idx="1">
                  <c:v>13</c:v>
                </c:pt>
                <c:pt idx="2">
                  <c:v>32</c:v>
                </c:pt>
                <c:pt idx="3">
                  <c:v>4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591-4192-A982-44EF81A2E0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Derslerde</a:t>
            </a:r>
            <a:r>
              <a:rPr lang="en-US" sz="3200" dirty="0"/>
              <a:t> </a:t>
            </a:r>
            <a:r>
              <a:rPr lang="en-US" sz="3200" dirty="0" err="1"/>
              <a:t>teknolojik</a:t>
            </a:r>
            <a:r>
              <a:rPr lang="en-US" sz="3200" dirty="0"/>
              <a:t> </a:t>
            </a:r>
            <a:r>
              <a:rPr lang="en-US" sz="3200" dirty="0" err="1"/>
              <a:t>araç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gereçler</a:t>
            </a:r>
            <a:r>
              <a:rPr lang="en-US" sz="3200" dirty="0"/>
              <a:t> </a:t>
            </a:r>
            <a:r>
              <a:rPr lang="en-US" sz="3200" dirty="0" err="1"/>
              <a:t>etkin</a:t>
            </a:r>
            <a:r>
              <a:rPr lang="en-US" sz="3200" dirty="0"/>
              <a:t> </a:t>
            </a:r>
            <a:r>
              <a:rPr lang="en-US" sz="3200" dirty="0" err="1"/>
              <a:t>kullanılmaktadır</a:t>
            </a:r>
            <a:endParaRPr lang="en-US" sz="32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Derslerde teknolojik araç ve gereçler etkin kullanılmaktadır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7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11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5CB-4EAB-A4D6-60F9FA36536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10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15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5CB-4EAB-A4D6-60F9FA36536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28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42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5CB-4EAB-A4D6-60F9FA36536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12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18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5CB-4EAB-A4D6-60F9FA36536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9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14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5CB-4EAB-A4D6-60F9FA365366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7</c:v>
                </c:pt>
                <c:pt idx="1">
                  <c:v>10</c:v>
                </c:pt>
                <c:pt idx="2">
                  <c:v>28</c:v>
                </c:pt>
                <c:pt idx="3">
                  <c:v>12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5CB-4EAB-A4D6-60F9FA3653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Danışmanım</a:t>
            </a:r>
            <a:r>
              <a:rPr lang="en-US" sz="3200" dirty="0"/>
              <a:t> </a:t>
            </a:r>
            <a:r>
              <a:rPr lang="en-US" sz="3200" dirty="0" err="1"/>
              <a:t>sorunlarımla</a:t>
            </a:r>
            <a:r>
              <a:rPr lang="en-US" sz="3200" dirty="0"/>
              <a:t> </a:t>
            </a:r>
            <a:r>
              <a:rPr lang="en-US" sz="3200" dirty="0" err="1"/>
              <a:t>ilgilenmektedir</a:t>
            </a:r>
            <a:endParaRPr lang="en-US" sz="32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Danışmanım sorunlarımla ilgilenmektedir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11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21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ADE-4062-AF70-2043C3B78CA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11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21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ADE-4062-AF70-2043C3B78CA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21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39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ADE-4062-AF70-2043C3B78CA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10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19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ADE-4062-AF70-2043C3B78CA8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11</c:v>
                </c:pt>
                <c:pt idx="1">
                  <c:v>11</c:v>
                </c:pt>
                <c:pt idx="2">
                  <c:v>21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ADE-4062-AF70-2043C3B78C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Dersliklerin</a:t>
            </a:r>
            <a:r>
              <a:rPr lang="en-US" sz="3200" dirty="0"/>
              <a:t> </a:t>
            </a:r>
            <a:r>
              <a:rPr lang="en-US" sz="3200" dirty="0" err="1"/>
              <a:t>donanımı</a:t>
            </a:r>
            <a:r>
              <a:rPr lang="en-US" sz="3200" dirty="0"/>
              <a:t> </a:t>
            </a:r>
            <a:r>
              <a:rPr lang="en-US" sz="3200" dirty="0" err="1"/>
              <a:t>uygundur</a:t>
            </a:r>
            <a:endParaRPr lang="en-US" sz="32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Dersliklerin donanımı uygundur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dirty="0" smtClean="0"/>
                      <a:t>n=</a:t>
                    </a:r>
                    <a:r>
                      <a:rPr lang="en-US" dirty="0" smtClean="0"/>
                      <a:t>6</a:t>
                    </a:r>
                    <a:r>
                      <a:rPr lang="en-US" dirty="0"/>
                      <a:t>; </a:t>
                    </a:r>
                    <a:r>
                      <a:rPr lang="tr-TR" dirty="0" smtClean="0"/>
                      <a:t>%</a:t>
                    </a:r>
                    <a:r>
                      <a:rPr lang="en-US" dirty="0" smtClean="0"/>
                      <a:t>12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151-4EBC-ADAF-FECA552A86F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13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26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51-4EBC-ADAF-FECA552A86F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20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40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151-4EBC-ADAF-FECA552A86F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11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22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151-4EBC-ADAF-FECA552A86F0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6</c:v>
                </c:pt>
                <c:pt idx="1">
                  <c:v>13</c:v>
                </c:pt>
                <c:pt idx="2">
                  <c:v>20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151-4EBC-ADAF-FECA552A86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Proje</a:t>
            </a:r>
            <a:r>
              <a:rPr lang="en-US" sz="3200" dirty="0"/>
              <a:t> </a:t>
            </a:r>
            <a:r>
              <a:rPr lang="en-US" sz="3200" dirty="0" err="1"/>
              <a:t>olanaklarından</a:t>
            </a:r>
            <a:r>
              <a:rPr lang="en-US" sz="3200" dirty="0"/>
              <a:t> </a:t>
            </a:r>
            <a:r>
              <a:rPr lang="en-US" sz="3200" dirty="0" err="1"/>
              <a:t>haberdar</a:t>
            </a:r>
            <a:r>
              <a:rPr lang="en-US" sz="3200" dirty="0"/>
              <a:t> </a:t>
            </a:r>
            <a:r>
              <a:rPr lang="en-US" sz="3200" dirty="0" err="1"/>
              <a:t>edilmekteyim</a:t>
            </a:r>
            <a:endParaRPr lang="en-US" sz="32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Proje olanaklarından haberdar edilmekteyim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5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11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7AC-4E47-8A54-B60FEC50124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10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21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7AC-4E47-8A54-B60FEC50124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21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45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7AC-4E47-8A54-B60FEC50124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11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23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7AC-4E47-8A54-B60FEC501249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21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7AC-4E47-8A54-B60FEC5012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Üniversite</a:t>
            </a:r>
            <a:r>
              <a:rPr lang="en-US" sz="3200" dirty="0"/>
              <a:t> web </a:t>
            </a:r>
            <a:r>
              <a:rPr lang="en-US" sz="3200" dirty="0" err="1"/>
              <a:t>sayfası</a:t>
            </a:r>
            <a:r>
              <a:rPr lang="en-US" sz="3200" dirty="0"/>
              <a:t> </a:t>
            </a:r>
            <a:r>
              <a:rPr lang="en-US" sz="3200" dirty="0" err="1"/>
              <a:t>kullanışlıdır</a:t>
            </a:r>
            <a:endParaRPr lang="en-US" sz="32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Üniversite web sayfası kullanışlıdır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8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16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4A-4B8C-9AEE-020844348E0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8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17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4A-4B8C-9AEE-020844348E0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23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48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4A-4B8C-9AEE-020844348E0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9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19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4A-4B8C-9AEE-020844348E0D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8</c:v>
                </c:pt>
                <c:pt idx="1">
                  <c:v>8</c:v>
                </c:pt>
                <c:pt idx="2">
                  <c:v>23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84A-4B8C-9AEE-020844348E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Kimya </a:t>
            </a:r>
            <a:r>
              <a:rPr lang="tr-TR" dirty="0" smtClean="0"/>
              <a:t>2023-2024 </a:t>
            </a:r>
            <a:r>
              <a:rPr lang="tr-TR" dirty="0"/>
              <a:t>G</a:t>
            </a:r>
            <a:r>
              <a:rPr lang="tr-TR" dirty="0" smtClean="0"/>
              <a:t>üz </a:t>
            </a:r>
            <a:r>
              <a:rPr lang="tr-TR" dirty="0"/>
              <a:t>D</a:t>
            </a:r>
            <a:r>
              <a:rPr lang="tr-TR" dirty="0" smtClean="0"/>
              <a:t>önemi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1500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2377059"/>
              </p:ext>
            </p:extLst>
          </p:nvPr>
        </p:nvGraphicFramePr>
        <p:xfrm>
          <a:off x="457200" y="333375"/>
          <a:ext cx="8229600" cy="579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2436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3337511"/>
              </p:ext>
            </p:extLst>
          </p:nvPr>
        </p:nvGraphicFramePr>
        <p:xfrm>
          <a:off x="457200" y="404813"/>
          <a:ext cx="8229600" cy="572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5123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806528"/>
              </p:ext>
            </p:extLst>
          </p:nvPr>
        </p:nvGraphicFramePr>
        <p:xfrm>
          <a:off x="457200" y="260350"/>
          <a:ext cx="8229600" cy="5865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3032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2644543"/>
              </p:ext>
            </p:extLst>
          </p:nvPr>
        </p:nvGraphicFramePr>
        <p:xfrm>
          <a:off x="457200" y="260350"/>
          <a:ext cx="8229600" cy="5865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3863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8335976"/>
              </p:ext>
            </p:extLst>
          </p:nvPr>
        </p:nvGraphicFramePr>
        <p:xfrm>
          <a:off x="395288" y="260350"/>
          <a:ext cx="8424862" cy="5894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1734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1277661"/>
              </p:ext>
            </p:extLst>
          </p:nvPr>
        </p:nvGraphicFramePr>
        <p:xfrm>
          <a:off x="457200" y="333375"/>
          <a:ext cx="8229600" cy="579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7933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4774868"/>
              </p:ext>
            </p:extLst>
          </p:nvPr>
        </p:nvGraphicFramePr>
        <p:xfrm>
          <a:off x="457200" y="333375"/>
          <a:ext cx="8229600" cy="579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6831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0527336"/>
              </p:ext>
            </p:extLst>
          </p:nvPr>
        </p:nvGraphicFramePr>
        <p:xfrm>
          <a:off x="457200" y="333375"/>
          <a:ext cx="8229600" cy="579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5885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376148"/>
              </p:ext>
            </p:extLst>
          </p:nvPr>
        </p:nvGraphicFramePr>
        <p:xfrm>
          <a:off x="323528" y="332656"/>
          <a:ext cx="8229600" cy="579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62452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8535091"/>
              </p:ext>
            </p:extLst>
          </p:nvPr>
        </p:nvGraphicFramePr>
        <p:xfrm>
          <a:off x="457200" y="333375"/>
          <a:ext cx="8229600" cy="579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1531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0349921"/>
              </p:ext>
            </p:extLst>
          </p:nvPr>
        </p:nvGraphicFramePr>
        <p:xfrm>
          <a:off x="395536" y="1124744"/>
          <a:ext cx="8229600" cy="4958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27590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4521453"/>
              </p:ext>
            </p:extLst>
          </p:nvPr>
        </p:nvGraphicFramePr>
        <p:xfrm>
          <a:off x="457200" y="404664"/>
          <a:ext cx="8229600" cy="5721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1222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6740459"/>
              </p:ext>
            </p:extLst>
          </p:nvPr>
        </p:nvGraphicFramePr>
        <p:xfrm>
          <a:off x="457200" y="548680"/>
          <a:ext cx="8229600" cy="5577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6064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3235617"/>
              </p:ext>
            </p:extLst>
          </p:nvPr>
        </p:nvGraphicFramePr>
        <p:xfrm>
          <a:off x="457200" y="332656"/>
          <a:ext cx="8229600" cy="5793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883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2702397"/>
              </p:ext>
            </p:extLst>
          </p:nvPr>
        </p:nvGraphicFramePr>
        <p:xfrm>
          <a:off x="457200" y="404664"/>
          <a:ext cx="8229600" cy="5721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6563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9301"/>
              </p:ext>
            </p:extLst>
          </p:nvPr>
        </p:nvGraphicFramePr>
        <p:xfrm>
          <a:off x="457200" y="404664"/>
          <a:ext cx="8229600" cy="5721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8558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2405933"/>
              </p:ext>
            </p:extLst>
          </p:nvPr>
        </p:nvGraphicFramePr>
        <p:xfrm>
          <a:off x="457200" y="260648"/>
          <a:ext cx="8229600" cy="5865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1675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295465"/>
              </p:ext>
            </p:extLst>
          </p:nvPr>
        </p:nvGraphicFramePr>
        <p:xfrm>
          <a:off x="457200" y="333375"/>
          <a:ext cx="8229600" cy="579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7155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819923"/>
              </p:ext>
            </p:extLst>
          </p:nvPr>
        </p:nvGraphicFramePr>
        <p:xfrm>
          <a:off x="457200" y="332656"/>
          <a:ext cx="8229600" cy="5793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676653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519</Words>
  <Application>Microsoft Office PowerPoint</Application>
  <PresentationFormat>Ekran Gösterisi (4:3)</PresentationFormat>
  <Paragraphs>99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3" baseType="lpstr">
      <vt:lpstr>Arial</vt:lpstr>
      <vt:lpstr>Calibri</vt:lpstr>
      <vt:lpstr>Ofis Teması</vt:lpstr>
      <vt:lpstr>Kimya 2023-2024 Güz Dönemi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Kimya 23-24 güz dönemi</dc:title>
  <dc:creator>ANIL</dc:creator>
  <cp:lastModifiedBy>hp</cp:lastModifiedBy>
  <cp:revision>10</cp:revision>
  <dcterms:created xsi:type="dcterms:W3CDTF">2024-06-07T08:34:45Z</dcterms:created>
  <dcterms:modified xsi:type="dcterms:W3CDTF">2024-06-11T07:47:31Z</dcterms:modified>
</cp:coreProperties>
</file>