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 err="1"/>
              <a:t>Cinsiyetiniz</a:t>
            </a:r>
            <a:endParaRPr lang="en-US" sz="36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Cinsiyetiniz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16-4A7C-872E-5205D02E6EC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35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16-4A7C-872E-5205D02E6ECB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2"/>
                <c:pt idx="0">
                  <c:v>Kadın</c:v>
                </c:pt>
                <c:pt idx="1">
                  <c:v>Erkek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35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6-4A7C-872E-5205D02E6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Öğrencilere temiz ve hijyenik bir ortam sunulmaktadır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29-482D-9301-6D2EBCC690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29-482D-9301-6D2EBCC690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29-482D-9301-6D2EBCC690A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29-482D-9301-6D2EBCC690A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29-482D-9301-6D2EBCC690A8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</c:v>
                </c:pt>
                <c:pt idx="1">
                  <c:v>14</c:v>
                </c:pt>
                <c:pt idx="2">
                  <c:v>20</c:v>
                </c:pt>
                <c:pt idx="3">
                  <c:v>12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629-482D-9301-6D2EBCC690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Öğrenci</a:t>
            </a:r>
            <a:r>
              <a:rPr lang="en-US" sz="2800" dirty="0"/>
              <a:t> </a:t>
            </a:r>
            <a:r>
              <a:rPr lang="en-US" sz="2800" dirty="0" err="1"/>
              <a:t>kulüp</a:t>
            </a:r>
            <a:r>
              <a:rPr lang="en-US" sz="2800" dirty="0"/>
              <a:t> </a:t>
            </a:r>
            <a:r>
              <a:rPr lang="en-US" sz="2800" dirty="0" err="1"/>
              <a:t>etkinlikleri</a:t>
            </a:r>
            <a:r>
              <a:rPr lang="en-US" sz="2800" dirty="0"/>
              <a:t> </a:t>
            </a:r>
            <a:r>
              <a:rPr lang="en-US" sz="2800" dirty="0" err="1"/>
              <a:t>yapılmaktadır</a:t>
            </a:r>
            <a:r>
              <a:rPr lang="en-US" sz="28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Öğrenci kulüp etkinlikleri yapılmaktadır.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19-40AE-BCDC-DB6971EFFAB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</a:t>
                    </a:r>
                    <a:r>
                      <a:rPr lang="tr-TR" smtClean="0"/>
                      <a:t>6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19-40AE-BCDC-DB6971EFFAB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r>
                      <a:rPr lang="tr-TR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19-40AE-BCDC-DB6971EFFAB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19-40AE-BCDC-DB6971EFFAB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19-40AE-BCDC-DB6971EFFAB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24</c:v>
                </c:pt>
                <c:pt idx="3">
                  <c:v>13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19-40AE-BCDC-DB6971EFFA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</a:t>
            </a:r>
            <a:r>
              <a:rPr lang="en-US" sz="2800" dirty="0"/>
              <a:t> </a:t>
            </a:r>
            <a:r>
              <a:rPr lang="en-US" sz="2800" dirty="0" err="1"/>
              <a:t>tarafından</a:t>
            </a:r>
            <a:r>
              <a:rPr lang="en-US" sz="2800" dirty="0"/>
              <a:t> </a:t>
            </a:r>
            <a:r>
              <a:rPr lang="en-US" sz="2800" dirty="0" err="1"/>
              <a:t>kültürel</a:t>
            </a:r>
            <a:r>
              <a:rPr lang="en-US" sz="2800" dirty="0"/>
              <a:t>, </a:t>
            </a:r>
            <a:r>
              <a:rPr lang="en-US" sz="2800" dirty="0" err="1"/>
              <a:t>sportif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sanatsal</a:t>
            </a:r>
            <a:r>
              <a:rPr lang="en-US" sz="2800" dirty="0"/>
              <a:t> </a:t>
            </a:r>
            <a:r>
              <a:rPr lang="en-US" sz="2800" dirty="0" err="1"/>
              <a:t>olanaklar</a:t>
            </a:r>
            <a:r>
              <a:rPr lang="en-US" sz="2800" dirty="0"/>
              <a:t> </a:t>
            </a:r>
            <a:r>
              <a:rPr lang="en-US" sz="2800" dirty="0" err="1"/>
              <a:t>sunulmaktadır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tarafından kültürel, sportif ve sanatsal olanaklar sunulmaktadır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C4-4904-9CF5-4AB64C3C425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C4-4904-9CF5-4AB64C3C425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C4-4904-9CF5-4AB64C3C425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C4-4904-9CF5-4AB64C3C425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C4-4904-9CF5-4AB64C3C4251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23</c:v>
                </c:pt>
                <c:pt idx="3">
                  <c:v>12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C4-4904-9CF5-4AB64C3C4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Merkezi</a:t>
            </a:r>
            <a:r>
              <a:rPr lang="en-US" sz="3200" dirty="0"/>
              <a:t> </a:t>
            </a:r>
            <a:r>
              <a:rPr lang="en-US" sz="3200" dirty="0" err="1"/>
              <a:t>kütüphane</a:t>
            </a:r>
            <a:r>
              <a:rPr lang="en-US" sz="3200" dirty="0"/>
              <a:t> </a:t>
            </a:r>
            <a:r>
              <a:rPr lang="en-US" sz="3200" dirty="0" err="1"/>
              <a:t>fiziki</a:t>
            </a:r>
            <a:r>
              <a:rPr lang="en-US" sz="3200" dirty="0"/>
              <a:t> </a:t>
            </a:r>
            <a:r>
              <a:rPr lang="en-US" sz="3200" dirty="0" err="1"/>
              <a:t>yönden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donanım</a:t>
            </a:r>
            <a:r>
              <a:rPr lang="en-US" sz="3200" dirty="0"/>
              <a:t> </a:t>
            </a:r>
            <a:r>
              <a:rPr lang="en-US" sz="3200" dirty="0" err="1"/>
              <a:t>açısından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Merkezi kütüphane fiziki yönden ve donanım açısından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0A-4644-AC08-1C6B4376CDE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0A-4644-AC08-1C6B4376CDE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0A-4644-AC08-1C6B4376CDE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0A-4644-AC08-1C6B4376CDE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0A-4644-AC08-1C6B4376CDE0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0A-4644-AC08-1C6B4376CD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Üniversitede</a:t>
            </a:r>
            <a:r>
              <a:rPr lang="en-US" sz="2800" dirty="0"/>
              <a:t> </a:t>
            </a:r>
            <a:r>
              <a:rPr lang="en-US" sz="2800" dirty="0" err="1"/>
              <a:t>yer</a:t>
            </a:r>
            <a:r>
              <a:rPr lang="en-US" sz="2800" dirty="0"/>
              <a:t> </a:t>
            </a:r>
            <a:r>
              <a:rPr lang="en-US" sz="2800" dirty="0" err="1"/>
              <a:t>alan</a:t>
            </a:r>
            <a:r>
              <a:rPr lang="en-US" sz="2800" dirty="0"/>
              <a:t> </a:t>
            </a:r>
            <a:r>
              <a:rPr lang="en-US" sz="2800" dirty="0" err="1"/>
              <a:t>kantin</a:t>
            </a:r>
            <a:r>
              <a:rPr lang="en-US" sz="2800" dirty="0"/>
              <a:t>, </a:t>
            </a:r>
            <a:r>
              <a:rPr lang="en-US" sz="2800" dirty="0" err="1"/>
              <a:t>kafe</a:t>
            </a:r>
            <a:r>
              <a:rPr lang="en-US" sz="2800" dirty="0"/>
              <a:t>, </a:t>
            </a:r>
            <a:r>
              <a:rPr lang="en-US" sz="2800" dirty="0" err="1"/>
              <a:t>restoran</a:t>
            </a:r>
            <a:r>
              <a:rPr lang="en-US" sz="2800" dirty="0"/>
              <a:t> vb. </a:t>
            </a:r>
            <a:r>
              <a:rPr lang="en-US" sz="2800" dirty="0" err="1"/>
              <a:t>işletmeler</a:t>
            </a:r>
            <a:r>
              <a:rPr lang="en-US" sz="2800" dirty="0"/>
              <a:t> </a:t>
            </a:r>
            <a:r>
              <a:rPr lang="en-US" sz="2800" dirty="0" err="1"/>
              <a:t>kaliteli</a:t>
            </a:r>
            <a:r>
              <a:rPr lang="en-US" sz="2800" dirty="0"/>
              <a:t> </a:t>
            </a:r>
            <a:r>
              <a:rPr lang="en-US" sz="2800" dirty="0" err="1"/>
              <a:t>hizmet</a:t>
            </a:r>
            <a:r>
              <a:rPr lang="en-US" sz="2800" dirty="0"/>
              <a:t> </a:t>
            </a:r>
            <a:r>
              <a:rPr lang="en-US" sz="2800" dirty="0" err="1"/>
              <a:t>sunmaktadır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Üniversitede yer alan kantin, kafe, restoran vb. işletmeler kaliteli hizmet sunmaktadır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BC-4A45-88B5-0D4378DD725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BC-4A45-88B5-0D4378DD7253}"/>
                </c:ext>
              </c:extLst>
            </c:dLbl>
            <c:dLbl>
              <c:idx val="2"/>
              <c:layout>
                <c:manualLayout>
                  <c:x val="0.11355327111888791"/>
                  <c:y val="-0.3183145586268975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23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43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BC-4A45-88B5-0D4378DD725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BC-4A45-88B5-0D4378DD725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BC-4A45-88B5-0D4378DD7253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</c:v>
                </c:pt>
                <c:pt idx="1">
                  <c:v>15</c:v>
                </c:pt>
                <c:pt idx="2">
                  <c:v>23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BC-4A45-88B5-0D4378DD7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Üniversitenin</a:t>
            </a:r>
            <a:r>
              <a:rPr lang="en-US" sz="3200" dirty="0"/>
              <a:t> </a:t>
            </a:r>
            <a:r>
              <a:rPr lang="en-US" sz="3200" dirty="0" err="1"/>
              <a:t>kariyer</a:t>
            </a:r>
            <a:r>
              <a:rPr lang="en-US" sz="3200" dirty="0"/>
              <a:t> </a:t>
            </a:r>
            <a:r>
              <a:rPr lang="en-US" sz="3200" dirty="0" err="1"/>
              <a:t>planlama</a:t>
            </a:r>
            <a:r>
              <a:rPr lang="en-US" sz="3200" dirty="0"/>
              <a:t> </a:t>
            </a:r>
            <a:r>
              <a:rPr lang="en-US" sz="3200" dirty="0" err="1"/>
              <a:t>etkinlikleri</a:t>
            </a:r>
            <a:r>
              <a:rPr lang="en-US" sz="3200" dirty="0"/>
              <a:t> </a:t>
            </a:r>
            <a:r>
              <a:rPr lang="en-US" sz="3200" dirty="0" err="1"/>
              <a:t>yapılmaktadır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kariyer planlama etkinlikleri yapılmaktadır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93-402F-B711-383D644C33C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93-402F-B711-383D644C33C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93-402F-B711-383D644C33C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C93-402F-B711-383D644C33CC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C93-402F-B711-383D644C33CC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25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93-402F-B711-383D644C33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Değişim</a:t>
            </a:r>
            <a:r>
              <a:rPr lang="en-US" sz="2800" dirty="0"/>
              <a:t> </a:t>
            </a:r>
            <a:r>
              <a:rPr lang="en-US" sz="2800" dirty="0" err="1"/>
              <a:t>programları</a:t>
            </a:r>
            <a:r>
              <a:rPr lang="en-US" sz="2800" dirty="0"/>
              <a:t> (Erasmus +, </a:t>
            </a:r>
            <a:r>
              <a:rPr lang="en-US" sz="2800" dirty="0" err="1"/>
              <a:t>Farabi</a:t>
            </a:r>
            <a:r>
              <a:rPr lang="en-US" sz="2800" dirty="0"/>
              <a:t>, </a:t>
            </a:r>
            <a:r>
              <a:rPr lang="en-US" sz="2800" dirty="0" err="1"/>
              <a:t>Mevlana</a:t>
            </a:r>
            <a:r>
              <a:rPr lang="en-US" sz="2800" dirty="0"/>
              <a:t>, vb.) </a:t>
            </a:r>
            <a:r>
              <a:rPr lang="en-US" sz="2800" dirty="0" err="1"/>
              <a:t>bilgilendirme</a:t>
            </a:r>
            <a:r>
              <a:rPr lang="en-US" sz="2800" dirty="0"/>
              <a:t> </a:t>
            </a:r>
            <a:r>
              <a:rPr lang="en-US" sz="2800" dirty="0" err="1"/>
              <a:t>yapılmaktadır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Değişim programları (Erasmus +, Farabi, Mevlana, vb.) bilgilendirme yapılmaktadır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6E-4CE9-9860-F06011201C4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6E-4CE9-9860-F06011201C4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6E-4CE9-9860-F06011201C4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6E-4CE9-9860-F06011201C4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56E-4CE9-9860-F06011201C4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21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56E-4CE9-9860-F06011201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Üniversitenin</a:t>
            </a:r>
            <a:r>
              <a:rPr lang="en-US" sz="2800" dirty="0"/>
              <a:t> </a:t>
            </a:r>
            <a:r>
              <a:rPr lang="en-US" sz="2800" dirty="0" err="1"/>
              <a:t>özel</a:t>
            </a:r>
            <a:r>
              <a:rPr lang="en-US" sz="2800" dirty="0"/>
              <a:t> </a:t>
            </a:r>
            <a:r>
              <a:rPr lang="en-US" sz="2800" dirty="0" err="1"/>
              <a:t>gereksinimli</a:t>
            </a:r>
            <a:r>
              <a:rPr lang="en-US" sz="2800" dirty="0"/>
              <a:t> </a:t>
            </a:r>
            <a:r>
              <a:rPr lang="en-US" sz="2800" dirty="0" err="1"/>
              <a:t>bireyler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erişilebilirliği</a:t>
            </a:r>
            <a:r>
              <a:rPr lang="en-US" sz="2800" dirty="0"/>
              <a:t> </a:t>
            </a:r>
            <a:r>
              <a:rPr lang="en-US" sz="2800" dirty="0" err="1"/>
              <a:t>uygundur</a:t>
            </a:r>
            <a:endParaRPr lang="en-US" sz="28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Üniversitenin özel gereksinimli bireyler açısından erişilebilirliği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02-4D9C-8DB5-27145497DC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02-4D9C-8DB5-27145497DC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02-4D9C-8DB5-27145497DC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02-4D9C-8DB5-27145497DC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02-4D9C-8DB5-27145497DCCD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28</c:v>
                </c:pt>
                <c:pt idx="3">
                  <c:v>6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02-4D9C-8DB5-27145497DC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Topluma</a:t>
            </a:r>
            <a:r>
              <a:rPr lang="en-US" sz="3200" dirty="0"/>
              <a:t> </a:t>
            </a:r>
            <a:r>
              <a:rPr lang="en-US" sz="3200" dirty="0" err="1"/>
              <a:t>hizmet</a:t>
            </a:r>
            <a:r>
              <a:rPr lang="en-US" sz="3200" dirty="0"/>
              <a:t> </a:t>
            </a:r>
            <a:r>
              <a:rPr lang="en-US" sz="3200" dirty="0" err="1"/>
              <a:t>uygulamaları</a:t>
            </a:r>
            <a:r>
              <a:rPr lang="en-US" sz="3200" dirty="0"/>
              <a:t> </a:t>
            </a:r>
            <a:r>
              <a:rPr lang="en-US" sz="3200" dirty="0" err="1"/>
              <a:t>yapılmaktadır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Topluma hizmet uygulamaları yapılmaktadır.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4C9-400E-96B9-1CB5A440CC6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C9-400E-96B9-1CB5A440CC6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C9-400E-96B9-1CB5A440CC6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C9-400E-96B9-1CB5A440CC6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C9-400E-96B9-1CB5A440CC6B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</c:v>
                </c:pt>
                <c:pt idx="1">
                  <c:v>12</c:v>
                </c:pt>
                <c:pt idx="2">
                  <c:v>23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C9-400E-96B9-1CB5A440CC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</a:t>
            </a:r>
            <a:r>
              <a:rPr lang="en-US" sz="3200" dirty="0" err="1"/>
              <a:t>içi</a:t>
            </a:r>
            <a:r>
              <a:rPr lang="en-US" sz="3200" dirty="0"/>
              <a:t> </a:t>
            </a:r>
            <a:r>
              <a:rPr lang="en-US" sz="3200" dirty="0" err="1"/>
              <a:t>huzur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güven</a:t>
            </a:r>
            <a:r>
              <a:rPr lang="en-US" sz="3200" dirty="0"/>
              <a:t> </a:t>
            </a:r>
            <a:r>
              <a:rPr lang="en-US" sz="3200" dirty="0" err="1"/>
              <a:t>hizmetleri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içi huzur ve güven hizmetleri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CF-4C22-A5B0-3469CD233BC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CF-4C22-A5B0-3469CD233B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CF-4C22-A5B0-3469CD233B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CF-4C22-A5B0-3469CD233B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CF-4C22-A5B0-3469CD233BC3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15</c:v>
                </c:pt>
                <c:pt idx="2">
                  <c:v>24</c:v>
                </c:pt>
                <c:pt idx="3">
                  <c:v>3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CF-4C22-A5B0-3469CD233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600" dirty="0" err="1"/>
              <a:t>Ailenizde</a:t>
            </a:r>
            <a:r>
              <a:rPr lang="en-US" sz="3600" dirty="0"/>
              <a:t> </a:t>
            </a:r>
            <a:r>
              <a:rPr lang="en-US" sz="3600" dirty="0" err="1"/>
              <a:t>kaçıncı</a:t>
            </a:r>
            <a:r>
              <a:rPr lang="en-US" sz="3600" dirty="0"/>
              <a:t> </a:t>
            </a:r>
            <a:r>
              <a:rPr lang="en-US" sz="3600" dirty="0" err="1"/>
              <a:t>kuşak</a:t>
            </a:r>
            <a:r>
              <a:rPr lang="en-US" sz="3600" dirty="0"/>
              <a:t> </a:t>
            </a:r>
            <a:r>
              <a:rPr lang="en-US" sz="3600" dirty="0" err="1"/>
              <a:t>üniversite</a:t>
            </a:r>
            <a:r>
              <a:rPr lang="en-US" sz="3600" dirty="0"/>
              <a:t> </a:t>
            </a:r>
            <a:r>
              <a:rPr lang="en-US" sz="3600" dirty="0" err="1"/>
              <a:t>okuyan</a:t>
            </a:r>
            <a:r>
              <a:rPr lang="en-US" sz="3600" dirty="0"/>
              <a:t> </a:t>
            </a:r>
            <a:r>
              <a:rPr lang="en-US" sz="3600" dirty="0" err="1"/>
              <a:t>kişisiniz</a:t>
            </a:r>
            <a:r>
              <a:rPr lang="en-US" sz="3600" dirty="0"/>
              <a:t> ?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Ailenizde kaçıncı kuşak üniversite okuyan kişisiniz ?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82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27-4DBC-8F26-2D054E5BD92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27-4DBC-8F26-2D054E5BD92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27-4DBC-8F26-2D054E5BD92B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Sayfa1!$A$2:$A$5</c:f>
              <c:strCache>
                <c:ptCount val="3"/>
                <c:pt idx="0">
                  <c:v>1. Kuşak (Sadece ben)</c:v>
                </c:pt>
                <c:pt idx="1">
                  <c:v>2. Kuşak (Anne-baba ve Ben)</c:v>
                </c:pt>
                <c:pt idx="2">
                  <c:v>3. Kuşak (Dede-nine, Anne-baba ve ben)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45</c:v>
                </c:pt>
                <c:pt idx="1">
                  <c:v>8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27-4DBC-8F26-2D054E5BD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Kayıtlı</a:t>
            </a:r>
            <a:r>
              <a:rPr lang="en-US" sz="3200" dirty="0"/>
              <a:t> </a:t>
            </a:r>
            <a:r>
              <a:rPr lang="en-US" sz="3200" dirty="0" err="1"/>
              <a:t>olduğunuz</a:t>
            </a:r>
            <a:r>
              <a:rPr lang="en-US" sz="3200" dirty="0"/>
              <a:t> </a:t>
            </a:r>
            <a:r>
              <a:rPr lang="en-US" sz="3200" dirty="0" err="1"/>
              <a:t>programdan</a:t>
            </a:r>
            <a:r>
              <a:rPr lang="en-US" sz="3200" dirty="0"/>
              <a:t> </a:t>
            </a:r>
            <a:r>
              <a:rPr lang="en-US" sz="3200" dirty="0" err="1"/>
              <a:t>memnuniyet</a:t>
            </a:r>
            <a:r>
              <a:rPr lang="en-US" sz="3200" dirty="0"/>
              <a:t> </a:t>
            </a:r>
            <a:r>
              <a:rPr lang="en-US" sz="3200" dirty="0" err="1"/>
              <a:t>düzeyinizi</a:t>
            </a:r>
            <a:r>
              <a:rPr lang="en-US" sz="3200" dirty="0"/>
              <a:t> </a:t>
            </a:r>
            <a:r>
              <a:rPr lang="en-US" sz="3200" dirty="0" err="1"/>
              <a:t>belirtiniz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Kayıtlı olduğunuz programdan memnuniyet düzeyinizi belirtiniz.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47-4166-B279-B59E6EAFE75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47-4166-B279-B59E6EAFE75D}"/>
                </c:ext>
              </c:extLst>
            </c:dLbl>
            <c:dLbl>
              <c:idx val="2"/>
              <c:layout>
                <c:manualLayout>
                  <c:x val="-0.16089688441722563"/>
                  <c:y val="-0.27128642353943633"/>
                </c:manualLayout>
              </c:layout>
              <c:tx>
                <c:rich>
                  <a:bodyPr/>
                  <a:lstStyle/>
                  <a:p>
                    <a:r>
                      <a:rPr lang="tr-TR" dirty="0" smtClean="0"/>
                      <a:t>n=</a:t>
                    </a:r>
                    <a:r>
                      <a:rPr lang="en-US" dirty="0" smtClean="0"/>
                      <a:t>18</a:t>
                    </a:r>
                    <a:r>
                      <a:rPr lang="en-US" dirty="0"/>
                      <a:t>; </a:t>
                    </a:r>
                    <a:r>
                      <a:rPr lang="tr-TR" dirty="0" smtClean="0"/>
                      <a:t>%</a:t>
                    </a:r>
                    <a:r>
                      <a:rPr lang="en-US" dirty="0" smtClean="0"/>
                      <a:t>33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47-4166-B279-B59E6EAFE75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31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47-4166-B279-B59E6EAFE75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47-4166-B279-B59E6EAFE75D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Hiç memnun değilim</c:v>
                </c:pt>
                <c:pt idx="1">
                  <c:v>Memnun değilim</c:v>
                </c:pt>
                <c:pt idx="2">
                  <c:v>Kısmen memnunum</c:v>
                </c:pt>
                <c:pt idx="3">
                  <c:v>Memnunum</c:v>
                </c:pt>
                <c:pt idx="4">
                  <c:v>Oldukça memnunum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5</c:v>
                </c:pt>
                <c:pt idx="1">
                  <c:v>9</c:v>
                </c:pt>
                <c:pt idx="2">
                  <c:v>18</c:v>
                </c:pt>
                <c:pt idx="3">
                  <c:v>17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447-4166-B279-B59E6EAFE7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 err="1"/>
              <a:t>Öğretim</a:t>
            </a:r>
            <a:r>
              <a:rPr lang="en-US" sz="2800" dirty="0"/>
              <a:t> </a:t>
            </a:r>
            <a:r>
              <a:rPr lang="en-US" sz="2800" dirty="0" err="1"/>
              <a:t>elemanları</a:t>
            </a:r>
            <a:r>
              <a:rPr lang="en-US" sz="2800" dirty="0"/>
              <a:t> </a:t>
            </a:r>
            <a:r>
              <a:rPr lang="en-US" sz="2800" dirty="0" err="1"/>
              <a:t>alanındaki</a:t>
            </a:r>
            <a:r>
              <a:rPr lang="en-US" sz="2800" dirty="0"/>
              <a:t> </a:t>
            </a:r>
            <a:r>
              <a:rPr lang="en-US" sz="2800" dirty="0" err="1"/>
              <a:t>yenilikleri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gelişmeleri</a:t>
            </a:r>
            <a:r>
              <a:rPr lang="en-US" sz="2800" dirty="0"/>
              <a:t> </a:t>
            </a:r>
            <a:r>
              <a:rPr lang="en-US" sz="2800" dirty="0" err="1"/>
              <a:t>paylaşmaktadır</a:t>
            </a:r>
            <a:r>
              <a:rPr lang="en-US" sz="2800" dirty="0"/>
              <a:t>.</a:t>
            </a:r>
          </a:p>
        </c:rich>
      </c:tx>
      <c:layout>
        <c:manualLayout>
          <c:xMode val="edge"/>
          <c:yMode val="edge"/>
          <c:x val="0.10710265383493731"/>
          <c:y val="1.331853496115427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Öğretim elemanları alanındaki yenilikleri ve gelişmeleri paylaşmaktadır.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4B-4B10-9DCE-8D5ECBFF07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4B-4B10-9DCE-8D5ECBFF070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4B-4B10-9DCE-8D5ECBFF07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4B-4B10-9DCE-8D5ECBFF070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3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4B-4B10-9DCE-8D5ECBFF070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17</c:v>
                </c:pt>
                <c:pt idx="2">
                  <c:v>24</c:v>
                </c:pt>
                <c:pt idx="3">
                  <c:v>8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C4B-4B10-9DCE-8D5ECBFF07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Derslerde</a:t>
            </a:r>
            <a:r>
              <a:rPr lang="en-US" sz="3200" dirty="0"/>
              <a:t> </a:t>
            </a:r>
            <a:r>
              <a:rPr lang="en-US" sz="3200" dirty="0" err="1"/>
              <a:t>teknolojik</a:t>
            </a:r>
            <a:r>
              <a:rPr lang="en-US" sz="3200" dirty="0"/>
              <a:t> </a:t>
            </a:r>
            <a:r>
              <a:rPr lang="en-US" sz="3200" dirty="0" err="1"/>
              <a:t>araç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gereçler</a:t>
            </a:r>
            <a:r>
              <a:rPr lang="en-US" sz="3200" dirty="0"/>
              <a:t> </a:t>
            </a:r>
            <a:r>
              <a:rPr lang="en-US" sz="3200" dirty="0" err="1"/>
              <a:t>etkin</a:t>
            </a:r>
            <a:r>
              <a:rPr lang="en-US" sz="3200" dirty="0"/>
              <a:t> </a:t>
            </a:r>
            <a:r>
              <a:rPr lang="en-US" sz="3200" dirty="0" err="1"/>
              <a:t>kullanılmaktadır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Derslerde teknolojik araç ve gereçler etkin kullanılmaktadır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37-4434-ABE7-7F090DB0C9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37-4434-ABE7-7F090DB0C9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37-4434-ABE7-7F090DB0C94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37-4434-ABE7-7F090DB0C94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37-4434-ABE7-7F090DB0C94F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29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37-4434-ABE7-7F090DB0C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Danışmanım</a:t>
            </a:r>
            <a:r>
              <a:rPr lang="en-US" sz="3200" dirty="0"/>
              <a:t> </a:t>
            </a:r>
            <a:r>
              <a:rPr lang="en-US" sz="3200" dirty="0" err="1"/>
              <a:t>sorunlarımla</a:t>
            </a:r>
            <a:r>
              <a:rPr lang="en-US" sz="3200" dirty="0"/>
              <a:t> </a:t>
            </a:r>
            <a:r>
              <a:rPr lang="en-US" sz="3200" dirty="0" err="1"/>
              <a:t>ilgilenmektedir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Danışmanım sorunlarımla ilgilenmektedir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E1-4E60-A175-09C0E245EB5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E1-4E60-A175-09C0E245EB5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38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E1-4E60-A175-09C0E245EB5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E1-4E60-A175-09C0E245EB5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15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E1-4E60-A175-09C0E245EB5D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4</c:v>
                </c:pt>
                <c:pt idx="1">
                  <c:v>16</c:v>
                </c:pt>
                <c:pt idx="2">
                  <c:v>21</c:v>
                </c:pt>
                <c:pt idx="3">
                  <c:v>6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E1-4E60-A175-09C0E245E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Dersliklerin</a:t>
            </a:r>
            <a:r>
              <a:rPr lang="en-US" sz="3200" dirty="0"/>
              <a:t> </a:t>
            </a:r>
            <a:r>
              <a:rPr lang="en-US" sz="3200" dirty="0" err="1"/>
              <a:t>donanımı</a:t>
            </a:r>
            <a:r>
              <a:rPr lang="en-US" sz="3200" dirty="0"/>
              <a:t> </a:t>
            </a:r>
            <a:r>
              <a:rPr lang="en-US" sz="3200" dirty="0" err="1"/>
              <a:t>uygundur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Dersliklerin donanımı uygundur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B8-405F-AC89-9EA5AA71BC7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22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B8-405F-AC89-9EA5AA71BC7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r>
                      <a:rPr lang="tr-TR" smtClean="0"/>
                      <a:t>5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B8-405F-AC89-9EA5AA71BC7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B8-405F-AC89-9EA5AA71BC7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6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B8-405F-AC89-9EA5AA71BC7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1</c:v>
                </c:pt>
                <c:pt idx="1">
                  <c:v>12</c:v>
                </c:pt>
                <c:pt idx="2">
                  <c:v>25</c:v>
                </c:pt>
                <c:pt idx="3">
                  <c:v>11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EB8-405F-AC89-9EA5AA71B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Proje</a:t>
            </a:r>
            <a:r>
              <a:rPr lang="en-US" sz="3200" dirty="0"/>
              <a:t> </a:t>
            </a:r>
            <a:r>
              <a:rPr lang="en-US" sz="3200" dirty="0" err="1"/>
              <a:t>olanaklarından</a:t>
            </a:r>
            <a:r>
              <a:rPr lang="en-US" sz="3200" dirty="0"/>
              <a:t> </a:t>
            </a:r>
            <a:r>
              <a:rPr lang="en-US" sz="3200" dirty="0" err="1"/>
              <a:t>haberdar</a:t>
            </a:r>
            <a:r>
              <a:rPr lang="en-US" sz="3200" dirty="0"/>
              <a:t> </a:t>
            </a:r>
            <a:r>
              <a:rPr lang="en-US" sz="3200" dirty="0" err="1"/>
              <a:t>edilmekteyim</a:t>
            </a:r>
            <a:r>
              <a:rPr lang="en-US" sz="3200" dirty="0"/>
              <a:t>.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Proje olanaklarından haberdar edilmekteyim.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0C-4182-A810-A18BD80192A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13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0C-4182-A810-A18BD80192A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27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49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0C-4182-A810-A18BD80192A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5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9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0C-4182-A810-A18BD80192A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9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16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0C-4182-A810-A18BD80192A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27</c:v>
                </c:pt>
                <c:pt idx="3">
                  <c:v>5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0C-4182-A810-A18BD8019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3200" dirty="0" err="1"/>
              <a:t>Üniversite</a:t>
            </a:r>
            <a:r>
              <a:rPr lang="en-US" sz="3200" dirty="0"/>
              <a:t> web </a:t>
            </a:r>
            <a:r>
              <a:rPr lang="en-US" sz="3200" dirty="0" err="1"/>
              <a:t>sayfası</a:t>
            </a:r>
            <a:r>
              <a:rPr lang="en-US" sz="3200" dirty="0"/>
              <a:t> </a:t>
            </a:r>
            <a:r>
              <a:rPr lang="en-US" sz="3200" dirty="0" err="1"/>
              <a:t>kullanışlıdır</a:t>
            </a:r>
            <a:endParaRPr lang="en-US" sz="3200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Üniversite web sayfası kullanışlıdır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4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D4-472B-9B37-EFB92D8BA91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10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18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D4-472B-9B37-EFB92D8BA91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28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51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D4-472B-9B37-EFB92D8BA91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11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20</a:t>
                    </a:r>
                    <a:endParaRPr lang="tr-TR" smtClean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ED4-472B-9B37-EFB92D8BA91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tr-TR" smtClean="0"/>
                      <a:t>n=</a:t>
                    </a:r>
                    <a:r>
                      <a:rPr lang="en-US" smtClean="0"/>
                      <a:t>4</a:t>
                    </a:r>
                    <a:r>
                      <a:rPr lang="en-US"/>
                      <a:t>; </a:t>
                    </a:r>
                    <a:r>
                      <a:rPr lang="tr-TR" smtClean="0"/>
                      <a:t>%</a:t>
                    </a:r>
                    <a:r>
                      <a:rPr lang="en-US" smtClean="0"/>
                      <a:t>7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D4-472B-9B37-EFB92D8BA91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Sayfa1!$A$2:$A$6</c:f>
              <c:strCache>
                <c:ptCount val="5"/>
                <c:pt idx="0">
                  <c:v>Her zaman</c:v>
                </c:pt>
                <c:pt idx="1">
                  <c:v>Çoğu Zaman</c:v>
                </c:pt>
                <c:pt idx="2">
                  <c:v>Bazen</c:v>
                </c:pt>
                <c:pt idx="3">
                  <c:v>Nadiren</c:v>
                </c:pt>
                <c:pt idx="4">
                  <c:v>Hiçbir zaman</c:v>
                </c:pt>
              </c:strCache>
            </c:strRef>
          </c:cat>
          <c:val>
            <c:numRef>
              <c:f>Sayfa1!$B$2:$B$6</c:f>
              <c:numCache>
                <c:formatCode>General</c:formatCode>
                <c:ptCount val="5"/>
                <c:pt idx="0">
                  <c:v>2</c:v>
                </c:pt>
                <c:pt idx="1">
                  <c:v>10</c:v>
                </c:pt>
                <c:pt idx="2">
                  <c:v>28</c:v>
                </c:pt>
                <c:pt idx="3">
                  <c:v>11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ED4-472B-9B37-EFB92D8BA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Kimya </a:t>
            </a:r>
            <a:r>
              <a:rPr lang="tr-TR" dirty="0" smtClean="0"/>
              <a:t>2022-2023 </a:t>
            </a:r>
            <a:r>
              <a:rPr lang="tr-TR"/>
              <a:t>B</a:t>
            </a:r>
            <a:r>
              <a:rPr lang="tr-TR" smtClean="0"/>
              <a:t>ahar </a:t>
            </a:r>
            <a:r>
              <a:rPr lang="tr-TR" dirty="0" smtClean="0"/>
              <a:t>D</a:t>
            </a:r>
            <a:r>
              <a:rPr lang="tr-TR" smtClean="0"/>
              <a:t>önemi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3671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38731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04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8647314"/>
              </p:ext>
            </p:extLst>
          </p:nvPr>
        </p:nvGraphicFramePr>
        <p:xfrm>
          <a:off x="457200" y="260350"/>
          <a:ext cx="8229600" cy="586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52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506064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24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518281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1192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635868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2565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139679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153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191665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2882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250655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803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286153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8530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0801747"/>
              </p:ext>
            </p:extLst>
          </p:nvPr>
        </p:nvGraphicFramePr>
        <p:xfrm>
          <a:off x="457200" y="333375"/>
          <a:ext cx="8229600" cy="579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8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531561"/>
              </p:ext>
            </p:extLst>
          </p:nvPr>
        </p:nvGraphicFramePr>
        <p:xfrm>
          <a:off x="457200" y="476250"/>
          <a:ext cx="8229600" cy="5649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0618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719038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10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429616"/>
              </p:ext>
            </p:extLst>
          </p:nvPr>
        </p:nvGraphicFramePr>
        <p:xfrm>
          <a:off x="457200" y="188913"/>
          <a:ext cx="8229600" cy="593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456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720265"/>
              </p:ext>
            </p:extLst>
          </p:nvPr>
        </p:nvGraphicFramePr>
        <p:xfrm>
          <a:off x="457200" y="549275"/>
          <a:ext cx="8229600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57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939456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4205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908135"/>
              </p:ext>
            </p:extLst>
          </p:nvPr>
        </p:nvGraphicFramePr>
        <p:xfrm>
          <a:off x="457200" y="549275"/>
          <a:ext cx="8229600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81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8860507"/>
              </p:ext>
            </p:extLst>
          </p:nvPr>
        </p:nvGraphicFramePr>
        <p:xfrm>
          <a:off x="457200" y="404813"/>
          <a:ext cx="8229600" cy="572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983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100714"/>
              </p:ext>
            </p:extLst>
          </p:nvPr>
        </p:nvGraphicFramePr>
        <p:xfrm>
          <a:off x="457200" y="260648"/>
          <a:ext cx="8229600" cy="58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13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55531"/>
              </p:ext>
            </p:extLst>
          </p:nvPr>
        </p:nvGraphicFramePr>
        <p:xfrm>
          <a:off x="457200" y="549275"/>
          <a:ext cx="8229600" cy="5576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564708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577</Words>
  <Application>Microsoft Office PowerPoint</Application>
  <PresentationFormat>Ekran Gösterisi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3" baseType="lpstr">
      <vt:lpstr>Arial</vt:lpstr>
      <vt:lpstr>Calibri</vt:lpstr>
      <vt:lpstr>Ofis Teması</vt:lpstr>
      <vt:lpstr>Kimya 2022-2023 Bahar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Kimya 22-23 bahar dönemi</dc:title>
  <dc:creator>ANIL</dc:creator>
  <cp:lastModifiedBy>hp</cp:lastModifiedBy>
  <cp:revision>7</cp:revision>
  <dcterms:created xsi:type="dcterms:W3CDTF">2024-06-07T12:10:20Z</dcterms:created>
  <dcterms:modified xsi:type="dcterms:W3CDTF">2024-06-11T07:45:27Z</dcterms:modified>
</cp:coreProperties>
</file>