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07"/>
  </p:notesMasterIdLst>
  <p:sldIdLst>
    <p:sldId id="390" r:id="rId5"/>
    <p:sldId id="391" r:id="rId6"/>
    <p:sldId id="273" r:id="rId7"/>
    <p:sldId id="258" r:id="rId8"/>
    <p:sldId id="294" r:id="rId9"/>
    <p:sldId id="308" r:id="rId10"/>
    <p:sldId id="309" r:id="rId11"/>
    <p:sldId id="310"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324" r:id="rId25"/>
    <p:sldId id="325" r:id="rId26"/>
    <p:sldId id="326" r:id="rId27"/>
    <p:sldId id="327" r:id="rId28"/>
    <p:sldId id="336" r:id="rId29"/>
    <p:sldId id="337" r:id="rId30"/>
    <p:sldId id="338" r:id="rId31"/>
    <p:sldId id="339" r:id="rId32"/>
    <p:sldId id="340" r:id="rId33"/>
    <p:sldId id="341" r:id="rId34"/>
    <p:sldId id="342" r:id="rId35"/>
    <p:sldId id="343" r:id="rId36"/>
    <p:sldId id="344" r:id="rId37"/>
    <p:sldId id="345" r:id="rId38"/>
    <p:sldId id="346" r:id="rId39"/>
    <p:sldId id="347" r:id="rId40"/>
    <p:sldId id="348" r:id="rId41"/>
    <p:sldId id="349" r:id="rId42"/>
    <p:sldId id="328" r:id="rId43"/>
    <p:sldId id="329" r:id="rId44"/>
    <p:sldId id="350" r:id="rId45"/>
    <p:sldId id="351" r:id="rId46"/>
    <p:sldId id="352" r:id="rId47"/>
    <p:sldId id="354" r:id="rId48"/>
    <p:sldId id="355" r:id="rId49"/>
    <p:sldId id="330" r:id="rId50"/>
    <p:sldId id="331" r:id="rId51"/>
    <p:sldId id="353" r:id="rId52"/>
    <p:sldId id="356" r:id="rId53"/>
    <p:sldId id="357" r:id="rId54"/>
    <p:sldId id="358" r:id="rId55"/>
    <p:sldId id="359" r:id="rId56"/>
    <p:sldId id="360" r:id="rId57"/>
    <p:sldId id="361" r:id="rId58"/>
    <p:sldId id="362" r:id="rId59"/>
    <p:sldId id="363" r:id="rId60"/>
    <p:sldId id="364" r:id="rId61"/>
    <p:sldId id="332" r:id="rId62"/>
    <p:sldId id="333" r:id="rId63"/>
    <p:sldId id="365" r:id="rId64"/>
    <p:sldId id="366" r:id="rId65"/>
    <p:sldId id="367" r:id="rId66"/>
    <p:sldId id="368" r:id="rId67"/>
    <p:sldId id="369" r:id="rId68"/>
    <p:sldId id="370" r:id="rId69"/>
    <p:sldId id="371" r:id="rId70"/>
    <p:sldId id="372" r:id="rId71"/>
    <p:sldId id="373" r:id="rId72"/>
    <p:sldId id="374" r:id="rId73"/>
    <p:sldId id="334" r:id="rId74"/>
    <p:sldId id="335" r:id="rId75"/>
    <p:sldId id="375" r:id="rId76"/>
    <p:sldId id="376" r:id="rId77"/>
    <p:sldId id="377" r:id="rId78"/>
    <p:sldId id="378" r:id="rId79"/>
    <p:sldId id="381" r:id="rId80"/>
    <p:sldId id="379" r:id="rId81"/>
    <p:sldId id="380" r:id="rId82"/>
    <p:sldId id="382" r:id="rId83"/>
    <p:sldId id="385" r:id="rId84"/>
    <p:sldId id="383" r:id="rId85"/>
    <p:sldId id="384" r:id="rId86"/>
    <p:sldId id="386" r:id="rId87"/>
    <p:sldId id="387" r:id="rId88"/>
    <p:sldId id="388" r:id="rId89"/>
    <p:sldId id="389" r:id="rId90"/>
    <p:sldId id="392" r:id="rId91"/>
    <p:sldId id="393" r:id="rId92"/>
    <p:sldId id="394" r:id="rId93"/>
    <p:sldId id="395" r:id="rId94"/>
    <p:sldId id="396" r:id="rId95"/>
    <p:sldId id="397" r:id="rId96"/>
    <p:sldId id="398" r:id="rId97"/>
    <p:sldId id="399" r:id="rId98"/>
    <p:sldId id="400" r:id="rId99"/>
    <p:sldId id="401" r:id="rId100"/>
    <p:sldId id="402" r:id="rId101"/>
    <p:sldId id="403" r:id="rId102"/>
    <p:sldId id="404" r:id="rId103"/>
    <p:sldId id="405" r:id="rId104"/>
    <p:sldId id="407" r:id="rId105"/>
    <p:sldId id="289" r:id="rId10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77636" autoAdjust="0"/>
  </p:normalViewPr>
  <p:slideViewPr>
    <p:cSldViewPr>
      <p:cViewPr>
        <p:scale>
          <a:sx n="50" d="100"/>
          <a:sy n="50" d="100"/>
        </p:scale>
        <p:origin x="1968" y="2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07" Type="http://schemas.openxmlformats.org/officeDocument/2006/relationships/notesMaster" Target="notesMasters/notesMaster1.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102" Type="http://schemas.openxmlformats.org/officeDocument/2006/relationships/slide" Target="slides/slide98.xml"/><Relationship Id="rId110"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viewProps" Target="viewProps.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CC9987-AE10-4685-9B5B-4577F1D5BB4C}" type="datetimeFigureOut">
              <a:rPr lang="en-US" smtClean="0"/>
              <a:pPr/>
              <a:t>1/3/2026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D8454A-404F-4DF1-8F43-7DDF83BF3B6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77D8454A-404F-4DF1-8F43-7DDF83BF3B63}" type="slidenum">
              <a:rPr lang="en-US" smtClean="0"/>
              <a:pPr/>
              <a:t>1</a:t>
            </a:fld>
            <a:endParaRPr lang="en-US"/>
          </a:p>
        </p:txBody>
      </p:sp>
    </p:spTree>
    <p:extLst>
      <p:ext uri="{BB962C8B-B14F-4D97-AF65-F5344CB8AC3E}">
        <p14:creationId xmlns:p14="http://schemas.microsoft.com/office/powerpoint/2010/main" val="24467140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92</a:t>
            </a:fld>
            <a:endParaRPr lang="en-US"/>
          </a:p>
        </p:txBody>
      </p:sp>
    </p:spTree>
    <p:extLst>
      <p:ext uri="{BB962C8B-B14F-4D97-AF65-F5344CB8AC3E}">
        <p14:creationId xmlns:p14="http://schemas.microsoft.com/office/powerpoint/2010/main" val="3767604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93</a:t>
            </a:fld>
            <a:endParaRPr lang="en-US"/>
          </a:p>
        </p:txBody>
      </p:sp>
    </p:spTree>
    <p:extLst>
      <p:ext uri="{BB962C8B-B14F-4D97-AF65-F5344CB8AC3E}">
        <p14:creationId xmlns:p14="http://schemas.microsoft.com/office/powerpoint/2010/main" val="4075510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94</a:t>
            </a:fld>
            <a:endParaRPr lang="en-US"/>
          </a:p>
        </p:txBody>
      </p:sp>
    </p:spTree>
    <p:extLst>
      <p:ext uri="{BB962C8B-B14F-4D97-AF65-F5344CB8AC3E}">
        <p14:creationId xmlns:p14="http://schemas.microsoft.com/office/powerpoint/2010/main" val="634994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95</a:t>
            </a:fld>
            <a:endParaRPr lang="en-US"/>
          </a:p>
        </p:txBody>
      </p:sp>
    </p:spTree>
    <p:extLst>
      <p:ext uri="{BB962C8B-B14F-4D97-AF65-F5344CB8AC3E}">
        <p14:creationId xmlns:p14="http://schemas.microsoft.com/office/powerpoint/2010/main" val="1277929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96</a:t>
            </a:fld>
            <a:endParaRPr lang="en-US"/>
          </a:p>
        </p:txBody>
      </p:sp>
    </p:spTree>
    <p:extLst>
      <p:ext uri="{BB962C8B-B14F-4D97-AF65-F5344CB8AC3E}">
        <p14:creationId xmlns:p14="http://schemas.microsoft.com/office/powerpoint/2010/main" val="30020531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97</a:t>
            </a:fld>
            <a:endParaRPr lang="en-US"/>
          </a:p>
        </p:txBody>
      </p:sp>
    </p:spTree>
    <p:extLst>
      <p:ext uri="{BB962C8B-B14F-4D97-AF65-F5344CB8AC3E}">
        <p14:creationId xmlns:p14="http://schemas.microsoft.com/office/powerpoint/2010/main" val="458045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98</a:t>
            </a:fld>
            <a:endParaRPr lang="en-US"/>
          </a:p>
        </p:txBody>
      </p:sp>
    </p:spTree>
    <p:extLst>
      <p:ext uri="{BB962C8B-B14F-4D97-AF65-F5344CB8AC3E}">
        <p14:creationId xmlns:p14="http://schemas.microsoft.com/office/powerpoint/2010/main" val="10130217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99</a:t>
            </a:fld>
            <a:endParaRPr lang="en-US"/>
          </a:p>
        </p:txBody>
      </p:sp>
    </p:spTree>
    <p:extLst>
      <p:ext uri="{BB962C8B-B14F-4D97-AF65-F5344CB8AC3E}">
        <p14:creationId xmlns:p14="http://schemas.microsoft.com/office/powerpoint/2010/main" val="32368087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100</a:t>
            </a:fld>
            <a:endParaRPr lang="en-US"/>
          </a:p>
        </p:txBody>
      </p:sp>
    </p:spTree>
    <p:extLst>
      <p:ext uri="{BB962C8B-B14F-4D97-AF65-F5344CB8AC3E}">
        <p14:creationId xmlns:p14="http://schemas.microsoft.com/office/powerpoint/2010/main" val="13339402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101</a:t>
            </a:fld>
            <a:endParaRPr lang="en-US"/>
          </a:p>
        </p:txBody>
      </p:sp>
    </p:spTree>
    <p:extLst>
      <p:ext uri="{BB962C8B-B14F-4D97-AF65-F5344CB8AC3E}">
        <p14:creationId xmlns:p14="http://schemas.microsoft.com/office/powerpoint/2010/main" val="3895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77D8454A-404F-4DF1-8F43-7DDF83BF3B63}" type="slidenum">
              <a:rPr lang="en-US" smtClean="0"/>
              <a:pPr/>
              <a:t>2</a:t>
            </a:fld>
            <a:endParaRPr lang="en-US"/>
          </a:p>
        </p:txBody>
      </p:sp>
    </p:spTree>
    <p:extLst>
      <p:ext uri="{BB962C8B-B14F-4D97-AF65-F5344CB8AC3E}">
        <p14:creationId xmlns:p14="http://schemas.microsoft.com/office/powerpoint/2010/main" val="416057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noProof="0" dirty="0"/>
          </a:p>
        </p:txBody>
      </p:sp>
      <p:sp>
        <p:nvSpPr>
          <p:cNvPr id="4" name="Slide Number Placeholder 3"/>
          <p:cNvSpPr>
            <a:spLocks noGrp="1"/>
          </p:cNvSpPr>
          <p:nvPr>
            <p:ph type="sldNum" sz="quarter" idx="10"/>
          </p:nvPr>
        </p:nvSpPr>
        <p:spPr/>
        <p:txBody>
          <a:bodyPr/>
          <a:lstStyle/>
          <a:p>
            <a:fld id="{77D8454A-404F-4DF1-8F43-7DDF83BF3B6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43</a:t>
            </a:fld>
            <a:endParaRPr lang="en-US"/>
          </a:p>
        </p:txBody>
      </p:sp>
    </p:spTree>
    <p:extLst>
      <p:ext uri="{BB962C8B-B14F-4D97-AF65-F5344CB8AC3E}">
        <p14:creationId xmlns:p14="http://schemas.microsoft.com/office/powerpoint/2010/main" val="3668729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44</a:t>
            </a:fld>
            <a:endParaRPr lang="en-US"/>
          </a:p>
        </p:txBody>
      </p:sp>
    </p:spTree>
    <p:extLst>
      <p:ext uri="{BB962C8B-B14F-4D97-AF65-F5344CB8AC3E}">
        <p14:creationId xmlns:p14="http://schemas.microsoft.com/office/powerpoint/2010/main" val="3792137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45</a:t>
            </a:fld>
            <a:endParaRPr lang="en-US"/>
          </a:p>
        </p:txBody>
      </p:sp>
    </p:spTree>
    <p:extLst>
      <p:ext uri="{BB962C8B-B14F-4D97-AF65-F5344CB8AC3E}">
        <p14:creationId xmlns:p14="http://schemas.microsoft.com/office/powerpoint/2010/main" val="239719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59</a:t>
            </a:fld>
            <a:endParaRPr lang="en-US"/>
          </a:p>
        </p:txBody>
      </p:sp>
    </p:spTree>
    <p:extLst>
      <p:ext uri="{BB962C8B-B14F-4D97-AF65-F5344CB8AC3E}">
        <p14:creationId xmlns:p14="http://schemas.microsoft.com/office/powerpoint/2010/main" val="1878767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90</a:t>
            </a:fld>
            <a:endParaRPr lang="en-US"/>
          </a:p>
        </p:txBody>
      </p:sp>
    </p:spTree>
    <p:extLst>
      <p:ext uri="{BB962C8B-B14F-4D97-AF65-F5344CB8AC3E}">
        <p14:creationId xmlns:p14="http://schemas.microsoft.com/office/powerpoint/2010/main" val="205403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77D8454A-404F-4DF1-8F43-7DDF83BF3B63}" type="slidenum">
              <a:rPr lang="en-US" smtClean="0"/>
              <a:pPr/>
              <a:t>91</a:t>
            </a:fld>
            <a:endParaRPr lang="en-US"/>
          </a:p>
        </p:txBody>
      </p:sp>
    </p:spTree>
    <p:extLst>
      <p:ext uri="{BB962C8B-B14F-4D97-AF65-F5344CB8AC3E}">
        <p14:creationId xmlns:p14="http://schemas.microsoft.com/office/powerpoint/2010/main" val="4266671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Subtitle 8"/>
          <p:cNvSpPr>
            <a:spLocks noGrp="1"/>
          </p:cNvSpPr>
          <p:nvPr>
            <p:ph type="subTitle" idx="1"/>
          </p:nvPr>
        </p:nvSpPr>
        <p:spPr>
          <a:xfrm>
            <a:off x="540544" y="2250280"/>
            <a:ext cx="8062912" cy="2169320"/>
          </a:xfrm>
        </p:spPr>
        <p:txBody>
          <a:bodyPr>
            <a:normAutofit/>
          </a:bodyPr>
          <a:lstStyle>
            <a:lvl1pPr marL="0" marR="36576" indent="0" algn="r">
              <a:spcBef>
                <a:spcPts val="0"/>
              </a:spcBef>
              <a:buNone/>
              <a:defRPr sz="2400">
                <a:ln>
                  <a:noFill/>
                </a:ln>
                <a:solidFill>
                  <a:schemeClr val="tx2">
                    <a:lumMod val="60000"/>
                    <a:lumOff val="4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tıklayın</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1BF1CCF-7666-4D44-83CF-B1D9081B196F}" type="datetime1">
              <a:rPr lang="en-US" smtClean="0"/>
              <a:pPr/>
              <a:t>1/3/2026</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r>
              <a:rPr lang="en-US" smtClean="0"/>
              <a:t>Your logo here</a:t>
            </a:r>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46FD205-8D79-439C-A802-2377436AEC8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aşlık ve Dikey Metin">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D6514FD-1763-45C1-AED0-FF855CD2E095}" type="datetime1">
              <a:rPr lang="en-US" smtClean="0"/>
              <a:pPr/>
              <a:t>1/3/2026</a:t>
            </a:fld>
            <a:endParaRPr lang="en-US"/>
          </a:p>
        </p:txBody>
      </p:sp>
      <p:sp>
        <p:nvSpPr>
          <p:cNvPr id="5" name="Footer Placeholder 4"/>
          <p:cNvSpPr>
            <a:spLocks noGrp="1"/>
          </p:cNvSpPr>
          <p:nvPr>
            <p:ph type="ftr" sz="quarter" idx="11"/>
          </p:nvPr>
        </p:nvSpPr>
        <p:spPr/>
        <p:txBody>
          <a:bodyPr/>
          <a:lstStyle/>
          <a:p>
            <a:r>
              <a:rPr lang="en-US" smtClean="0"/>
              <a:t>Your logo here</a:t>
            </a:r>
            <a:endParaRPr lang="en-US" dirty="0"/>
          </a:p>
        </p:txBody>
      </p:sp>
      <p:sp>
        <p:nvSpPr>
          <p:cNvPr id="6" name="Slide Number Placeholder 5"/>
          <p:cNvSpPr>
            <a:spLocks noGrp="1"/>
          </p:cNvSpPr>
          <p:nvPr>
            <p:ph type="sldNum" sz="quarter" idx="12"/>
          </p:nvPr>
        </p:nvSpPr>
        <p:spPr/>
        <p:txBody>
          <a:bodyPr/>
          <a:lstStyle/>
          <a:p>
            <a:fld id="{746FD205-8D79-439C-A802-2377436AEC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601B317-6CCF-44A4-B99C-75730E0DA706}" type="datetime1">
              <a:rPr lang="en-US" smtClean="0"/>
              <a:pPr/>
              <a:t>1/3/2026</a:t>
            </a:fld>
            <a:endParaRPr lang="en-US"/>
          </a:p>
        </p:txBody>
      </p:sp>
      <p:sp>
        <p:nvSpPr>
          <p:cNvPr id="5" name="Footer Placeholder 4"/>
          <p:cNvSpPr>
            <a:spLocks noGrp="1"/>
          </p:cNvSpPr>
          <p:nvPr>
            <p:ph type="ftr" sz="quarter" idx="11"/>
          </p:nvPr>
        </p:nvSpPr>
        <p:spPr/>
        <p:txBody>
          <a:bodyPr/>
          <a:lstStyle/>
          <a:p>
            <a:r>
              <a:rPr lang="en-US" smtClean="0"/>
              <a:t>Your logo here</a:t>
            </a:r>
            <a:endParaRPr lang="en-US" dirty="0"/>
          </a:p>
        </p:txBody>
      </p:sp>
      <p:sp>
        <p:nvSpPr>
          <p:cNvPr id="6" name="Slide Number Placeholder 5"/>
          <p:cNvSpPr>
            <a:spLocks noGrp="1"/>
          </p:cNvSpPr>
          <p:nvPr>
            <p:ph type="sldNum" sz="quarter" idx="12"/>
          </p:nvPr>
        </p:nvSpPr>
        <p:spPr/>
        <p:txBody>
          <a:bodyPr/>
          <a:lstStyle/>
          <a:p>
            <a:fld id="{746FD205-8D79-439C-A802-2377436AEC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48200"/>
          </a:xfrm>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Title 6"/>
          <p:cNvSpPr>
            <a:spLocks noGrp="1"/>
          </p:cNvSpPr>
          <p:nvPr>
            <p:ph type="title"/>
          </p:nvPr>
        </p:nvSpPr>
        <p:spPr/>
        <p:txBody>
          <a:bodyPr/>
          <a:lstStyle/>
          <a:p>
            <a:r>
              <a:rPr lang="tr-TR" smtClean="0"/>
              <a:t>Asıl başlık stili için tıklatın</a:t>
            </a:r>
            <a:endParaRPr lang="en-US"/>
          </a:p>
        </p:txBody>
      </p:sp>
      <p:sp>
        <p:nvSpPr>
          <p:cNvPr id="10" name="Date Placeholder 9"/>
          <p:cNvSpPr>
            <a:spLocks noGrp="1"/>
          </p:cNvSpPr>
          <p:nvPr>
            <p:ph type="dt" sz="half" idx="10"/>
          </p:nvPr>
        </p:nvSpPr>
        <p:spPr/>
        <p:txBody>
          <a:bodyPr/>
          <a:lstStyle/>
          <a:p>
            <a:fld id="{075BA6BE-7F97-411F-9CC5-5AB35133F2B3}" type="datetime1">
              <a:rPr lang="en-US" smtClean="0"/>
              <a:pPr/>
              <a:t>1/3/2026</a:t>
            </a:fld>
            <a:endParaRPr lang="en-US"/>
          </a:p>
        </p:txBody>
      </p:sp>
      <p:sp>
        <p:nvSpPr>
          <p:cNvPr id="11" name="Slide Number Placeholder 10"/>
          <p:cNvSpPr>
            <a:spLocks noGrp="1"/>
          </p:cNvSpPr>
          <p:nvPr>
            <p:ph type="sldNum" sz="quarter" idx="11"/>
          </p:nvPr>
        </p:nvSpPr>
        <p:spPr/>
        <p:txBody>
          <a:bodyPr/>
          <a:lstStyle/>
          <a:p>
            <a:fld id="{746FD205-8D79-439C-A802-2377436AEC8A}"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362700"/>
            <a:ext cx="2133600" cy="304800"/>
          </a:xfrm>
        </p:spPr>
        <p:txBody>
          <a:bodyPr/>
          <a:lstStyle/>
          <a:p>
            <a:fld id="{4C3E4E52-550E-4B84-9D4F-14979F5A0D6E}" type="datetime1">
              <a:rPr lang="en-US" smtClean="0"/>
              <a:pPr/>
              <a:t>1/3/2026</a:t>
            </a:fld>
            <a:endParaRPr lang="en-US"/>
          </a:p>
        </p:txBody>
      </p:sp>
      <p:sp>
        <p:nvSpPr>
          <p:cNvPr id="5" name="Footer Placeholder 4"/>
          <p:cNvSpPr>
            <a:spLocks noGrp="1"/>
          </p:cNvSpPr>
          <p:nvPr>
            <p:ph type="ftr" sz="quarter" idx="11"/>
          </p:nvPr>
        </p:nvSpPr>
        <p:spPr>
          <a:xfrm>
            <a:off x="2619376" y="6366669"/>
            <a:ext cx="4260056" cy="300831"/>
          </a:xfrm>
        </p:spPr>
        <p:txBody>
          <a:bodyPr/>
          <a:lstStyle/>
          <a:p>
            <a:r>
              <a:rPr lang="en-US" smtClean="0"/>
              <a:t>Your logo here</a:t>
            </a:r>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746FD205-8D79-439C-A802-2377436AEC8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24001"/>
            <a:ext cx="4038600" cy="472440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524001"/>
            <a:ext cx="4038600" cy="472440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9" name="Date Placeholder 8"/>
          <p:cNvSpPr>
            <a:spLocks noGrp="1"/>
          </p:cNvSpPr>
          <p:nvPr>
            <p:ph type="dt" sz="half" idx="10"/>
          </p:nvPr>
        </p:nvSpPr>
        <p:spPr/>
        <p:txBody>
          <a:bodyPr/>
          <a:lstStyle/>
          <a:p>
            <a:fld id="{BB81A9FF-1E9C-4B66-B4A0-EADB765782FB}" type="datetime1">
              <a:rPr lang="en-US" smtClean="0"/>
              <a:pPr/>
              <a:t>1/3/2026</a:t>
            </a:fld>
            <a:endParaRPr lang="en-US"/>
          </a:p>
        </p:txBody>
      </p:sp>
      <p:sp>
        <p:nvSpPr>
          <p:cNvPr id="10" name="Slide Number Placeholder 9"/>
          <p:cNvSpPr>
            <a:spLocks noGrp="1"/>
          </p:cNvSpPr>
          <p:nvPr>
            <p:ph type="sldNum" sz="quarter" idx="11"/>
          </p:nvPr>
        </p:nvSpPr>
        <p:spPr/>
        <p:txBody>
          <a:bodyPr/>
          <a:lstStyle/>
          <a:p>
            <a:fld id="{746FD205-8D79-439C-A802-2377436AEC8A}"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5957668"/>
          </a:xfrm>
        </p:spPr>
        <p:txBody>
          <a:bodyPr vert="vert270" anchor="b"/>
          <a:lstStyle>
            <a:lvl1pPr marL="0" algn="ctr">
              <a:defRPr sz="3300" b="0">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1365006" y="290732"/>
            <a:ext cx="581024" cy="2909668"/>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4" name="Text Placeholder 3"/>
          <p:cNvSpPr>
            <a:spLocks noGrp="1"/>
          </p:cNvSpPr>
          <p:nvPr>
            <p:ph type="body" sz="half" idx="3"/>
          </p:nvPr>
        </p:nvSpPr>
        <p:spPr>
          <a:xfrm>
            <a:off x="1365006" y="3427124"/>
            <a:ext cx="581024" cy="2821276"/>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5" name="Content Placeholder 4"/>
          <p:cNvSpPr>
            <a:spLocks noGrp="1"/>
          </p:cNvSpPr>
          <p:nvPr>
            <p:ph sz="quarter" idx="2"/>
          </p:nvPr>
        </p:nvSpPr>
        <p:spPr>
          <a:xfrm>
            <a:off x="2022230" y="290732"/>
            <a:ext cx="6858000" cy="2897476"/>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2022230" y="3350924"/>
            <a:ext cx="6858000" cy="2897476"/>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Date Placeholder 9"/>
          <p:cNvSpPr>
            <a:spLocks noGrp="1"/>
          </p:cNvSpPr>
          <p:nvPr>
            <p:ph type="dt" sz="half" idx="10"/>
          </p:nvPr>
        </p:nvSpPr>
        <p:spPr/>
        <p:txBody>
          <a:bodyPr/>
          <a:lstStyle/>
          <a:p>
            <a:fld id="{7D96A02F-3A95-4944-9ABC-E1DA10A11467}" type="datetime1">
              <a:rPr lang="en-US" smtClean="0"/>
              <a:pPr/>
              <a:t>1/3/2026</a:t>
            </a:fld>
            <a:endParaRPr lang="en-US"/>
          </a:p>
        </p:txBody>
      </p:sp>
      <p:sp>
        <p:nvSpPr>
          <p:cNvPr id="11" name="Slide Number Placeholder 10"/>
          <p:cNvSpPr>
            <a:spLocks noGrp="1"/>
          </p:cNvSpPr>
          <p:nvPr>
            <p:ph type="sldNum" sz="quarter" idx="11"/>
          </p:nvPr>
        </p:nvSpPr>
        <p:spPr/>
        <p:txBody>
          <a:bodyPr/>
          <a:lstStyle/>
          <a:p>
            <a:fld id="{746FD205-8D79-439C-A802-2377436AEC8A}"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6" name="Date Placeholder 5"/>
          <p:cNvSpPr>
            <a:spLocks noGrp="1"/>
          </p:cNvSpPr>
          <p:nvPr>
            <p:ph type="dt" sz="half" idx="10"/>
          </p:nvPr>
        </p:nvSpPr>
        <p:spPr/>
        <p:txBody>
          <a:bodyPr/>
          <a:lstStyle/>
          <a:p>
            <a:fld id="{EB627A8D-4D3E-4B4C-B199-3FF96543B789}" type="datetime1">
              <a:rPr lang="en-US" smtClean="0"/>
              <a:pPr/>
              <a:t>1/3/2026</a:t>
            </a:fld>
            <a:endParaRPr lang="en-US"/>
          </a:p>
        </p:txBody>
      </p:sp>
      <p:sp>
        <p:nvSpPr>
          <p:cNvPr id="7" name="Slide Number Placeholder 6"/>
          <p:cNvSpPr>
            <a:spLocks noGrp="1"/>
          </p:cNvSpPr>
          <p:nvPr>
            <p:ph type="sldNum" sz="quarter" idx="11"/>
          </p:nvPr>
        </p:nvSpPr>
        <p:spPr/>
        <p:txBody>
          <a:bodyPr/>
          <a:lstStyle/>
          <a:p>
            <a:fld id="{746FD205-8D79-439C-A802-2377436AEC8A}" type="slidenum">
              <a:rPr lang="en-US" smtClean="0"/>
              <a:pPr/>
              <a:t>‹#›</a:t>
            </a:fld>
            <a:endParaRPr lang="en-US"/>
          </a:p>
        </p:txBody>
      </p:sp>
      <p:sp>
        <p:nvSpPr>
          <p:cNvPr id="8" name="Footer Placeholder 7"/>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AC67121-7AB3-44A9-B455-30D9FB40A79E}" type="datetime1">
              <a:rPr lang="en-US" smtClean="0"/>
              <a:pPr/>
              <a:t>1/3/2026</a:t>
            </a:fld>
            <a:endParaRPr lang="en-US"/>
          </a:p>
        </p:txBody>
      </p:sp>
      <p:sp>
        <p:nvSpPr>
          <p:cNvPr id="6" name="Slide Number Placeholder 5"/>
          <p:cNvSpPr>
            <a:spLocks noGrp="1"/>
          </p:cNvSpPr>
          <p:nvPr>
            <p:ph type="sldNum" sz="quarter" idx="11"/>
          </p:nvPr>
        </p:nvSpPr>
        <p:spPr/>
        <p:txBody>
          <a:bodyPr/>
          <a:lstStyle/>
          <a:p>
            <a:fld id="{746FD205-8D79-439C-A802-2377436AEC8A}" type="slidenum">
              <a:rPr lang="en-US" smtClean="0"/>
              <a:pPr/>
              <a:t>‹#›</a:t>
            </a:fld>
            <a:endParaRPr lang="en-US"/>
          </a:p>
        </p:txBody>
      </p:sp>
      <p:sp>
        <p:nvSpPr>
          <p:cNvPr id="7" name="Footer Placeholder 6"/>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883105"/>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1135856" y="367664"/>
            <a:ext cx="2438400" cy="5883105"/>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a:t>
            </a:r>
          </a:p>
        </p:txBody>
      </p:sp>
      <p:sp>
        <p:nvSpPr>
          <p:cNvPr id="4" name="Content Placeholder 3"/>
          <p:cNvSpPr>
            <a:spLocks noGrp="1"/>
          </p:cNvSpPr>
          <p:nvPr>
            <p:ph sz="half" idx="1"/>
          </p:nvPr>
        </p:nvSpPr>
        <p:spPr>
          <a:xfrm>
            <a:off x="3651250" y="320040"/>
            <a:ext cx="5276088" cy="592836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Date Placeholder 7"/>
          <p:cNvSpPr>
            <a:spLocks noGrp="1"/>
          </p:cNvSpPr>
          <p:nvPr>
            <p:ph type="dt" sz="half" idx="10"/>
          </p:nvPr>
        </p:nvSpPr>
        <p:spPr/>
        <p:txBody>
          <a:bodyPr/>
          <a:lstStyle/>
          <a:p>
            <a:fld id="{69E77799-E3A9-4516-B428-D2DCE16620CD}" type="datetime1">
              <a:rPr lang="en-US" smtClean="0"/>
              <a:pPr/>
              <a:t>1/3/2026</a:t>
            </a:fld>
            <a:endParaRPr lang="en-US"/>
          </a:p>
        </p:txBody>
      </p:sp>
      <p:sp>
        <p:nvSpPr>
          <p:cNvPr id="9" name="Slide Number Placeholder 8"/>
          <p:cNvSpPr>
            <a:spLocks noGrp="1"/>
          </p:cNvSpPr>
          <p:nvPr>
            <p:ph type="sldNum" sz="quarter" idx="11"/>
          </p:nvPr>
        </p:nvSpPr>
        <p:spPr/>
        <p:txBody>
          <a:bodyPr/>
          <a:lstStyle/>
          <a:p>
            <a:fld id="{746FD205-8D79-439C-A802-2377436AEC8A}"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097504"/>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Picture Placeholder 2"/>
          <p:cNvSpPr>
            <a:spLocks noGrp="1"/>
          </p:cNvSpPr>
          <p:nvPr>
            <p:ph type="pic" idx="1"/>
          </p:nvPr>
        </p:nvSpPr>
        <p:spPr>
          <a:xfrm>
            <a:off x="1138237" y="373966"/>
            <a:ext cx="7333488" cy="5264834"/>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Text Placeholder 3"/>
          <p:cNvSpPr>
            <a:spLocks noGrp="1"/>
          </p:cNvSpPr>
          <p:nvPr>
            <p:ph type="body" sz="half" idx="2"/>
          </p:nvPr>
        </p:nvSpPr>
        <p:spPr>
          <a:xfrm>
            <a:off x="1143000" y="5638800"/>
            <a:ext cx="7333488" cy="6096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a:t>
            </a:r>
          </a:p>
        </p:txBody>
      </p:sp>
      <p:sp>
        <p:nvSpPr>
          <p:cNvPr id="8" name="Date Placeholder 7"/>
          <p:cNvSpPr>
            <a:spLocks noGrp="1"/>
          </p:cNvSpPr>
          <p:nvPr>
            <p:ph type="dt" sz="half" idx="10"/>
          </p:nvPr>
        </p:nvSpPr>
        <p:spPr/>
        <p:txBody>
          <a:bodyPr/>
          <a:lstStyle/>
          <a:p>
            <a:fld id="{7306688B-20E5-4279-9389-143F269CFCDC}" type="datetime1">
              <a:rPr lang="en-US" smtClean="0"/>
              <a:pPr/>
              <a:t>1/3/2026</a:t>
            </a:fld>
            <a:endParaRPr lang="en-US"/>
          </a:p>
        </p:txBody>
      </p:sp>
      <p:sp>
        <p:nvSpPr>
          <p:cNvPr id="9" name="Slide Number Placeholder 8"/>
          <p:cNvSpPr>
            <a:spLocks noGrp="1"/>
          </p:cNvSpPr>
          <p:nvPr>
            <p:ph type="sldNum" sz="quarter" idx="11"/>
          </p:nvPr>
        </p:nvSpPr>
        <p:spPr/>
        <p:txBody>
          <a:bodyPr/>
          <a:lstStyle/>
          <a:p>
            <a:fld id="{746FD205-8D79-439C-A802-2377436AEC8A}"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Your logo here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104106"/>
          </a:xfrm>
          <a:prstGeom prst="rect">
            <a:avLst/>
          </a:prstGeom>
        </p:spPr>
        <p:txBody>
          <a:bodyPr vert="horz" anchor="ctr">
            <a:normAutofit/>
          </a:bodyPr>
          <a:lstStyle/>
          <a:p>
            <a:r>
              <a:rPr kumimoji="0" lang="tr-TR" smtClean="0"/>
              <a:t>Asıl başlık stili için tıklatın</a:t>
            </a:r>
            <a:endParaRPr kumimoji="0" lang="en-US"/>
          </a:p>
        </p:txBody>
      </p:sp>
      <p:sp>
        <p:nvSpPr>
          <p:cNvPr id="13" name="Text Placeholder 12"/>
          <p:cNvSpPr>
            <a:spLocks noGrp="1"/>
          </p:cNvSpPr>
          <p:nvPr>
            <p:ph type="body" idx="1"/>
          </p:nvPr>
        </p:nvSpPr>
        <p:spPr>
          <a:xfrm>
            <a:off x="457200" y="1524000"/>
            <a:ext cx="8229600" cy="4648200"/>
          </a:xfrm>
          <a:prstGeom prst="rect">
            <a:avLst/>
          </a:prstGeom>
        </p:spPr>
        <p:txBody>
          <a:bodyPr vert="horz" anchor="t">
            <a:normAutofit/>
          </a:bodyPr>
          <a:lstStyle/>
          <a:p>
            <a:pPr lvl="0" eaLnBrk="1" latinLnBrk="0" hangingPunct="1"/>
            <a:r>
              <a:rPr kumimoji="0" lang="tr-TR" smtClean="0"/>
              <a:t>Asıl metin stillerini düzenle</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Date Placeholder 13"/>
          <p:cNvSpPr>
            <a:spLocks noGrp="1"/>
          </p:cNvSpPr>
          <p:nvPr>
            <p:ph type="dt" sz="half" idx="2"/>
          </p:nvPr>
        </p:nvSpPr>
        <p:spPr>
          <a:xfrm>
            <a:off x="4791456" y="6365748"/>
            <a:ext cx="2133600" cy="301752"/>
          </a:xfrm>
          <a:prstGeom prst="rect">
            <a:avLst/>
          </a:prstGeom>
        </p:spPr>
        <p:txBody>
          <a:bodyPr vert="horz" anchor="b"/>
          <a:lstStyle>
            <a:lvl1pPr algn="l" eaLnBrk="1" latinLnBrk="0" hangingPunct="1">
              <a:defRPr kumimoji="0" sz="1000" b="0">
                <a:solidFill>
                  <a:schemeClr val="tx1"/>
                </a:solidFill>
              </a:defRPr>
            </a:lvl1pPr>
          </a:lstStyle>
          <a:p>
            <a:fld id="{0ABAC977-30FA-477C-9A84-AFCB3E072BCA}" type="datetime1">
              <a:rPr lang="en-US" smtClean="0"/>
              <a:pPr/>
              <a:t>1/3/2026</a:t>
            </a:fld>
            <a:endParaRPr lang="en-US"/>
          </a:p>
        </p:txBody>
      </p:sp>
      <p:sp>
        <p:nvSpPr>
          <p:cNvPr id="3" name="Footer Placeholder 2"/>
          <p:cNvSpPr>
            <a:spLocks noGrp="1"/>
          </p:cNvSpPr>
          <p:nvPr>
            <p:ph type="ftr" sz="quarter" idx="3"/>
          </p:nvPr>
        </p:nvSpPr>
        <p:spPr>
          <a:xfrm>
            <a:off x="457200" y="6366669"/>
            <a:ext cx="4260056" cy="300831"/>
          </a:xfrm>
          <a:prstGeom prst="rect">
            <a:avLst/>
          </a:prstGeom>
        </p:spPr>
        <p:txBody>
          <a:bodyPr vert="horz" anchor="b"/>
          <a:lstStyle>
            <a:lvl1pPr algn="r" eaLnBrk="1" latinLnBrk="0" hangingPunct="1">
              <a:defRPr kumimoji="0" sz="1000">
                <a:solidFill>
                  <a:schemeClr val="tx1"/>
                </a:solidFill>
              </a:defRPr>
            </a:lvl1pPr>
          </a:lstStyle>
          <a:p>
            <a:r>
              <a:rPr lang="en-US" smtClean="0"/>
              <a:t>Your logo here</a:t>
            </a:r>
            <a:endParaRPr lang="en-US" dirty="0"/>
          </a:p>
        </p:txBody>
      </p:sp>
      <p:sp>
        <p:nvSpPr>
          <p:cNvPr id="23" name="Slide Number Placeholder 22"/>
          <p:cNvSpPr>
            <a:spLocks noGrp="1"/>
          </p:cNvSpPr>
          <p:nvPr>
            <p:ph type="sldNum" sz="quarter" idx="4"/>
          </p:nvPr>
        </p:nvSpPr>
        <p:spPr>
          <a:xfrm>
            <a:off x="7589520" y="6365748"/>
            <a:ext cx="502920" cy="301752"/>
          </a:xfrm>
          <a:prstGeom prst="rect">
            <a:avLst/>
          </a:prstGeom>
        </p:spPr>
        <p:txBody>
          <a:bodyPr vert="horz" anchor="b"/>
          <a:lstStyle>
            <a:lvl1pPr algn="ctr" eaLnBrk="1" latinLnBrk="0" hangingPunct="1">
              <a:defRPr kumimoji="0" sz="1200">
                <a:solidFill>
                  <a:schemeClr val="tx1"/>
                </a:solidFill>
              </a:defRPr>
            </a:lvl1pPr>
          </a:lstStyle>
          <a:p>
            <a:fld id="{746FD205-8D79-439C-A802-2377436AEC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marL="484632" algn="l" rtl="0" eaLnBrk="1" latinLnBrk="0" hangingPunct="1">
        <a:spcBef>
          <a:spcPct val="0"/>
        </a:spcBef>
        <a:buNone/>
        <a:defRPr kumimoji="0" sz="4200" kern="1200">
          <a:ln w="6350">
            <a:noFill/>
          </a:ln>
          <a:solidFill>
            <a:schemeClr val="tx2"/>
          </a:solidFill>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9144000" cy="5177730"/>
          </a:xfrm>
        </p:spPr>
        <p:txBody>
          <a:bodyPr>
            <a:normAutofit/>
          </a:bodyPr>
          <a:lstStyle/>
          <a:p>
            <a:pPr algn="ctr"/>
            <a:r>
              <a:rPr lang="tr-TR" sz="6000" dirty="0" smtClean="0">
                <a:solidFill>
                  <a:srgbClr val="C00000"/>
                </a:solidFill>
                <a:latin typeface="Times New Roman" panose="02020603050405020304" pitchFamily="18" charset="0"/>
                <a:cs typeface="Times New Roman" panose="02020603050405020304" pitchFamily="18" charset="0"/>
              </a:rPr>
              <a:t>İÇ KONTROL</a:t>
            </a:r>
            <a:endParaRPr lang="tr-TR" sz="6000" dirty="0">
              <a:solidFill>
                <a:srgbClr val="C00000"/>
              </a:solidFill>
              <a:latin typeface="Times New Roman" panose="02020603050405020304" pitchFamily="18" charset="0"/>
              <a:cs typeface="Times New Roman" panose="02020603050405020304" pitchFamily="18" charset="0"/>
            </a:endParaRPr>
          </a:p>
        </p:txBody>
      </p:sp>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88640"/>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391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70000" lnSpcReduction="20000"/>
          </a:bodyPr>
          <a:lstStyle/>
          <a:p>
            <a:pPr marL="64008" indent="0" algn="ctr">
              <a:buNone/>
            </a:pPr>
            <a:r>
              <a:rPr lang="tr-TR" b="1" dirty="0" smtClean="0">
                <a:solidFill>
                  <a:srgbClr val="C00000"/>
                </a:solidFill>
              </a:rPr>
              <a:t>KAMUDA İÇ KONTROL </a:t>
            </a:r>
          </a:p>
          <a:p>
            <a:pPr marL="64008" indent="0" algn="just">
              <a:buNone/>
            </a:pPr>
            <a:r>
              <a:rPr lang="tr-TR" sz="3100" dirty="0">
                <a:latin typeface="Times New Roman" panose="02020603050405020304" pitchFamily="18" charset="0"/>
                <a:cs typeface="Times New Roman" panose="02020603050405020304" pitchFamily="18" charset="0"/>
              </a:rPr>
              <a:t>Kamu Mali Yönetimi ve Kontrol Kanunu, TBMM’de 10/12/2003 tarihinde kabul edilerek 24/12/2003 tarihli 25326 sayılı Resmi Gazete’de yayımlanmıştır. 22/12/2005 tarih ve 5436 sayılı Kanunla 5018 sayılı Kanunda geçen bazı ifadelerde değişiklikler yapılarak Kanunun uygulanabilirlik kapasitesi artırılmış, iç kontrol sistemi yeniden tanımlanarak daha kapsayıcı hale getirilmiştir. Harcamaların gerçekleştirilmesinde işlem süreçlerinin hızlandırılması ve etkinliğinin artırılması için mali kontrol yetkilisi sistemden çıkarılarak, ön mali kontrol fonksiyonunun mali hizmetler birimlerinde gerçekleştirilmesi sağlanmış ve bu çerçevede mali hizmetler biriminin görev, yetki ve sorumlulukları yeniden düzenlenmiştir. Ayrıca, harcamacı birimlerde sistemin uygulanması için gerekli olan ve iyi işleyen bir yapının oluşturulması ve geçmişte bu görevi yürüten Maliye Bakanlığı birimlerinin kaldırılarak idarelerin bünyesinde </a:t>
            </a:r>
            <a:r>
              <a:rPr lang="tr-TR" sz="3100" dirty="0">
                <a:solidFill>
                  <a:srgbClr val="FF0000"/>
                </a:solidFill>
                <a:latin typeface="Times New Roman" panose="02020603050405020304" pitchFamily="18" charset="0"/>
                <a:cs typeface="Times New Roman" panose="02020603050405020304" pitchFamily="18" charset="0"/>
              </a:rPr>
              <a:t>strateji geliştirme birimlerinin kurulması </a:t>
            </a:r>
            <a:r>
              <a:rPr lang="tr-TR" sz="3100" dirty="0">
                <a:latin typeface="Times New Roman" panose="02020603050405020304" pitchFamily="18" charset="0"/>
                <a:cs typeface="Times New Roman" panose="02020603050405020304" pitchFamily="18" charset="0"/>
              </a:rPr>
              <a:t>ve teşkilat yapılarında gerekli değişikliklerin yapılmasına dair bir takım düzenlemeler yapılmıştır.</a:t>
            </a:r>
            <a:endParaRPr lang="tr-TR" sz="3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2330279"/>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b="1" dirty="0">
                <a:latin typeface="Times New Roman" panose="02020603050405020304" pitchFamily="18" charset="0"/>
                <a:cs typeface="Times New Roman" panose="02020603050405020304" pitchFamily="18" charset="0"/>
              </a:rPr>
              <a:t>İdarede </a:t>
            </a:r>
            <a:r>
              <a:rPr lang="tr-TR" b="1" dirty="0" smtClean="0">
                <a:latin typeface="Times New Roman" panose="02020603050405020304" pitchFamily="18" charset="0"/>
                <a:cs typeface="Times New Roman" panose="02020603050405020304" pitchFamily="18" charset="0"/>
              </a:rPr>
              <a:t>İç kontrol Sisteminin İzlenmesi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Malî hizmetler birimi, idarenin yönetici ve diğer personelinin görüşleri, kişi ve/veya idarelerin talep ve önerileri, harcama birimlerinin değerlendirmeleri, eylem planlarının gerçekleşme sonuçları ile </a:t>
            </a:r>
            <a:r>
              <a:rPr lang="tr-TR" dirty="0">
                <a:solidFill>
                  <a:srgbClr val="FF0000"/>
                </a:solidFill>
                <a:latin typeface="Times New Roman" panose="02020603050405020304" pitchFamily="18" charset="0"/>
                <a:cs typeface="Times New Roman" panose="02020603050405020304" pitchFamily="18" charset="0"/>
              </a:rPr>
              <a:t>iç ve dış denetim sonucunda düzenlenen raporları dikkate alarak idarede iç kontrol sisteminin uygulama sonuçlarını izler</a:t>
            </a:r>
            <a:r>
              <a:rPr lang="tr-TR" dirty="0">
                <a:latin typeface="Times New Roman" panose="02020603050405020304" pitchFamily="18" charset="0"/>
                <a:cs typeface="Times New Roman" panose="02020603050405020304" pitchFamily="18" charset="0"/>
              </a:rPr>
              <a:t>, değerlendirir ve hazırladığı iç kontrol sistemi değerlendirme raporunu güvence beyanlarına kanıt teşkil etmek amacıyla üst yöneticiye sunar.</a:t>
            </a: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1517500"/>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b="1" dirty="0">
                <a:latin typeface="Times New Roman" panose="02020603050405020304" pitchFamily="18" charset="0"/>
                <a:cs typeface="Times New Roman" panose="02020603050405020304" pitchFamily="18" charset="0"/>
              </a:rPr>
              <a:t>İdarede </a:t>
            </a:r>
            <a:r>
              <a:rPr lang="tr-TR" b="1" dirty="0" smtClean="0">
                <a:latin typeface="Times New Roman" panose="02020603050405020304" pitchFamily="18" charset="0"/>
                <a:cs typeface="Times New Roman" panose="02020603050405020304" pitchFamily="18" charset="0"/>
              </a:rPr>
              <a:t>İç kontrol Sisteminin İzlenmesi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Üst yönetici tarafından onaylanan iç kontrol sistemi değerlendirme raporu ve idare Kamu İç Kontrol Standartlarına uyum eylem planı gerçekleşme sonuçları, Kanuna ekli (I), (II) ve (IV) sayılı cetvellerde yer alan idarelerce izleyen yılın en geç </a:t>
            </a:r>
            <a:r>
              <a:rPr lang="tr-TR" dirty="0">
                <a:solidFill>
                  <a:srgbClr val="FF0000"/>
                </a:solidFill>
                <a:latin typeface="Times New Roman" panose="02020603050405020304" pitchFamily="18" charset="0"/>
                <a:cs typeface="Times New Roman" panose="02020603050405020304" pitchFamily="18" charset="0"/>
              </a:rPr>
              <a:t>Mart ayının on beşine kadar</a:t>
            </a:r>
            <a:r>
              <a:rPr lang="tr-TR" dirty="0">
                <a:latin typeface="Times New Roman" panose="02020603050405020304" pitchFamily="18" charset="0"/>
                <a:cs typeface="Times New Roman" panose="02020603050405020304" pitchFamily="18" charset="0"/>
              </a:rPr>
              <a:t>, mahalli idarelerce ise izleyen yılın en geç Mayıs ayının on beşine kadar Bakanlığa gönderilir</a:t>
            </a:r>
            <a:r>
              <a:rPr lang="tr-TR"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Üst yönetici, uygulama sonuçlarını izler ve gerekli tedbirleri alır.</a:t>
            </a: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04704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0" y="1556792"/>
            <a:ext cx="9144000" cy="2664296"/>
          </a:xfrm>
        </p:spPr>
        <p:txBody>
          <a:bodyPr>
            <a:normAutofit/>
          </a:bodyPr>
          <a:lstStyle/>
          <a:p>
            <a:r>
              <a:rPr lang="tr-TR" sz="4000" dirty="0" smtClean="0">
                <a:latin typeface="Times New Roman" panose="02020603050405020304" pitchFamily="18" charset="0"/>
                <a:cs typeface="Times New Roman" panose="02020603050405020304" pitchFamily="18" charset="0"/>
              </a:rPr>
              <a:t>Teşekkürler…</a:t>
            </a:r>
            <a:r>
              <a:rPr lang="tr-TR" dirty="0" smtClean="0"/>
              <a:t/>
            </a:r>
            <a:br>
              <a:rPr lang="tr-TR" dirty="0" smtClean="0"/>
            </a:br>
            <a:r>
              <a:rPr lang="tr-TR" dirty="0" smtClean="0"/>
              <a:t/>
            </a:r>
            <a:br>
              <a:rPr lang="tr-TR" dirty="0" smtClean="0"/>
            </a:br>
            <a:r>
              <a:rPr lang="tr-TR" sz="3000" b="1" dirty="0" smtClean="0">
                <a:latin typeface="Times New Roman" panose="02020603050405020304" pitchFamily="18" charset="0"/>
                <a:cs typeface="Times New Roman" panose="02020603050405020304" pitchFamily="18" charset="0"/>
              </a:rPr>
              <a:t>Tayfur SELVİTOPU</a:t>
            </a:r>
            <a:r>
              <a:rPr lang="tr-TR" sz="3000" dirty="0" smtClean="0">
                <a:latin typeface="Times New Roman" panose="02020603050405020304" pitchFamily="18" charset="0"/>
                <a:cs typeface="Times New Roman" panose="02020603050405020304" pitchFamily="18" charset="0"/>
              </a:rPr>
              <a:t/>
            </a:r>
            <a:br>
              <a:rPr lang="tr-TR" sz="3000" dirty="0" smtClean="0">
                <a:latin typeface="Times New Roman" panose="02020603050405020304" pitchFamily="18" charset="0"/>
                <a:cs typeface="Times New Roman" panose="02020603050405020304" pitchFamily="18" charset="0"/>
              </a:rPr>
            </a:br>
            <a:r>
              <a:rPr lang="tr-TR" sz="3000" b="1" dirty="0" smtClean="0">
                <a:latin typeface="Times New Roman" panose="02020603050405020304" pitchFamily="18" charset="0"/>
                <a:cs typeface="Times New Roman" panose="02020603050405020304" pitchFamily="18" charset="0"/>
              </a:rPr>
              <a:t>Strateji Geliştirme Daire Başkanı </a:t>
            </a:r>
            <a:endParaRPr lang="tr-TR" sz="3000" b="1" dirty="0">
              <a:latin typeface="Times New Roman" panose="02020603050405020304" pitchFamily="18" charset="0"/>
              <a:cs typeface="Times New Roman" panose="02020603050405020304" pitchFamily="18" charset="0"/>
            </a:endParaRPr>
          </a:p>
        </p:txBody>
      </p:sp>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504056"/>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4053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ctr">
              <a:buNone/>
            </a:pPr>
            <a:r>
              <a:rPr lang="tr-TR" b="1" dirty="0">
                <a:latin typeface="Times New Roman" panose="02020603050405020304" pitchFamily="18" charset="0"/>
                <a:cs typeface="Times New Roman" panose="02020603050405020304" pitchFamily="18" charset="0"/>
              </a:rPr>
              <a:t>5018 Sayılı Kamu Mali Yönetimi ve Kontrol Kanunu</a:t>
            </a:r>
            <a:endParaRPr lang="tr-TR" dirty="0">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24/12/2003 tarihli ve 25326 sayılı Resmi Gazetede yayımlanarak yürürlüğe giren 5018 sayılı Kamu Mali Yönetimi ve Kontrol Kanunuyla kamu mali yönetim sistemimiz uluslararası standartlar ve Avrupa Birliği uygulamalarına uygun bir şekilde yeniden düzenlenmiş ve bu kapsamda etkin bir iç kontrol sisteminin oluşturulması da amaçlanmıştır.</a:t>
            </a:r>
          </a:p>
          <a:p>
            <a:pPr marL="64008" indent="0" algn="ctr">
              <a:buNone/>
            </a:pPr>
            <a:endParaRPr lang="tr-TR" b="1" dirty="0" smtClean="0">
              <a:solidFill>
                <a:srgbClr val="C00000"/>
              </a:solidFill>
            </a:endParaRPr>
          </a:p>
        </p:txBody>
      </p:sp>
    </p:spTree>
    <p:extLst>
      <p:ext uri="{BB962C8B-B14F-4D97-AF65-F5344CB8AC3E}">
        <p14:creationId xmlns:p14="http://schemas.microsoft.com/office/powerpoint/2010/main" val="27203018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İç Kontrol Sistemi</a:t>
            </a:r>
            <a:endParaRPr lang="tr-TR"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Kanunun Beşinci Kısmında “iç kontrol sistemi” düzenlenmiştir. Bu kısımda, iç kontrol sistemine ilişkin olarak; iç kontrolün tanımı ve amacı, kontrolün yapısı ve işleyişi, ön mali kontrol, mali hizmetler birimi, muhasebe hizmeti ve muhasebe yetkilisinin yetki ve sorumlulukları, muhasebe yetkilisinin nitelikleri ve atanması, iç denetim, iç denetçinin görevleri, iç denetçinin nitelikleri ve atanması, iç denetim koordinasyon kurulu, iç denetim koordinasyon kurulunun görevleri hususlarına yer verilmiştir.</a:t>
            </a:r>
          </a:p>
          <a:p>
            <a:pPr marL="64008" indent="0" algn="ctr">
              <a:buNone/>
            </a:pPr>
            <a:endParaRPr lang="tr-TR"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045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a:solidFill>
                  <a:srgbClr val="FF0000"/>
                </a:solidFill>
                <a:latin typeface="Times New Roman" panose="02020603050405020304" pitchFamily="18" charset="0"/>
                <a:cs typeface="Times New Roman" panose="02020603050405020304" pitchFamily="18" charset="0"/>
              </a:rPr>
              <a:t>İç Kontrol Tanımı</a:t>
            </a:r>
            <a:endParaRPr lang="tr-TR"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5018 sayılı Kanunun 55’inci maddesinde; İç Kontrol, “</a:t>
            </a:r>
            <a:r>
              <a:rPr lang="tr-TR" dirty="0">
                <a:solidFill>
                  <a:srgbClr val="FF0000"/>
                </a:solidFill>
                <a:latin typeface="Times New Roman" panose="02020603050405020304" pitchFamily="18" charset="0"/>
                <a:cs typeface="Times New Roman" panose="02020603050405020304" pitchFamily="18" charset="0"/>
              </a:rPr>
              <a:t>idarenin amaçlarına</a:t>
            </a:r>
            <a:r>
              <a:rPr lang="tr-TR" dirty="0">
                <a:latin typeface="Times New Roman" panose="02020603050405020304" pitchFamily="18" charset="0"/>
                <a:cs typeface="Times New Roman" panose="02020603050405020304" pitchFamily="18" charset="0"/>
              </a:rPr>
              <a:t>, </a:t>
            </a:r>
            <a:r>
              <a:rPr lang="tr-TR" dirty="0">
                <a:solidFill>
                  <a:srgbClr val="00B050"/>
                </a:solidFill>
                <a:latin typeface="Times New Roman" panose="02020603050405020304" pitchFamily="18" charset="0"/>
                <a:cs typeface="Times New Roman" panose="02020603050405020304" pitchFamily="18" charset="0"/>
              </a:rPr>
              <a:t>belirlenmiş politikalara</a:t>
            </a:r>
            <a:r>
              <a:rPr lang="tr-TR" dirty="0">
                <a:latin typeface="Times New Roman" panose="02020603050405020304" pitchFamily="18" charset="0"/>
                <a:cs typeface="Times New Roman" panose="02020603050405020304" pitchFamily="18" charset="0"/>
              </a:rPr>
              <a:t> </a:t>
            </a:r>
            <a:r>
              <a:rPr lang="tr-TR" dirty="0">
                <a:solidFill>
                  <a:srgbClr val="00B050"/>
                </a:solidFill>
                <a:latin typeface="Times New Roman" panose="02020603050405020304" pitchFamily="18" charset="0"/>
                <a:cs typeface="Times New Roman" panose="02020603050405020304" pitchFamily="18" charset="0"/>
              </a:rPr>
              <a:t>ve mevzuata uygun olarak faaliyetlerin etkili, ekonomik ve verimli bir şekilde yürütülmesini,</a:t>
            </a:r>
            <a:r>
              <a:rPr lang="tr-TR" dirty="0">
                <a:latin typeface="Times New Roman" panose="02020603050405020304" pitchFamily="18" charset="0"/>
                <a:cs typeface="Times New Roman" panose="02020603050405020304" pitchFamily="18" charset="0"/>
              </a:rPr>
              <a:t> </a:t>
            </a:r>
            <a:r>
              <a:rPr lang="tr-TR" dirty="0">
                <a:solidFill>
                  <a:schemeClr val="accent4">
                    <a:lumMod val="75000"/>
                  </a:schemeClr>
                </a:solidFill>
                <a:latin typeface="Times New Roman" panose="02020603050405020304" pitchFamily="18" charset="0"/>
                <a:cs typeface="Times New Roman" panose="02020603050405020304" pitchFamily="18" charset="0"/>
              </a:rPr>
              <a:t>varlık ve kaynakların korunmasını</a:t>
            </a:r>
            <a:r>
              <a:rPr lang="tr-TR" dirty="0">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muhasebe kayıtlarının doğru ve tam olarak tutulmasını</a:t>
            </a:r>
            <a:r>
              <a:rPr lang="tr-TR" dirty="0">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mali bilgi ve yönetim bilgisinin zamanında ve güvenilir olarak üretilmesini sağlamak üzere idare tarafından oluşturulan organizasyon, yöntem ve süreçle iç denetimi kapsayan mali ve diğer kontroller bütünü</a:t>
            </a:r>
            <a:r>
              <a:rPr lang="tr-TR" dirty="0">
                <a:latin typeface="Times New Roman" panose="02020603050405020304" pitchFamily="18" charset="0"/>
                <a:cs typeface="Times New Roman" panose="02020603050405020304" pitchFamily="18" charset="0"/>
              </a:rPr>
              <a:t>” olarak tanımlanmıştır.</a:t>
            </a:r>
          </a:p>
          <a:p>
            <a:pPr marL="64008" indent="0" algn="ctr">
              <a:buNone/>
            </a:pPr>
            <a:endParaRPr lang="tr-TR" b="1" dirty="0" smtClean="0">
              <a:solidFill>
                <a:srgbClr val="C00000"/>
              </a:solidFill>
            </a:endParaRPr>
          </a:p>
        </p:txBody>
      </p:sp>
    </p:spTree>
    <p:extLst>
      <p:ext uri="{BB962C8B-B14F-4D97-AF65-F5344CB8AC3E}">
        <p14:creationId xmlns:p14="http://schemas.microsoft.com/office/powerpoint/2010/main" val="3275772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77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İç Kontrolün Amaçları</a:t>
            </a:r>
            <a:endParaRPr lang="tr-TR" dirty="0">
              <a:latin typeface="Times New Roman" panose="02020603050405020304" pitchFamily="18" charset="0"/>
              <a:cs typeface="Times New Roman" panose="02020603050405020304" pitchFamily="18" charset="0"/>
            </a:endParaRPr>
          </a:p>
          <a:p>
            <a:r>
              <a:rPr lang="tr-TR" b="1" dirty="0">
                <a:solidFill>
                  <a:srgbClr val="FFC000"/>
                </a:solidFill>
                <a:latin typeface="Times New Roman" panose="02020603050405020304" pitchFamily="18" charset="0"/>
                <a:cs typeface="Times New Roman" panose="02020603050405020304" pitchFamily="18" charset="0"/>
              </a:rPr>
              <a:t>Kanunun 56’ncı maddesinde iç kontrolün amaçları;</a:t>
            </a:r>
          </a:p>
          <a:p>
            <a:r>
              <a:rPr lang="tr-TR" dirty="0">
                <a:solidFill>
                  <a:srgbClr val="00B050"/>
                </a:solidFill>
                <a:latin typeface="Times New Roman" panose="02020603050405020304" pitchFamily="18" charset="0"/>
                <a:cs typeface="Times New Roman" panose="02020603050405020304" pitchFamily="18" charset="0"/>
              </a:rPr>
              <a:t>Kamu gelir, gider, varlık ve yükümlülüklerinin etkili, ekonomik ve verimli bir şekilde yönetilmesini,</a:t>
            </a:r>
          </a:p>
          <a:p>
            <a:r>
              <a:rPr lang="tr-TR" dirty="0">
                <a:solidFill>
                  <a:srgbClr val="00B0F0"/>
                </a:solidFill>
                <a:latin typeface="Times New Roman" panose="02020603050405020304" pitchFamily="18" charset="0"/>
                <a:cs typeface="Times New Roman" panose="02020603050405020304" pitchFamily="18" charset="0"/>
              </a:rPr>
              <a:t>Kamu idarelerinin kanunlara ve diğer düzenlemelere uygun olarak faaliyet göstermesini,</a:t>
            </a:r>
          </a:p>
          <a:p>
            <a:r>
              <a:rPr lang="tr-TR" dirty="0">
                <a:solidFill>
                  <a:srgbClr val="FF0000"/>
                </a:solidFill>
                <a:latin typeface="Times New Roman" panose="02020603050405020304" pitchFamily="18" charset="0"/>
                <a:cs typeface="Times New Roman" panose="02020603050405020304" pitchFamily="18" charset="0"/>
              </a:rPr>
              <a:t>Her türlü mali karar ve işlemlerde usulsüzlük ve yolsuzluğun önlenmesini,</a:t>
            </a:r>
          </a:p>
          <a:p>
            <a:r>
              <a:rPr lang="tr-TR" dirty="0">
                <a:solidFill>
                  <a:srgbClr val="7030A0"/>
                </a:solidFill>
                <a:latin typeface="Times New Roman" panose="02020603050405020304" pitchFamily="18" charset="0"/>
                <a:cs typeface="Times New Roman" panose="02020603050405020304" pitchFamily="18" charset="0"/>
              </a:rPr>
              <a:t>Karar oluşturmak ve izlemek için düzenli, zamanında ve güvenilir rapor ve bilgi edinilmesini,</a:t>
            </a:r>
          </a:p>
          <a:p>
            <a:r>
              <a:rPr lang="tr-TR" dirty="0">
                <a:solidFill>
                  <a:srgbClr val="FFC000"/>
                </a:solidFill>
                <a:latin typeface="Times New Roman" panose="02020603050405020304" pitchFamily="18" charset="0"/>
                <a:cs typeface="Times New Roman" panose="02020603050405020304" pitchFamily="18" charset="0"/>
              </a:rPr>
              <a:t>Varlıkların kötüye kullanılması ve israfını önlemek ve kayıplara karşı </a:t>
            </a:r>
            <a:r>
              <a:rPr lang="tr-TR" dirty="0" smtClean="0">
                <a:solidFill>
                  <a:srgbClr val="FFC000"/>
                </a:solidFill>
                <a:latin typeface="Times New Roman" panose="02020603050405020304" pitchFamily="18" charset="0"/>
                <a:cs typeface="Times New Roman" panose="02020603050405020304" pitchFamily="18" charset="0"/>
              </a:rPr>
              <a:t>korunmasını,</a:t>
            </a:r>
            <a:endParaRPr lang="tr-TR" dirty="0">
              <a:solidFill>
                <a:srgbClr val="FFC000"/>
              </a:solidFill>
              <a:latin typeface="Times New Roman" panose="02020603050405020304" pitchFamily="18" charset="0"/>
              <a:cs typeface="Times New Roman" panose="02020603050405020304" pitchFamily="18" charset="0"/>
            </a:endParaRPr>
          </a:p>
          <a:p>
            <a:pPr marL="64008" indent="0">
              <a:buNone/>
            </a:pPr>
            <a:r>
              <a:rPr lang="tr-TR" dirty="0">
                <a:latin typeface="Times New Roman" panose="02020603050405020304" pitchFamily="18" charset="0"/>
                <a:cs typeface="Times New Roman" panose="02020603050405020304" pitchFamily="18" charset="0"/>
              </a:rPr>
              <a:t>sağlamak olarak belirlenmiştir.</a:t>
            </a:r>
          </a:p>
          <a:p>
            <a:pPr marL="64008" indent="0" algn="ctr">
              <a:buNone/>
            </a:pPr>
            <a:endParaRPr lang="tr-TR" b="1" dirty="0" smtClean="0">
              <a:solidFill>
                <a:srgbClr val="C00000"/>
              </a:solidFill>
            </a:endParaRPr>
          </a:p>
        </p:txBody>
      </p:sp>
    </p:spTree>
    <p:extLst>
      <p:ext uri="{BB962C8B-B14F-4D97-AF65-F5344CB8AC3E}">
        <p14:creationId xmlns:p14="http://schemas.microsoft.com/office/powerpoint/2010/main" val="30882122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70000" lnSpcReduction="20000"/>
          </a:bodyPr>
          <a:lstStyle/>
          <a:p>
            <a:pPr marL="64008" indent="0" algn="ctr">
              <a:buNone/>
            </a:pPr>
            <a:r>
              <a:rPr lang="tr-TR" b="1" dirty="0" smtClean="0">
                <a:solidFill>
                  <a:srgbClr val="C00000"/>
                </a:solidFill>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Üst Yöneticilerin Sorumluluğu</a:t>
            </a:r>
            <a:endParaRPr lang="tr-TR"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Kanunun 11’inci maddesinde, üst yöneticilerin, mali yönetim ve kontrol sisteminin işleyişinin gözetilmesi, izlenmesi ve Kanunda belirtilen görev ve sorumlulukların yerine getirilmesinden sorumlu oldukları ve bu sorumluluğun gereklerini harcama yetkilileri, mali hizmetler birimi ve iç denetçiler aracılığıyla yerine getirecekleri hükme bağlanmıştır.</a:t>
            </a:r>
          </a:p>
          <a:p>
            <a:pPr marL="64008" indent="0" algn="just">
              <a:buNone/>
            </a:pPr>
            <a:r>
              <a:rPr lang="tr-TR" dirty="0">
                <a:latin typeface="Times New Roman" panose="02020603050405020304" pitchFamily="18" charset="0"/>
                <a:cs typeface="Times New Roman" panose="02020603050405020304" pitchFamily="18" charset="0"/>
              </a:rPr>
              <a:t>Buna göre, üst yöneticilere, iç kontrol sisteminin kurulması ve gözetilmesi, iç kontrol sisteminin bir gereği olarak yazılı prosedür ve talimatların oluşturulması gibi her türlü düzenlemelerin yapılması, harcama yetkililerine ise görev ve yetki alanları çerçevesinde, idari ve mali karar ve işlemlere ilişkin olarak iç kontrolün işleyişini sağlama sorumluluğu verilmiş bulunmaktadır.</a:t>
            </a:r>
          </a:p>
          <a:p>
            <a:pPr marL="64008" indent="0" algn="just">
              <a:buNone/>
            </a:pPr>
            <a:r>
              <a:rPr lang="tr-TR" dirty="0">
                <a:latin typeface="Times New Roman" panose="02020603050405020304" pitchFamily="18" charset="0"/>
                <a:cs typeface="Times New Roman" panose="02020603050405020304" pitchFamily="18" charset="0"/>
              </a:rPr>
              <a:t>Kanunun 57’nci maddesinde ise, kamu idarelerinin mali yönetim ve kontrol sistemlerinin harcama birimleri, muhasebe ve mali hizmetler ile ön mali kontrol ve iç denetimden oluştuğu belirtilmiş, yeterli ve etkili bir kontrol sisteminin oluşturulabilmesi için gerekli önlemlerin alınması öngörülmüştür.</a:t>
            </a:r>
          </a:p>
          <a:p>
            <a:pPr marL="64008" indent="0" algn="ctr">
              <a:buNone/>
            </a:pPr>
            <a:endParaRPr lang="tr-TR" b="1" dirty="0" smtClean="0">
              <a:solidFill>
                <a:srgbClr val="C00000"/>
              </a:solidFill>
            </a:endParaRPr>
          </a:p>
        </p:txBody>
      </p:sp>
    </p:spTree>
    <p:extLst>
      <p:ext uri="{BB962C8B-B14F-4D97-AF65-F5344CB8AC3E}">
        <p14:creationId xmlns:p14="http://schemas.microsoft.com/office/powerpoint/2010/main" val="6459019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77500" lnSpcReduction="20000"/>
          </a:bodyPr>
          <a:lstStyle/>
          <a:p>
            <a:pPr marL="64008" indent="0" algn="ctr">
              <a:buNone/>
            </a:pPr>
            <a:r>
              <a:rPr lang="tr-TR" b="1" dirty="0" smtClean="0">
                <a:solidFill>
                  <a:srgbClr val="C00000"/>
                </a:solidFill>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Birim Yetkililerinin Sorumlulukları</a:t>
            </a:r>
            <a:endParaRPr lang="tr-TR"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100" dirty="0">
                <a:latin typeface="Times New Roman" panose="02020603050405020304" pitchFamily="18" charset="0"/>
                <a:cs typeface="Times New Roman" panose="02020603050405020304" pitchFamily="18" charset="0"/>
              </a:rPr>
              <a:t>Kanunun 60, 61, 63 ve 64’üncü maddelerinde, mali hizmetler birimleri, muhasebe yetkilileri ve iç denetçilerin iç kontrol alanındaki görev ve sorumluluklarına yer verilmiştir. Buna göre; mali hizmetler birimleri, idarenin iç kontrol sisteminin kurulması, standartlarının uygulanması ve geliştirilmesi konularında çalışmalar yapmak ve ön mali kontrol faaliyetini yürütmekten; muhasebe yetkilileri, ödeme emri belgesi ve eklerinin kontrolünden, muhasebe işlemlerinin belirlenmiş standartlara ve usulüne uygun olarak kaydedilmesinden, raporlanmasından, muhafazasından ve denetime hazır halde bulundurulmasından; iç denetçiler ise idarelerin iç kontrol sistemlerinin denetlenmesinden ve geliştirilmesi yönünde önerilerde bulunmaktan sorumludurlar.</a:t>
            </a:r>
          </a:p>
          <a:p>
            <a:pPr marL="64008" indent="0" algn="ctr">
              <a:buNone/>
            </a:pPr>
            <a:endParaRPr lang="tr-TR" b="1" dirty="0" smtClean="0">
              <a:solidFill>
                <a:srgbClr val="C00000"/>
              </a:solidFill>
            </a:endParaRPr>
          </a:p>
        </p:txBody>
      </p:sp>
    </p:spTree>
    <p:extLst>
      <p:ext uri="{BB962C8B-B14F-4D97-AF65-F5344CB8AC3E}">
        <p14:creationId xmlns:p14="http://schemas.microsoft.com/office/powerpoint/2010/main" val="2883985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47500" lnSpcReduction="20000"/>
          </a:bodyPr>
          <a:lstStyle/>
          <a:p>
            <a:pPr marL="64008" indent="0" algn="ctr">
              <a:buNone/>
            </a:pPr>
            <a:r>
              <a:rPr lang="tr-TR" sz="4400"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ctr">
              <a:buNone/>
            </a:pPr>
            <a:r>
              <a:rPr lang="tr-TR" sz="5100" b="1" dirty="0">
                <a:solidFill>
                  <a:srgbClr val="FF0000"/>
                </a:solidFill>
                <a:latin typeface="Times New Roman" panose="02020603050405020304" pitchFamily="18" charset="0"/>
                <a:cs typeface="Times New Roman" panose="02020603050405020304" pitchFamily="18" charset="0"/>
              </a:rPr>
              <a:t>Strateji Geliştirme Birimlerinin Çalışma Usul ve Esasları Hakkında Yönetmelik</a:t>
            </a:r>
            <a:endParaRPr lang="tr-TR" sz="5100"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5500" dirty="0">
                <a:latin typeface="Times New Roman" panose="02020603050405020304" pitchFamily="18" charset="0"/>
                <a:cs typeface="Times New Roman" panose="02020603050405020304" pitchFamily="18" charset="0"/>
              </a:rPr>
              <a:t>10/12/2003 tarihli ve 5018 sayılı Kanunun 60’ıncı maddesi ile 22/12/2005 tarihli ve 5436 sayılı Kanunun 15’inci maddesine dayanılarak hazırlanan Yönetmeliğin 9’uncu maddesinde iç kontrol mali hizmetler fonksiyonu kapsamında yürütülecek işler arasında sayılmıştır. Bu kapsamda yapılacak görevler; iç kontrol sisteminin kurulması, standartlarının uygulanması ve geliştirilmesi konularında çalışmalar yapmak, idarenin görev alanına ilişkin konularda standartlar hazırlamak, ön mali kontrol görevini yürütmek, amaçlar ile sonuçlar arasındaki farklılığı giderici ve etkililiği artırıcı tedbirler önermek olarak sayılmıştır.</a:t>
            </a:r>
          </a:p>
          <a:p>
            <a:pPr marL="64008" indent="0" algn="just">
              <a:buNone/>
            </a:pPr>
            <a:endParaRPr lang="tr-TR" sz="5500"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11432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ctr">
              <a:buNone/>
            </a:pPr>
            <a:r>
              <a:rPr lang="tr-TR" b="1" dirty="0" smtClean="0">
                <a:solidFill>
                  <a:srgbClr val="FF0000"/>
                </a:solidFill>
                <a:latin typeface="Times New Roman" panose="02020603050405020304" pitchFamily="18" charset="0"/>
                <a:cs typeface="Times New Roman" panose="02020603050405020304" pitchFamily="18" charset="0"/>
              </a:rPr>
              <a:t>Kamu İç Kontrol Yönetmeliği</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smtClean="0">
                <a:latin typeface="Times New Roman" panose="02020603050405020304" pitchFamily="18" charset="0"/>
                <a:cs typeface="Times New Roman" panose="02020603050405020304" pitchFamily="18" charset="0"/>
              </a:rPr>
              <a:t>Yönetmelik</a:t>
            </a:r>
            <a:r>
              <a:rPr lang="tr-TR" dirty="0">
                <a:latin typeface="Times New Roman" panose="02020603050405020304" pitchFamily="18" charset="0"/>
                <a:cs typeface="Times New Roman" panose="02020603050405020304" pitchFamily="18" charset="0"/>
              </a:rPr>
              <a:t>, 10/12/2003 tarihli ve 5018 sayılı Kamu Malî Yönetimi ve Kontrol Kanununun 55 inci, 56 </a:t>
            </a:r>
            <a:r>
              <a:rPr lang="tr-TR" dirty="0" err="1">
                <a:latin typeface="Times New Roman" panose="02020603050405020304" pitchFamily="18" charset="0"/>
                <a:cs typeface="Times New Roman" panose="02020603050405020304" pitchFamily="18" charset="0"/>
              </a:rPr>
              <a:t>ncı</a:t>
            </a:r>
            <a:r>
              <a:rPr lang="tr-TR" dirty="0">
                <a:latin typeface="Times New Roman" panose="02020603050405020304" pitchFamily="18" charset="0"/>
                <a:cs typeface="Times New Roman" panose="02020603050405020304" pitchFamily="18" charset="0"/>
              </a:rPr>
              <a:t> ve 57 nci maddeleri ile 1 sayılı Cumhurbaşkanlığı Teşkilatı Hakkında Cumhurbaşkanlığı Kararnamesinin 220/A maddesine dayanılarak hazırlanmıştır</a:t>
            </a:r>
            <a:r>
              <a:rPr lang="tr-TR" dirty="0" smtClean="0">
                <a:latin typeface="Times New Roman" panose="02020603050405020304" pitchFamily="18" charset="0"/>
                <a:cs typeface="Times New Roman" panose="02020603050405020304" pitchFamily="18" charset="0"/>
              </a:rPr>
              <a:t>.</a:t>
            </a:r>
          </a:p>
          <a:p>
            <a:pPr marL="64008" indent="0" algn="just">
              <a:buNone/>
            </a:pPr>
            <a:r>
              <a:rPr lang="tr-TR" dirty="0" smtClean="0">
                <a:latin typeface="Times New Roman" panose="02020603050405020304" pitchFamily="18" charset="0"/>
                <a:cs typeface="Times New Roman" panose="02020603050405020304" pitchFamily="18" charset="0"/>
              </a:rPr>
              <a:t>Diğer </a:t>
            </a:r>
            <a:r>
              <a:rPr lang="tr-TR" dirty="0">
                <a:latin typeface="Times New Roman" panose="02020603050405020304" pitchFamily="18" charset="0"/>
                <a:cs typeface="Times New Roman" panose="02020603050405020304" pitchFamily="18" charset="0"/>
              </a:rPr>
              <a:t>taraftan, 31/12/2005 tarihli ve 26040 (3. mükerrer) sayılı Resmi Gazetede yayımlanan “</a:t>
            </a:r>
            <a:r>
              <a:rPr lang="tr-TR" dirty="0">
                <a:solidFill>
                  <a:srgbClr val="FF0000"/>
                </a:solidFill>
                <a:latin typeface="Times New Roman" panose="02020603050405020304" pitchFamily="18" charset="0"/>
                <a:cs typeface="Times New Roman" panose="02020603050405020304" pitchFamily="18" charset="0"/>
              </a:rPr>
              <a:t>İç Kontrol ve Ön Mali Kontrole İlişkin Usul ve </a:t>
            </a:r>
            <a:r>
              <a:rPr lang="tr-TR" dirty="0" smtClean="0">
                <a:solidFill>
                  <a:srgbClr val="FF0000"/>
                </a:solidFill>
                <a:latin typeface="Times New Roman" panose="02020603050405020304" pitchFamily="18" charset="0"/>
                <a:cs typeface="Times New Roman" panose="02020603050405020304" pitchFamily="18" charset="0"/>
              </a:rPr>
              <a:t>Esaslar</a:t>
            </a:r>
            <a:r>
              <a:rPr lang="tr-TR" dirty="0" smtClean="0">
                <a:latin typeface="Times New Roman" panose="02020603050405020304" pitchFamily="18" charset="0"/>
                <a:cs typeface="Times New Roman" panose="02020603050405020304" pitchFamily="18" charset="0"/>
              </a:rPr>
              <a:t>, Yürürlükten kaldırılarak güncelleme yapılmıştır.</a:t>
            </a:r>
            <a:endParaRPr lang="tr-TR" sz="4900"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4135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4000" b="1" dirty="0" smtClean="0">
                <a:solidFill>
                  <a:srgbClr val="FF0000"/>
                </a:solidFill>
                <a:latin typeface="Times New Roman" panose="02020603050405020304" pitchFamily="18" charset="0"/>
                <a:cs typeface="Times New Roman" panose="02020603050405020304" pitchFamily="18" charset="0"/>
              </a:rPr>
              <a:t>Güncellenen İç Kontrol Mevzuatı </a:t>
            </a:r>
          </a:p>
          <a:p>
            <a:pPr>
              <a:buFont typeface="Wingdings" panose="05000000000000000000" pitchFamily="2" charset="2"/>
              <a:buChar char="Ø"/>
            </a:pPr>
            <a:r>
              <a:rPr lang="tr-TR" sz="4000" b="1" dirty="0" smtClean="0">
                <a:solidFill>
                  <a:srgbClr val="00B0F0"/>
                </a:solidFill>
                <a:latin typeface="Times New Roman" panose="02020603050405020304" pitchFamily="18" charset="0"/>
                <a:cs typeface="Times New Roman" panose="02020603050405020304" pitchFamily="18" charset="0"/>
              </a:rPr>
              <a:t>Kamu İç Kontrol Yönetmeliği</a:t>
            </a:r>
          </a:p>
          <a:p>
            <a:pPr>
              <a:buFont typeface="Wingdings" panose="05000000000000000000" pitchFamily="2" charset="2"/>
              <a:buChar char="Ø"/>
            </a:pPr>
            <a:r>
              <a:rPr lang="tr-TR" sz="4000" b="1" dirty="0" smtClean="0">
                <a:solidFill>
                  <a:srgbClr val="00B050"/>
                </a:solidFill>
                <a:latin typeface="Times New Roman" panose="02020603050405020304" pitchFamily="18" charset="0"/>
                <a:cs typeface="Times New Roman" panose="02020603050405020304" pitchFamily="18" charset="0"/>
              </a:rPr>
              <a:t>Kamu Ön Mali Kontrol Yönetmeliği</a:t>
            </a:r>
          </a:p>
          <a:p>
            <a:pPr algn="just">
              <a:buFont typeface="Wingdings" panose="05000000000000000000" pitchFamily="2" charset="2"/>
              <a:buChar char="Ø"/>
            </a:pPr>
            <a:r>
              <a:rPr lang="tr-TR" sz="4000" b="1" dirty="0" smtClean="0">
                <a:solidFill>
                  <a:srgbClr val="7030A0"/>
                </a:solidFill>
                <a:latin typeface="Times New Roman" panose="02020603050405020304" pitchFamily="18" charset="0"/>
                <a:cs typeface="Times New Roman" panose="02020603050405020304" pitchFamily="18" charset="0"/>
              </a:rPr>
              <a:t>Harcama Yetkilileri Hakkında Genel Tebliğ</a:t>
            </a:r>
            <a:endParaRPr lang="tr-TR" sz="4000" dirty="0" smtClean="0">
              <a:solidFill>
                <a:srgbClr val="7030A0"/>
              </a:solidFill>
              <a:latin typeface="Times New Roman" panose="02020603050405020304" pitchFamily="18" charset="0"/>
              <a:cs typeface="Times New Roman" panose="02020603050405020304" pitchFamily="18" charset="0"/>
            </a:endParaRPr>
          </a:p>
          <a:p>
            <a:pPr marL="64008" indent="0">
              <a:buNone/>
            </a:pPr>
            <a:endParaRPr lang="tr-TR" sz="4000" b="1" dirty="0" smtClean="0"/>
          </a:p>
        </p:txBody>
      </p:sp>
    </p:spTree>
    <p:extLst>
      <p:ext uri="{BB962C8B-B14F-4D97-AF65-F5344CB8AC3E}">
        <p14:creationId xmlns:p14="http://schemas.microsoft.com/office/powerpoint/2010/main" val="3318267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08720"/>
            <a:ext cx="9144000" cy="5177730"/>
          </a:xfrm>
        </p:spPr>
        <p:txBody>
          <a:bodyPr>
            <a:normAutofit/>
          </a:bodyPr>
          <a:lstStyle/>
          <a:p>
            <a:pPr algn="ctr"/>
            <a:r>
              <a:rPr lang="tr-TR" sz="4800" b="1" dirty="0">
                <a:solidFill>
                  <a:schemeClr val="accent3"/>
                </a:solidFill>
                <a:latin typeface="Times New Roman" panose="02020603050405020304" pitchFamily="18" charset="0"/>
                <a:cs typeface="Times New Roman" panose="02020603050405020304" pitchFamily="18" charset="0"/>
              </a:rPr>
              <a:t>GEÇMİŞTEN </a:t>
            </a:r>
            <a:r>
              <a:rPr lang="tr-TR" sz="4800" b="1" dirty="0" smtClean="0">
                <a:solidFill>
                  <a:schemeClr val="accent3"/>
                </a:solidFill>
                <a:latin typeface="Times New Roman" panose="02020603050405020304" pitchFamily="18" charset="0"/>
                <a:cs typeface="Times New Roman" panose="02020603050405020304" pitchFamily="18" charset="0"/>
              </a:rPr>
              <a:t>GÜNÜMÜZE</a:t>
            </a:r>
            <a:r>
              <a:rPr lang="tr-TR" b="1" dirty="0">
                <a:solidFill>
                  <a:schemeClr val="accent3"/>
                </a:solidFill>
                <a:latin typeface="Times New Roman" panose="02020603050405020304" pitchFamily="18" charset="0"/>
                <a:cs typeface="Times New Roman" panose="02020603050405020304" pitchFamily="18" charset="0"/>
              </a:rPr>
              <a:t/>
            </a:r>
            <a:br>
              <a:rPr lang="tr-TR" b="1" dirty="0">
                <a:solidFill>
                  <a:schemeClr val="accent3"/>
                </a:solidFill>
                <a:latin typeface="Times New Roman" panose="02020603050405020304" pitchFamily="18" charset="0"/>
                <a:cs typeface="Times New Roman" panose="02020603050405020304" pitchFamily="18" charset="0"/>
              </a:rPr>
            </a:br>
            <a:r>
              <a:rPr lang="tr-TR" sz="4800" b="1" dirty="0" smtClean="0">
                <a:solidFill>
                  <a:schemeClr val="accent3"/>
                </a:solidFill>
                <a:latin typeface="Times New Roman" panose="02020603050405020304" pitchFamily="18" charset="0"/>
                <a:cs typeface="Times New Roman" panose="02020603050405020304" pitchFamily="18" charset="0"/>
              </a:rPr>
              <a:t>İÇ KONTROL</a:t>
            </a:r>
            <a:r>
              <a:rPr lang="tr-TR" sz="4800" dirty="0" smtClean="0">
                <a:latin typeface="Times New Roman" panose="02020603050405020304" pitchFamily="18" charset="0"/>
                <a:cs typeface="Times New Roman" panose="02020603050405020304" pitchFamily="18" charset="0"/>
              </a:rPr>
              <a:t/>
            </a:r>
            <a:br>
              <a:rPr lang="tr-TR" sz="4800" dirty="0" smtClean="0">
                <a:latin typeface="Times New Roman" panose="02020603050405020304" pitchFamily="18" charset="0"/>
                <a:cs typeface="Times New Roman" panose="02020603050405020304" pitchFamily="18" charset="0"/>
              </a:rPr>
            </a:br>
            <a:endParaRPr lang="tr-TR" sz="4800" dirty="0">
              <a:latin typeface="Times New Roman" panose="02020603050405020304" pitchFamily="18" charset="0"/>
              <a:cs typeface="Times New Roman" panose="02020603050405020304" pitchFamily="18" charset="0"/>
            </a:endParaRPr>
          </a:p>
        </p:txBody>
      </p:sp>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88640"/>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2067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700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400" b="1" dirty="0">
                <a:solidFill>
                  <a:srgbClr val="FF0000"/>
                </a:solidFill>
                <a:latin typeface="Times New Roman" panose="02020603050405020304" pitchFamily="18" charset="0"/>
                <a:cs typeface="Times New Roman" panose="02020603050405020304" pitchFamily="18" charset="0"/>
              </a:rPr>
              <a:t>Kamu İç Kontrol Standartları Tebliği</a:t>
            </a:r>
            <a:endParaRPr lang="tr-TR" sz="3400"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100" dirty="0">
                <a:latin typeface="Times New Roman" panose="02020603050405020304" pitchFamily="18" charset="0"/>
                <a:cs typeface="Times New Roman" panose="02020603050405020304" pitchFamily="18" charset="0"/>
              </a:rPr>
              <a:t>Kamu İç Kontrol Standartları COSO modeli, INTOSAI Kamu Sektörü İç Kontrol Standartları Rehberi ve Avrupa Birliği İç Kontrol Standartları çerçevesinde Maliye Bakanlığı tarafından belirlenmiştir.</a:t>
            </a:r>
          </a:p>
          <a:p>
            <a:pPr marL="64008" indent="0" algn="just">
              <a:buNone/>
            </a:pPr>
            <a:r>
              <a:rPr lang="tr-TR" sz="3100" dirty="0" smtClean="0">
                <a:latin typeface="Times New Roman" panose="02020603050405020304" pitchFamily="18" charset="0"/>
                <a:cs typeface="Times New Roman" panose="02020603050405020304" pitchFamily="18" charset="0"/>
              </a:rPr>
              <a:t>Bu kapsamda; Maliye Bakanlığı tarafından hazırlanan ve 26/12/2007 tarihli ve 26738 sayılı Resmi Gazetede yayımlanan “Kamu İç Kontrol Standartları Tebliği” ile kamu idarelerinde iç kontrol sisteminin oluşturulması, uygulanması, izlenmesi ve geliştirilmesi amacıyla 18 standart ve bu standartlar için gerekli 79 genel şart belirlenmiş bulunmaktadır.</a:t>
            </a:r>
          </a:p>
          <a:p>
            <a:pPr marL="64008" indent="0" algn="just">
              <a:buNone/>
            </a:pPr>
            <a:r>
              <a:rPr lang="tr-TR" sz="3100" dirty="0" smtClean="0">
                <a:latin typeface="Times New Roman" panose="02020603050405020304" pitchFamily="18" charset="0"/>
                <a:cs typeface="Times New Roman" panose="02020603050405020304" pitchFamily="18" charset="0"/>
              </a:rPr>
              <a:t>Tebliğde</a:t>
            </a:r>
            <a:r>
              <a:rPr lang="tr-TR" sz="3100" dirty="0">
                <a:latin typeface="Times New Roman" panose="02020603050405020304" pitchFamily="18" charset="0"/>
                <a:cs typeface="Times New Roman" panose="02020603050405020304" pitchFamily="18" charset="0"/>
              </a:rPr>
              <a:t>, kamu idarelerinin, iç kontrol sistemlerinin Kamu İç Kontrol Standartlarına uyumunu sağlamak üzere; yapılması gereken çalışmaların tespit edilmesi, bu çalışmalar için eylem planı oluşturulması, gerekli prosedürler ve ilgili düzenlemelerin hazırlanması çalışmalarını yürütmeleri belirtilmiştir.</a:t>
            </a:r>
          </a:p>
          <a:p>
            <a:pPr marL="64008" indent="0">
              <a:buNone/>
            </a:pPr>
            <a:endParaRPr lang="tr-TR" b="1" dirty="0" smtClean="0"/>
          </a:p>
        </p:txBody>
      </p:sp>
    </p:spTree>
    <p:extLst>
      <p:ext uri="{BB962C8B-B14F-4D97-AF65-F5344CB8AC3E}">
        <p14:creationId xmlns:p14="http://schemas.microsoft.com/office/powerpoint/2010/main" val="7196081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ctr">
              <a:buNone/>
            </a:pPr>
            <a:r>
              <a:rPr lang="tr-TR" b="1" dirty="0">
                <a:latin typeface="Times New Roman" panose="02020603050405020304" pitchFamily="18" charset="0"/>
                <a:cs typeface="Times New Roman" panose="02020603050405020304" pitchFamily="18" charset="0"/>
              </a:rPr>
              <a:t>Kamu İç Kontrol Standartlarına Uyum Eylem Planı Rehberi</a:t>
            </a:r>
            <a:endParaRPr lang="tr-TR" dirty="0">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04/02/2009 tarihinde Bakanlığımızca yayımlanan “İç Kontrol Standartları Uyum Eylem Planı Rehberi”, iç kontrol sistemlerini Kamu İç Kontrol Standartları ile uyumlu hale getirmek için yapılması gereken çalışmaların belirlenmesi, bu çalışmalar için eylem planı oluşturulması, gerekli prosedürler ve ilgili düzenlemelerin hazırlanması çalışmalarında kamu idarelerine rehberlik yapmak amacıyla hazırlanmış ve bu amaçla temel ilkeler belirlenmiştir.</a:t>
            </a:r>
          </a:p>
          <a:p>
            <a:pPr marL="64008" indent="0">
              <a:buNone/>
            </a:pPr>
            <a:endParaRPr lang="tr-TR" b="1" dirty="0" smtClean="0"/>
          </a:p>
        </p:txBody>
      </p:sp>
    </p:spTree>
    <p:extLst>
      <p:ext uri="{BB962C8B-B14F-4D97-AF65-F5344CB8AC3E}">
        <p14:creationId xmlns:p14="http://schemas.microsoft.com/office/powerpoint/2010/main" val="13469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ctr">
              <a:buNone/>
            </a:pPr>
            <a:r>
              <a:rPr lang="tr-TR" b="1" dirty="0">
                <a:solidFill>
                  <a:srgbClr val="FF0000"/>
                </a:solidFill>
                <a:latin typeface="Times New Roman" panose="02020603050405020304" pitchFamily="18" charset="0"/>
                <a:cs typeface="Times New Roman" panose="02020603050405020304" pitchFamily="18" charset="0"/>
              </a:rPr>
              <a:t>Kamu İç Kontrol Standartlarına Uyum Eylem Planı </a:t>
            </a:r>
            <a:r>
              <a:rPr lang="tr-TR" b="1" dirty="0" smtClean="0">
                <a:solidFill>
                  <a:srgbClr val="FF0000"/>
                </a:solidFill>
                <a:latin typeface="Times New Roman" panose="02020603050405020304" pitchFamily="18" charset="0"/>
                <a:cs typeface="Times New Roman" panose="02020603050405020304" pitchFamily="18" charset="0"/>
              </a:rPr>
              <a:t>Rehberi Kontrol Birleşenleri</a:t>
            </a:r>
            <a:endParaRPr lang="tr-TR"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sz="3600" dirty="0">
                <a:solidFill>
                  <a:srgbClr val="FFC000"/>
                </a:solidFill>
                <a:latin typeface="Times New Roman" panose="02020603050405020304" pitchFamily="18" charset="0"/>
                <a:cs typeface="Times New Roman" panose="02020603050405020304" pitchFamily="18" charset="0"/>
              </a:rPr>
              <a:t>Kontrol </a:t>
            </a:r>
            <a:r>
              <a:rPr lang="tr-TR" sz="3600" dirty="0" smtClean="0">
                <a:solidFill>
                  <a:srgbClr val="FFC000"/>
                </a:solidFill>
                <a:latin typeface="Times New Roman" panose="02020603050405020304" pitchFamily="18" charset="0"/>
                <a:cs typeface="Times New Roman" panose="02020603050405020304" pitchFamily="18" charset="0"/>
              </a:rPr>
              <a:t>ortamı</a:t>
            </a:r>
          </a:p>
          <a:p>
            <a:pPr>
              <a:buFont typeface="Wingdings" panose="05000000000000000000" pitchFamily="2" charset="2"/>
              <a:buChar char="Ø"/>
            </a:pPr>
            <a:r>
              <a:rPr lang="tr-TR" sz="3600" dirty="0">
                <a:solidFill>
                  <a:srgbClr val="00B0F0"/>
                </a:solidFill>
                <a:latin typeface="Times New Roman" panose="02020603050405020304" pitchFamily="18" charset="0"/>
                <a:cs typeface="Times New Roman" panose="02020603050405020304" pitchFamily="18" charset="0"/>
              </a:rPr>
              <a:t>Risk yönetimi </a:t>
            </a:r>
            <a:endParaRPr lang="tr-TR" sz="3600" dirty="0" smtClean="0">
              <a:solidFill>
                <a:srgbClr val="00B0F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tr-TR" sz="3600" dirty="0">
                <a:solidFill>
                  <a:srgbClr val="00B050"/>
                </a:solidFill>
                <a:latin typeface="Times New Roman" panose="02020603050405020304" pitchFamily="18" charset="0"/>
                <a:cs typeface="Times New Roman" panose="02020603050405020304" pitchFamily="18" charset="0"/>
              </a:rPr>
              <a:t>Kontrol </a:t>
            </a:r>
            <a:r>
              <a:rPr lang="tr-TR" sz="3600" dirty="0" smtClean="0">
                <a:solidFill>
                  <a:srgbClr val="00B050"/>
                </a:solidFill>
                <a:latin typeface="Times New Roman" panose="02020603050405020304" pitchFamily="18" charset="0"/>
                <a:cs typeface="Times New Roman" panose="02020603050405020304" pitchFamily="18" charset="0"/>
              </a:rPr>
              <a:t>faaliyetleri</a:t>
            </a:r>
          </a:p>
          <a:p>
            <a:pPr>
              <a:buFont typeface="Wingdings" panose="05000000000000000000" pitchFamily="2" charset="2"/>
              <a:buChar char="Ø"/>
            </a:pPr>
            <a:r>
              <a:rPr lang="tr-TR" sz="3600" dirty="0">
                <a:solidFill>
                  <a:srgbClr val="7030A0"/>
                </a:solidFill>
                <a:latin typeface="Times New Roman" panose="02020603050405020304" pitchFamily="18" charset="0"/>
                <a:cs typeface="Times New Roman" panose="02020603050405020304" pitchFamily="18" charset="0"/>
              </a:rPr>
              <a:t>Bilgi ve </a:t>
            </a:r>
            <a:r>
              <a:rPr lang="tr-TR" sz="3600" dirty="0" smtClean="0">
                <a:solidFill>
                  <a:srgbClr val="7030A0"/>
                </a:solidFill>
                <a:latin typeface="Times New Roman" panose="02020603050405020304" pitchFamily="18" charset="0"/>
                <a:cs typeface="Times New Roman" panose="02020603050405020304" pitchFamily="18" charset="0"/>
              </a:rPr>
              <a:t>iletişim</a:t>
            </a:r>
          </a:p>
          <a:p>
            <a:pPr>
              <a:buFont typeface="Wingdings" panose="05000000000000000000" pitchFamily="2" charset="2"/>
              <a:buChar char="Ø"/>
            </a:pPr>
            <a:r>
              <a:rPr lang="tr-TR" sz="3600" dirty="0">
                <a:solidFill>
                  <a:srgbClr val="FF0000"/>
                </a:solidFill>
                <a:latin typeface="Times New Roman" panose="02020603050405020304" pitchFamily="18" charset="0"/>
                <a:cs typeface="Times New Roman" panose="02020603050405020304" pitchFamily="18" charset="0"/>
              </a:rPr>
              <a:t>İzleme</a:t>
            </a:r>
            <a:endParaRPr lang="tr-TR" sz="36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44839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ç </a:t>
            </a:r>
            <a:r>
              <a:rPr lang="tr-TR" dirty="0">
                <a:latin typeface="Times New Roman" panose="02020603050405020304" pitchFamily="18" charset="0"/>
                <a:cs typeface="Times New Roman" panose="02020603050405020304" pitchFamily="18" charset="0"/>
              </a:rPr>
              <a:t>kontrolün diğer unsurlarına temel teşkil eden genel bir çerçevedir. İdarenin yöneticileri ve çalışanlarının iç kontrole olumlu bir bakış sağlaması, etik değerlere ve dürüst bir yönetim anlayışına sahip olması esastır. Performans esaslı yönetim anlayışı çerçevesinde görev, </a:t>
            </a:r>
            <a:r>
              <a:rPr lang="tr-TR" dirty="0">
                <a:solidFill>
                  <a:srgbClr val="FF0000"/>
                </a:solidFill>
                <a:latin typeface="Times New Roman" panose="02020603050405020304" pitchFamily="18" charset="0"/>
                <a:cs typeface="Times New Roman" panose="02020603050405020304" pitchFamily="18" charset="0"/>
              </a:rPr>
              <a:t>yetki ve sorumlulukların uzmanlığa önem verilerek </a:t>
            </a:r>
            <a:r>
              <a:rPr lang="tr-TR" u="sng" dirty="0">
                <a:solidFill>
                  <a:srgbClr val="FF0000"/>
                </a:solidFill>
                <a:latin typeface="Times New Roman" panose="02020603050405020304" pitchFamily="18" charset="0"/>
                <a:cs typeface="Times New Roman" panose="02020603050405020304" pitchFamily="18" charset="0"/>
              </a:rPr>
              <a:t>bilgili ve yeterli kişilere verilmesi </a:t>
            </a:r>
            <a:r>
              <a:rPr lang="tr-TR" dirty="0">
                <a:solidFill>
                  <a:srgbClr val="FF0000"/>
                </a:solidFill>
                <a:latin typeface="Times New Roman" panose="02020603050405020304" pitchFamily="18" charset="0"/>
                <a:cs typeface="Times New Roman" panose="02020603050405020304" pitchFamily="18" charset="0"/>
              </a:rPr>
              <a:t>ve personelin performansının değerlendirilmesi sağlanır. İdarenin organizasyon yapısı ile personelin görev, yetki ve sorumlulukları açık bir şekilde belirlenir. </a:t>
            </a:r>
          </a:p>
          <a:p>
            <a:pPr marL="64008" indent="0" algn="ctr">
              <a:buNone/>
            </a:pPr>
            <a:endParaRPr lang="tr-TR"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458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b="1" dirty="0">
                <a:latin typeface="Times New Roman" panose="02020603050405020304" pitchFamily="18" charset="0"/>
                <a:cs typeface="Times New Roman" panose="02020603050405020304" pitchFamily="18" charset="0"/>
              </a:rPr>
              <a:t>Kontrol Ortamı bileşeni;</a:t>
            </a:r>
            <a:endParaRPr lang="tr-TR" dirty="0">
              <a:latin typeface="Times New Roman" panose="02020603050405020304" pitchFamily="18" charset="0"/>
              <a:cs typeface="Times New Roman" panose="02020603050405020304" pitchFamily="18" charset="0"/>
            </a:endParaRPr>
          </a:p>
          <a:p>
            <a:pPr lvl="0"/>
            <a:r>
              <a:rPr lang="tr-TR" dirty="0">
                <a:solidFill>
                  <a:srgbClr val="00B050"/>
                </a:solidFill>
                <a:latin typeface="Times New Roman" panose="02020603050405020304" pitchFamily="18" charset="0"/>
                <a:cs typeface="Times New Roman" panose="02020603050405020304" pitchFamily="18" charset="0"/>
              </a:rPr>
              <a:t>Etik Değerler ve Dürüstlük, </a:t>
            </a:r>
          </a:p>
          <a:p>
            <a:pPr lvl="0"/>
            <a:r>
              <a:rPr lang="tr-TR" dirty="0">
                <a:solidFill>
                  <a:srgbClr val="00B0F0"/>
                </a:solidFill>
                <a:latin typeface="Times New Roman" panose="02020603050405020304" pitchFamily="18" charset="0"/>
                <a:cs typeface="Times New Roman" panose="02020603050405020304" pitchFamily="18" charset="0"/>
              </a:rPr>
              <a:t>Misyon, Organizasyon Yapısı ve Görevler,</a:t>
            </a:r>
            <a:r>
              <a:rPr lang="tr-TR" dirty="0">
                <a:latin typeface="Times New Roman" panose="02020603050405020304" pitchFamily="18" charset="0"/>
                <a:cs typeface="Times New Roman" panose="02020603050405020304" pitchFamily="18" charset="0"/>
              </a:rPr>
              <a:t> </a:t>
            </a:r>
          </a:p>
          <a:p>
            <a:pPr lvl="0"/>
            <a:r>
              <a:rPr lang="tr-TR" dirty="0">
                <a:solidFill>
                  <a:srgbClr val="FF0000"/>
                </a:solidFill>
                <a:latin typeface="Times New Roman" panose="02020603050405020304" pitchFamily="18" charset="0"/>
                <a:cs typeface="Times New Roman" panose="02020603050405020304" pitchFamily="18" charset="0"/>
              </a:rPr>
              <a:t>Personelin Yeterliliği ve Performansı,  </a:t>
            </a:r>
          </a:p>
          <a:p>
            <a:pPr lvl="0"/>
            <a:r>
              <a:rPr lang="tr-TR" dirty="0">
                <a:solidFill>
                  <a:srgbClr val="7030A0"/>
                </a:solidFill>
                <a:latin typeface="Times New Roman" panose="02020603050405020304" pitchFamily="18" charset="0"/>
                <a:cs typeface="Times New Roman" panose="02020603050405020304" pitchFamily="18" charset="0"/>
              </a:rPr>
              <a:t>Yetki devri,</a:t>
            </a:r>
          </a:p>
          <a:p>
            <a:pPr marL="64008" indent="0">
              <a:buNone/>
            </a:pPr>
            <a:r>
              <a:rPr lang="tr-TR" dirty="0">
                <a:latin typeface="Times New Roman" panose="02020603050405020304" pitchFamily="18" charset="0"/>
                <a:cs typeface="Times New Roman" panose="02020603050405020304" pitchFamily="18" charset="0"/>
              </a:rPr>
              <a:t>Olmak üzere 4</a:t>
            </a:r>
            <a:r>
              <a:rPr lang="tr-TR" b="1" dirty="0">
                <a:latin typeface="Times New Roman" panose="02020603050405020304" pitchFamily="18" charset="0"/>
                <a:cs typeface="Times New Roman" panose="02020603050405020304" pitchFamily="18" charset="0"/>
              </a:rPr>
              <a:t> standart altında 26 genel şarttan </a:t>
            </a:r>
            <a:r>
              <a:rPr lang="tr-TR" dirty="0">
                <a:latin typeface="Times New Roman" panose="02020603050405020304" pitchFamily="18" charset="0"/>
                <a:cs typeface="Times New Roman" panose="02020603050405020304" pitchFamily="18" charset="0"/>
              </a:rPr>
              <a:t>oluşmaktadır. </a:t>
            </a:r>
          </a:p>
          <a:p>
            <a:pPr marL="64008" indent="0" algn="ctr">
              <a:buNone/>
            </a:pPr>
            <a:endParaRPr lang="tr-TR"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55005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b="1" dirty="0">
                <a:latin typeface="Times New Roman" panose="02020603050405020304" pitchFamily="18" charset="0"/>
                <a:cs typeface="Times New Roman" panose="02020603050405020304" pitchFamily="18" charset="0"/>
              </a:rPr>
              <a:t>Kontrol Ortamı </a:t>
            </a:r>
            <a:r>
              <a:rPr lang="tr-TR" b="1" dirty="0" smtClean="0">
                <a:latin typeface="Times New Roman" panose="02020603050405020304" pitchFamily="18" charset="0"/>
                <a:cs typeface="Times New Roman" panose="02020603050405020304" pitchFamily="18" charset="0"/>
              </a:rPr>
              <a:t>Genel Şartları;</a:t>
            </a:r>
            <a:endParaRPr lang="tr-TR" dirty="0">
              <a:latin typeface="Times New Roman" panose="02020603050405020304" pitchFamily="18" charset="0"/>
              <a:cs typeface="Times New Roman" panose="02020603050405020304" pitchFamily="18" charset="0"/>
            </a:endParaRPr>
          </a:p>
          <a:p>
            <a:pPr marL="64008" indent="0" algn="just">
              <a:buNone/>
            </a:pPr>
            <a:r>
              <a:rPr lang="tr-TR" b="1" dirty="0" smtClean="0">
                <a:solidFill>
                  <a:srgbClr val="C00000"/>
                </a:solidFill>
                <a:latin typeface="Times New Roman" panose="02020603050405020304" pitchFamily="18" charset="0"/>
                <a:cs typeface="Times New Roman" panose="02020603050405020304" pitchFamily="18" charset="0"/>
              </a:rPr>
              <a:t>KOS1: </a:t>
            </a:r>
            <a:r>
              <a:rPr lang="tr-TR" dirty="0">
                <a:solidFill>
                  <a:srgbClr val="FF0000"/>
                </a:solidFill>
                <a:latin typeface="Times New Roman" panose="02020603050405020304" pitchFamily="18" charset="0"/>
                <a:cs typeface="Times New Roman" panose="02020603050405020304" pitchFamily="18" charset="0"/>
              </a:rPr>
              <a:t>Etik Değerler ve Dürüstlük: Personel davranışlarını belirleyen kuralların personel </a:t>
            </a:r>
            <a:r>
              <a:rPr lang="tr-TR" dirty="0" smtClean="0">
                <a:solidFill>
                  <a:srgbClr val="FF0000"/>
                </a:solidFill>
                <a:latin typeface="Times New Roman" panose="02020603050405020304" pitchFamily="18" charset="0"/>
                <a:cs typeface="Times New Roman" panose="02020603050405020304" pitchFamily="18" charset="0"/>
              </a:rPr>
              <a:t>tarafından </a:t>
            </a:r>
            <a:r>
              <a:rPr lang="tr-TR" dirty="0">
                <a:solidFill>
                  <a:srgbClr val="FF0000"/>
                </a:solidFill>
                <a:latin typeface="Times New Roman" panose="02020603050405020304" pitchFamily="18" charset="0"/>
                <a:cs typeface="Times New Roman" panose="02020603050405020304" pitchFamily="18" charset="0"/>
              </a:rPr>
              <a:t>bilinmesi sağlanmalıdır.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1.1</a:t>
            </a:r>
            <a:r>
              <a:rPr lang="tr-TR" dirty="0">
                <a:solidFill>
                  <a:srgbClr val="00B0F0"/>
                </a:solidFill>
                <a:latin typeface="Times New Roman" panose="02020603050405020304" pitchFamily="18" charset="0"/>
                <a:cs typeface="Times New Roman" panose="02020603050405020304" pitchFamily="18" charset="0"/>
              </a:rPr>
              <a:t> İç kontrol sistemi ve işleyişi yönetici ve personel tarafından sahiplenilmeli ve desteklenmelidir. </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095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7030A0"/>
                </a:solidFill>
                <a:latin typeface="Times New Roman" panose="02020603050405020304" pitchFamily="18" charset="0"/>
                <a:cs typeface="Times New Roman" panose="02020603050405020304" pitchFamily="18" charset="0"/>
              </a:rPr>
              <a:t>Kontrol </a:t>
            </a:r>
            <a:r>
              <a:rPr lang="tr-TR" sz="3200" dirty="0" smtClean="0">
                <a:solidFill>
                  <a:srgbClr val="7030A0"/>
                </a:solidFill>
                <a:latin typeface="Times New Roman" panose="02020603050405020304" pitchFamily="18" charset="0"/>
                <a:cs typeface="Times New Roman" panose="02020603050405020304" pitchFamily="18" charset="0"/>
              </a:rPr>
              <a:t>ortamı;.</a:t>
            </a:r>
            <a:endParaRPr lang="tr-TR" sz="3200" dirty="0">
              <a:solidFill>
                <a:srgbClr val="7030A0"/>
              </a:solidFill>
              <a:latin typeface="Times New Roman" panose="02020603050405020304" pitchFamily="18" charset="0"/>
              <a:cs typeface="Times New Roman" panose="02020603050405020304" pitchFamily="18" charset="0"/>
            </a:endParaRPr>
          </a:p>
          <a:p>
            <a:pPr marL="64008" indent="0">
              <a:buNone/>
            </a:pPr>
            <a:r>
              <a:rPr lang="tr-TR" b="1" dirty="0" smtClean="0">
                <a:latin typeface="Times New Roman" panose="02020603050405020304" pitchFamily="18" charset="0"/>
                <a:cs typeface="Times New Roman" panose="02020603050405020304" pitchFamily="18" charset="0"/>
              </a:rPr>
              <a:t>Kontrol </a:t>
            </a:r>
            <a:r>
              <a:rPr lang="tr-TR" b="1" dirty="0">
                <a:latin typeface="Times New Roman" panose="02020603050405020304" pitchFamily="18" charset="0"/>
                <a:cs typeface="Times New Roman" panose="02020603050405020304" pitchFamily="18" charset="0"/>
              </a:rPr>
              <a:t>Ortamı </a:t>
            </a:r>
            <a:r>
              <a:rPr lang="tr-TR"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1.2 </a:t>
            </a:r>
            <a:r>
              <a:rPr lang="tr-TR" dirty="0">
                <a:solidFill>
                  <a:srgbClr val="FF0000"/>
                </a:solidFill>
                <a:latin typeface="Times New Roman" panose="02020603050405020304" pitchFamily="18" charset="0"/>
                <a:cs typeface="Times New Roman" panose="02020603050405020304" pitchFamily="18" charset="0"/>
              </a:rPr>
              <a:t>İdarenin yöneticileri iç kontrol sisteminin uygulanmasında personele örnek olmalıdır.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7030A0"/>
                </a:solidFill>
                <a:latin typeface="Times New Roman" panose="02020603050405020304" pitchFamily="18" charset="0"/>
                <a:cs typeface="Times New Roman" panose="02020603050405020304" pitchFamily="18" charset="0"/>
              </a:rPr>
              <a:t>KOS </a:t>
            </a:r>
            <a:r>
              <a:rPr lang="tr-TR" dirty="0" smtClean="0">
                <a:solidFill>
                  <a:srgbClr val="7030A0"/>
                </a:solidFill>
                <a:latin typeface="Times New Roman" panose="02020603050405020304" pitchFamily="18" charset="0"/>
                <a:cs typeface="Times New Roman" panose="02020603050405020304" pitchFamily="18" charset="0"/>
              </a:rPr>
              <a:t>1.3 </a:t>
            </a:r>
            <a:r>
              <a:rPr lang="tr-TR" dirty="0">
                <a:solidFill>
                  <a:srgbClr val="7030A0"/>
                </a:solidFill>
                <a:latin typeface="Times New Roman" panose="02020603050405020304" pitchFamily="18" charset="0"/>
                <a:cs typeface="Times New Roman" panose="02020603050405020304" pitchFamily="18" charset="0"/>
              </a:rPr>
              <a:t>Etik kurallar bilinmeli ve tüm faaliyetlerde bu kurallara uyulmalıdır.</a:t>
            </a:r>
            <a:r>
              <a:rPr lang="tr-TR" dirty="0">
                <a:solidFill>
                  <a:srgbClr val="7030A0"/>
                </a:solidFill>
                <a:latin typeface="Times New Roman" panose="02020603050405020304" pitchFamily="18" charset="0"/>
                <a:cs typeface="Times New Roman" panose="02020603050405020304" pitchFamily="18" charset="0"/>
              </a:rPr>
              <a:t> </a:t>
            </a:r>
            <a:endParaRPr lang="tr-TR" dirty="0" smtClean="0">
              <a:solidFill>
                <a:srgbClr val="7030A0"/>
              </a:solidFill>
              <a:latin typeface="Times New Roman" panose="02020603050405020304" pitchFamily="18" charset="0"/>
              <a:cs typeface="Times New Roman" panose="02020603050405020304" pitchFamily="18" charset="0"/>
            </a:endParaRPr>
          </a:p>
          <a:p>
            <a:pPr marL="64008" indent="0" algn="just">
              <a:buNone/>
            </a:pPr>
            <a:r>
              <a:rPr lang="tr-TR" b="1" dirty="0">
                <a:solidFill>
                  <a:srgbClr val="92D050"/>
                </a:solidFill>
                <a:latin typeface="Times New Roman" panose="02020603050405020304" pitchFamily="18" charset="0"/>
                <a:cs typeface="Times New Roman" panose="02020603050405020304" pitchFamily="18" charset="0"/>
              </a:rPr>
              <a:t>KOS </a:t>
            </a:r>
            <a:r>
              <a:rPr lang="tr-TR" b="1" dirty="0" smtClean="0">
                <a:solidFill>
                  <a:srgbClr val="92D050"/>
                </a:solidFill>
                <a:latin typeface="Times New Roman" panose="02020603050405020304" pitchFamily="18" charset="0"/>
                <a:cs typeface="Times New Roman" panose="02020603050405020304" pitchFamily="18" charset="0"/>
              </a:rPr>
              <a:t>1.4 </a:t>
            </a:r>
            <a:r>
              <a:rPr lang="tr-TR" b="1" dirty="0">
                <a:solidFill>
                  <a:srgbClr val="92D050"/>
                </a:solidFill>
                <a:latin typeface="Times New Roman" panose="02020603050405020304" pitchFamily="18" charset="0"/>
                <a:cs typeface="Times New Roman" panose="02020603050405020304" pitchFamily="18" charset="0"/>
              </a:rPr>
              <a:t>Faaliyetlerde dürüstlük, saydamlık ve hesap verebilirlik sağlanmalıdır.</a:t>
            </a:r>
            <a:r>
              <a:rPr lang="tr-TR" b="1" dirty="0">
                <a:solidFill>
                  <a:srgbClr val="92D050"/>
                </a:solidFill>
                <a:latin typeface="Times New Roman" panose="02020603050405020304" pitchFamily="18" charset="0"/>
                <a:cs typeface="Times New Roman" panose="02020603050405020304" pitchFamily="18" charset="0"/>
              </a:rPr>
              <a:t> </a:t>
            </a:r>
            <a:endParaRPr lang="tr-TR" b="1" dirty="0">
              <a:solidFill>
                <a:srgbClr val="92D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4015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sz="3600" dirty="0">
                <a:solidFill>
                  <a:srgbClr val="FF0000"/>
                </a:solidFill>
                <a:latin typeface="Times New Roman" panose="02020603050405020304" pitchFamily="18" charset="0"/>
                <a:cs typeface="Times New Roman" panose="02020603050405020304" pitchFamily="18" charset="0"/>
              </a:rPr>
              <a:t>KOS </a:t>
            </a:r>
            <a:r>
              <a:rPr lang="tr-TR" sz="3600" dirty="0" smtClean="0">
                <a:solidFill>
                  <a:srgbClr val="FF0000"/>
                </a:solidFill>
                <a:latin typeface="Times New Roman" panose="02020603050405020304" pitchFamily="18" charset="0"/>
                <a:cs typeface="Times New Roman" panose="02020603050405020304" pitchFamily="18" charset="0"/>
              </a:rPr>
              <a:t>1.5 </a:t>
            </a:r>
            <a:r>
              <a:rPr lang="tr-TR" sz="3600" dirty="0">
                <a:solidFill>
                  <a:srgbClr val="FF0000"/>
                </a:solidFill>
                <a:latin typeface="Times New Roman" panose="02020603050405020304" pitchFamily="18" charset="0"/>
                <a:cs typeface="Times New Roman" panose="02020603050405020304" pitchFamily="18" charset="0"/>
              </a:rPr>
              <a:t>İdarenin personeline ve hizmet verilenlere adil ve eşit davranılmalıdır.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600" dirty="0">
                <a:solidFill>
                  <a:srgbClr val="00B0F0"/>
                </a:solidFill>
                <a:latin typeface="Times New Roman" panose="02020603050405020304" pitchFamily="18" charset="0"/>
                <a:cs typeface="Times New Roman" panose="02020603050405020304" pitchFamily="18" charset="0"/>
              </a:rPr>
              <a:t>KOS </a:t>
            </a:r>
            <a:r>
              <a:rPr lang="tr-TR" sz="3600" dirty="0" smtClean="0">
                <a:solidFill>
                  <a:srgbClr val="00B0F0"/>
                </a:solidFill>
                <a:latin typeface="Times New Roman" panose="02020603050405020304" pitchFamily="18" charset="0"/>
                <a:cs typeface="Times New Roman" panose="02020603050405020304" pitchFamily="18" charset="0"/>
              </a:rPr>
              <a:t>1.6 </a:t>
            </a:r>
            <a:r>
              <a:rPr lang="tr-TR" sz="3600" dirty="0">
                <a:solidFill>
                  <a:srgbClr val="00B0F0"/>
                </a:solidFill>
                <a:latin typeface="Times New Roman" panose="02020603050405020304" pitchFamily="18" charset="0"/>
                <a:cs typeface="Times New Roman" panose="02020603050405020304" pitchFamily="18" charset="0"/>
              </a:rPr>
              <a:t>İdarenin faaliyetlerine ilişkin tüm bilgi ve belgeler doğru, tam ve güvenilir olmalıdır.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72890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endParaRPr lang="tr-TR" sz="3600" b="1" dirty="0">
              <a:latin typeface="Times New Roman" panose="02020603050405020304" pitchFamily="18" charset="0"/>
              <a:cs typeface="Times New Roman" panose="02020603050405020304" pitchFamily="18" charset="0"/>
            </a:endParaRPr>
          </a:p>
          <a:p>
            <a:pPr marL="64008" indent="0" algn="just">
              <a:buNone/>
            </a:pPr>
            <a:r>
              <a:rPr lang="tr-TR" sz="3600" b="1" dirty="0" smtClean="0">
                <a:solidFill>
                  <a:srgbClr val="FF0000"/>
                </a:solidFill>
                <a:latin typeface="Times New Roman" panose="02020603050405020304" pitchFamily="18" charset="0"/>
                <a:cs typeface="Times New Roman" panose="02020603050405020304" pitchFamily="18" charset="0"/>
              </a:rPr>
              <a:t>KOS.2 </a:t>
            </a:r>
            <a:r>
              <a:rPr lang="tr-TR" sz="3600" dirty="0">
                <a:solidFill>
                  <a:srgbClr val="FF0000"/>
                </a:solidFill>
                <a:latin typeface="Times New Roman" panose="02020603050405020304" pitchFamily="18" charset="0"/>
                <a:cs typeface="Times New Roman" panose="02020603050405020304" pitchFamily="18" charset="0"/>
              </a:rPr>
              <a:t>Misyon, organizasyon yapısı ve görevler: İdarelerin misyonu ile birimlerin ve personelin görev tanımları yazılı olarak belirlenmeli, personele duyurulmalı ve idarede uygun bir organizasyon yapısı oluşturulmalıdır.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118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2.1 </a:t>
            </a:r>
            <a:r>
              <a:rPr lang="tr-TR" dirty="0">
                <a:solidFill>
                  <a:srgbClr val="FF0000"/>
                </a:solidFill>
                <a:latin typeface="Times New Roman" panose="02020603050405020304" pitchFamily="18" charset="0"/>
                <a:cs typeface="Times New Roman" panose="02020603050405020304" pitchFamily="18" charset="0"/>
              </a:rPr>
              <a:t>İdarenin misyonu yazılı olarak belirlenmeli, duyurulmalı ve personel tarafından benimsenmesi sağlanmalıdır.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2.2 </a:t>
            </a:r>
            <a:r>
              <a:rPr lang="tr-TR" dirty="0">
                <a:solidFill>
                  <a:srgbClr val="00B0F0"/>
                </a:solidFill>
                <a:latin typeface="Times New Roman" panose="02020603050405020304" pitchFamily="18" charset="0"/>
                <a:cs typeface="Times New Roman" panose="02020603050405020304" pitchFamily="18" charset="0"/>
              </a:rPr>
              <a:t>Misyonun gerçekleştirilmesini sağlamak üzere idare birimleri ve alt birimlerince yürütülecek görevler yazılı olarak tanımlanmalı ve duyurulmalıdır.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700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169368"/>
            <a:ext cx="9144000" cy="5572000"/>
          </a:xfrm>
        </p:spPr>
        <p:txBody>
          <a:bodyPr>
            <a:normAutofit fontScale="85000" lnSpcReduction="10000"/>
          </a:bodyPr>
          <a:lstStyle/>
          <a:p>
            <a:pPr algn="just"/>
            <a:endParaRPr lang="tr-TR" dirty="0" smtClean="0">
              <a:latin typeface="Times New Roman" panose="02020603050405020304" pitchFamily="18" charset="0"/>
              <a:cs typeface="Times New Roman" panose="02020603050405020304" pitchFamily="18" charset="0"/>
            </a:endParaRPr>
          </a:p>
          <a:p>
            <a:pPr marL="64008" indent="0" algn="just">
              <a:buNone/>
            </a:pPr>
            <a:r>
              <a:rPr lang="tr-TR" dirty="0" smtClean="0">
                <a:solidFill>
                  <a:srgbClr val="FF0000"/>
                </a:solidFill>
                <a:latin typeface="Times New Roman" panose="02020603050405020304" pitchFamily="18" charset="0"/>
                <a:cs typeface="Times New Roman" panose="02020603050405020304" pitchFamily="18" charset="0"/>
              </a:rPr>
              <a:t>İÇ KONTROL NEDİR ? </a:t>
            </a:r>
            <a:endParaRPr lang="tr-TR" dirty="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200" dirty="0" smtClean="0">
                <a:latin typeface="Times New Roman" panose="02020603050405020304" pitchFamily="18" charset="0"/>
                <a:cs typeface="Times New Roman" panose="02020603050405020304" pitchFamily="18" charset="0"/>
              </a:rPr>
              <a:t>İç </a:t>
            </a:r>
            <a:r>
              <a:rPr lang="tr-TR" sz="3200" dirty="0">
                <a:latin typeface="Times New Roman" panose="02020603050405020304" pitchFamily="18" charset="0"/>
                <a:cs typeface="Times New Roman" panose="02020603050405020304" pitchFamily="18" charset="0"/>
              </a:rPr>
              <a:t>kontrol kurumların hedeflerine ulaşması ve misyonlarını gerçekleştirmesi; bu yolda ilerlerken önlerine çıkabilecek belirsizliklerin en aza indirilmesi amacıyla uygulanan süreçtir. İç kontrol, kurumların sürekli değişen çevre koşulları, hizmet alanların talepleri ve öncelikleri ile gelecekte ortaya çıkabilecek tehdit unsuru olan veya fırsatlar yaratabilecek risklerle başa çıkabilmeleri için yönetimi güçlendirir.</a:t>
            </a:r>
          </a:p>
          <a:p>
            <a:pPr marL="64008" indent="0" algn="just">
              <a:buNone/>
            </a:pPr>
            <a:r>
              <a:rPr lang="tr-TR" sz="3200" dirty="0">
                <a:latin typeface="Times New Roman" panose="02020603050405020304" pitchFamily="18" charset="0"/>
                <a:cs typeface="Times New Roman" panose="02020603050405020304" pitchFamily="18" charset="0"/>
              </a:rPr>
              <a:t>Diğer bir ifadeyle iç kontrol, kurumun, yönetimi ve personeli tarafından hayata geçirilen, belirlenmiş hedeflere ulaşmasında ve misyonunu gerçekleştirmesinde makul bir güvence sağlamak üzere tasarlanmış ve kurumun genelini etkileyen bütünleşmiş bir süreçtir.</a:t>
            </a:r>
          </a:p>
          <a:p>
            <a:pPr marL="64008" indent="0" algn="just">
              <a:buNone/>
            </a:pPr>
            <a:endParaRPr lang="tr-TR" sz="4000" dirty="0"/>
          </a:p>
        </p:txBody>
      </p:sp>
      <p:pic>
        <p:nvPicPr>
          <p:cNvPr id="7"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16632"/>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19919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2.3 </a:t>
            </a:r>
            <a:r>
              <a:rPr lang="tr-TR" dirty="0">
                <a:solidFill>
                  <a:srgbClr val="FF0000"/>
                </a:solidFill>
                <a:latin typeface="Times New Roman" panose="02020603050405020304" pitchFamily="18" charset="0"/>
                <a:cs typeface="Times New Roman" panose="02020603050405020304" pitchFamily="18" charset="0"/>
              </a:rPr>
              <a:t>İdare birimlerinde personelin görevlerini ve bu görevlere ilişkin yetki ve sorumluluklarını kapsayan görev dağılım çizelgesi oluşturulmalı ve personele bildirilmelidir.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2.4 </a:t>
            </a:r>
            <a:r>
              <a:rPr lang="tr-TR" dirty="0">
                <a:solidFill>
                  <a:srgbClr val="00B0F0"/>
                </a:solidFill>
                <a:latin typeface="Times New Roman" panose="02020603050405020304" pitchFamily="18" charset="0"/>
                <a:cs typeface="Times New Roman" panose="02020603050405020304" pitchFamily="18" charset="0"/>
              </a:rPr>
              <a:t>İdarenin ve birimlerinin teşkilat şeması olmalı ve buna bağlı olarak fonksiyonel görev dağılımı belirlenmelidir.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3868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fontScale="92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2.5 </a:t>
            </a:r>
            <a:r>
              <a:rPr lang="tr-TR" dirty="0">
                <a:solidFill>
                  <a:srgbClr val="FF0000"/>
                </a:solidFill>
                <a:latin typeface="Times New Roman" panose="02020603050405020304" pitchFamily="18" charset="0"/>
                <a:cs typeface="Times New Roman" panose="02020603050405020304" pitchFamily="18" charset="0"/>
              </a:rPr>
              <a:t>İdarenin ve birimlerinin organizasyon yapısı, temel yetki ve sorumluluk dağılımı, hesap verebilirlik ve uygun raporlama ilişkisini gösterecek şekilde olmalıdır.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2.6 </a:t>
            </a:r>
            <a:r>
              <a:rPr lang="tr-TR" dirty="0">
                <a:solidFill>
                  <a:srgbClr val="00B0F0"/>
                </a:solidFill>
                <a:latin typeface="Times New Roman" panose="02020603050405020304" pitchFamily="18" charset="0"/>
                <a:cs typeface="Times New Roman" panose="02020603050405020304" pitchFamily="18" charset="0"/>
              </a:rPr>
              <a:t>İdarenin yöneticileri, faaliyetlerin yürütülmesinde hassas görevlere ilişkin prosedürleri belirlemeli ve personele duyurmalıdır.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2.7 </a:t>
            </a:r>
            <a:r>
              <a:rPr lang="tr-TR" dirty="0">
                <a:solidFill>
                  <a:srgbClr val="FF0000"/>
                </a:solidFill>
                <a:latin typeface="Times New Roman" panose="02020603050405020304" pitchFamily="18" charset="0"/>
                <a:cs typeface="Times New Roman" panose="02020603050405020304" pitchFamily="18" charset="0"/>
              </a:rPr>
              <a:t>Her düzeydeki yöneticiler verilen görevlerin sonucunu izlemeye yönelik mekanizmalar oluşturmalıdır.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52650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fontScale="925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KOS3 </a:t>
            </a:r>
            <a:r>
              <a:rPr lang="tr-TR" dirty="0">
                <a:solidFill>
                  <a:srgbClr val="FF0000"/>
                </a:solidFill>
                <a:latin typeface="Times New Roman" panose="02020603050405020304" pitchFamily="18" charset="0"/>
                <a:cs typeface="Times New Roman" panose="02020603050405020304" pitchFamily="18" charset="0"/>
              </a:rPr>
              <a:t>Personelin yeterliliği ve performansı: İdareler, personelin yeterliliği ve görevleri arasındaki uyumu sağlamalı, performansın değerlendirilmesi ve geliştirilmesine yönelik önlemler almalıdır.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3.1</a:t>
            </a:r>
            <a:r>
              <a:rPr lang="tr-TR" dirty="0">
                <a:solidFill>
                  <a:srgbClr val="00B0F0"/>
                </a:solidFill>
                <a:latin typeface="Times New Roman" panose="02020603050405020304" pitchFamily="18" charset="0"/>
                <a:cs typeface="Times New Roman" panose="02020603050405020304" pitchFamily="18" charset="0"/>
              </a:rPr>
              <a:t> İnsan kaynakları yönetimi, idarenin amaç ve hedeflerinin gerçekleşmesini sağlamaya yönelik olmalıdır.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64042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3.2 </a:t>
            </a:r>
            <a:r>
              <a:rPr lang="tr-TR" dirty="0">
                <a:solidFill>
                  <a:srgbClr val="FF0000"/>
                </a:solidFill>
                <a:latin typeface="Times New Roman" panose="02020603050405020304" pitchFamily="18" charset="0"/>
                <a:cs typeface="Times New Roman" panose="02020603050405020304" pitchFamily="18" charset="0"/>
              </a:rPr>
              <a:t>İdarenin yönetici ve personeli görevlerini etkin ve etkili bir şekilde yürütebilecek bilgi, deneyim ve yeteneğe sahip olmalıdır.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3.3 </a:t>
            </a:r>
            <a:r>
              <a:rPr lang="tr-TR" dirty="0">
                <a:solidFill>
                  <a:srgbClr val="00B0F0"/>
                </a:solidFill>
                <a:latin typeface="Times New Roman" panose="02020603050405020304" pitchFamily="18" charset="0"/>
                <a:cs typeface="Times New Roman" panose="02020603050405020304" pitchFamily="18" charset="0"/>
              </a:rPr>
              <a:t>Mesleki yeterliliğe önem verilmeli ve her görev için en uygun personel seçilmelidir.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3.4 </a:t>
            </a:r>
            <a:r>
              <a:rPr lang="tr-TR" dirty="0">
                <a:solidFill>
                  <a:srgbClr val="FF0000"/>
                </a:solidFill>
                <a:latin typeface="Times New Roman" panose="02020603050405020304" pitchFamily="18" charset="0"/>
                <a:cs typeface="Times New Roman" panose="02020603050405020304" pitchFamily="18" charset="0"/>
              </a:rPr>
              <a:t>Personelin işe alınması ile görevinde ilerleme ve yükselmesinde liyakat ilkesine uyulmalı ve bireysel performansı göz önünde bulundurulmalıdır.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3797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3.5 </a:t>
            </a:r>
            <a:r>
              <a:rPr lang="tr-TR" dirty="0">
                <a:solidFill>
                  <a:srgbClr val="FF0000"/>
                </a:solidFill>
                <a:latin typeface="Times New Roman" panose="02020603050405020304" pitchFamily="18" charset="0"/>
                <a:cs typeface="Times New Roman" panose="02020603050405020304" pitchFamily="18" charset="0"/>
              </a:rPr>
              <a:t>Her görev için gerekli eğitim ihtiyacı belirlenmeli, bu ihtiyacı giderecek eğitim faaliyetleri her yıl planlanarak yürütülmeli ve gerektiğinde güncellenmelidir.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3.6</a:t>
            </a:r>
            <a:r>
              <a:rPr lang="tr-TR" dirty="0">
                <a:solidFill>
                  <a:srgbClr val="00B0F0"/>
                </a:solidFill>
                <a:latin typeface="Times New Roman" panose="02020603050405020304" pitchFamily="18" charset="0"/>
                <a:cs typeface="Times New Roman" panose="02020603050405020304" pitchFamily="18" charset="0"/>
              </a:rPr>
              <a:t> Personelin yeterliliği ve performansı bağlı olduğu yöneticisi tarafından en az yılda bir kez değerlendirilmeli ve değerlendirme sonuçları personel ile görüşülmelidir.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4971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fontScale="92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3.7 </a:t>
            </a:r>
            <a:r>
              <a:rPr lang="tr-TR" dirty="0">
                <a:solidFill>
                  <a:srgbClr val="FF0000"/>
                </a:solidFill>
                <a:latin typeface="Times New Roman" panose="02020603050405020304" pitchFamily="18" charset="0"/>
                <a:cs typeface="Times New Roman" panose="02020603050405020304" pitchFamily="18" charset="0"/>
              </a:rPr>
              <a:t>Performans değerlendirmesine göre performansı yetersiz bulunan personelin performansını geliştirmeye yönelik önlemler alınmalı, yüksek performans gösteren personel için ödüllendirme mekanizmaları geliştirilmelidir.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3.8 </a:t>
            </a:r>
            <a:r>
              <a:rPr lang="tr-TR" dirty="0">
                <a:solidFill>
                  <a:srgbClr val="00B0F0"/>
                </a:solidFill>
                <a:latin typeface="Times New Roman" panose="02020603050405020304" pitchFamily="18" charset="0"/>
                <a:cs typeface="Times New Roman" panose="02020603050405020304" pitchFamily="18" charset="0"/>
              </a:rPr>
              <a:t>Personel istihdamı, yer değiştirme, üst görevlere atanma, eğitim, performans değerlendirmesi, özlük hakları gibi insan kaynakları yönetimine ilişkin önemli hususlar yazılı olarak belirlenmiş olmalı ve personele duyurulmalıdır.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6095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KOS4 </a:t>
            </a:r>
            <a:r>
              <a:rPr lang="tr-TR" dirty="0">
                <a:solidFill>
                  <a:srgbClr val="FF0000"/>
                </a:solidFill>
                <a:latin typeface="Times New Roman" panose="02020603050405020304" pitchFamily="18" charset="0"/>
                <a:cs typeface="Times New Roman" panose="02020603050405020304" pitchFamily="18" charset="0"/>
              </a:rPr>
              <a:t>Yetki Devri: İdarelerde yetkiler ve yetki devrinin sınırları açıkça belirlenmeli ve yazılı olarak bildirilmelidir. Devredilen yetkinin önemi ve riski dikkate alınarak yetki devri yapılmalıdır.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4.1</a:t>
            </a:r>
            <a:r>
              <a:rPr lang="tr-TR" dirty="0">
                <a:solidFill>
                  <a:srgbClr val="00B0F0"/>
                </a:solidFill>
                <a:latin typeface="Times New Roman" panose="02020603050405020304" pitchFamily="18" charset="0"/>
                <a:cs typeface="Times New Roman" panose="02020603050405020304" pitchFamily="18" charset="0"/>
              </a:rPr>
              <a:t> İş akış süreçlerindeki imza ve onay mercileri belirlenmeli ve personele duyurulmalıdır.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73575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4.2 </a:t>
            </a:r>
            <a:r>
              <a:rPr lang="tr-TR" dirty="0">
                <a:solidFill>
                  <a:srgbClr val="FF0000"/>
                </a:solidFill>
                <a:latin typeface="Times New Roman" panose="02020603050405020304" pitchFamily="18" charset="0"/>
                <a:cs typeface="Times New Roman" panose="02020603050405020304" pitchFamily="18" charset="0"/>
              </a:rPr>
              <a:t>Yetki devirleri, üst yönetici tarafından belirlenen esaslar çerçevesinde devredilen yetkinin sınırlarını gösterecek şekilde yazılı olarak belirlenmeli ve ilgililere bildirilmelidir.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4.3 </a:t>
            </a:r>
            <a:r>
              <a:rPr lang="tr-TR" dirty="0">
                <a:solidFill>
                  <a:srgbClr val="00B0F0"/>
                </a:solidFill>
                <a:latin typeface="Times New Roman" panose="02020603050405020304" pitchFamily="18" charset="0"/>
                <a:cs typeface="Times New Roman" panose="02020603050405020304" pitchFamily="18" charset="0"/>
              </a:rPr>
              <a:t>Yetki devri, devredilen yetkinin önemi ile uyumlu olmalıdır.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65264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291072"/>
            <a:ext cx="8229600" cy="5234272"/>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dirty="0">
                <a:solidFill>
                  <a:srgbClr val="FF0000"/>
                </a:solidFill>
                <a:latin typeface="Times New Roman" panose="02020603050405020304" pitchFamily="18" charset="0"/>
                <a:cs typeface="Times New Roman" panose="02020603050405020304" pitchFamily="18" charset="0"/>
              </a:rPr>
              <a:t>Kontrol </a:t>
            </a:r>
            <a:r>
              <a:rPr lang="tr-TR" sz="3200" dirty="0" smtClean="0">
                <a:solidFill>
                  <a:srgbClr val="FF0000"/>
                </a:solidFill>
                <a:latin typeface="Times New Roman" panose="02020603050405020304" pitchFamily="18" charset="0"/>
                <a:cs typeface="Times New Roman" panose="02020603050405020304" pitchFamily="18" charset="0"/>
              </a:rPr>
              <a:t>ortamı;</a:t>
            </a:r>
            <a:endParaRPr lang="tr-TR" sz="3200" dirty="0">
              <a:solidFill>
                <a:srgbClr val="FF0000"/>
              </a:solidFill>
              <a:latin typeface="Times New Roman" panose="02020603050405020304" pitchFamily="18" charset="0"/>
              <a:cs typeface="Times New Roman" panose="02020603050405020304" pitchFamily="18" charset="0"/>
            </a:endParaRPr>
          </a:p>
          <a:p>
            <a:pPr marL="64008" indent="0">
              <a:buNone/>
            </a:pPr>
            <a:r>
              <a:rPr lang="tr-TR" sz="3600" b="1" dirty="0" smtClean="0">
                <a:latin typeface="Times New Roman" panose="02020603050405020304" pitchFamily="18" charset="0"/>
                <a:cs typeface="Times New Roman" panose="02020603050405020304" pitchFamily="18" charset="0"/>
              </a:rPr>
              <a:t>Kontrol </a:t>
            </a:r>
            <a:r>
              <a:rPr lang="tr-TR" sz="3600" b="1" dirty="0">
                <a:latin typeface="Times New Roman" panose="02020603050405020304" pitchFamily="18" charset="0"/>
                <a:cs typeface="Times New Roman" panose="02020603050405020304" pitchFamily="18" charset="0"/>
              </a:rPr>
              <a:t>Ortamı </a:t>
            </a:r>
            <a:r>
              <a:rPr lang="tr-TR" sz="3600" b="1" dirty="0" smtClean="0">
                <a:latin typeface="Times New Roman" panose="02020603050405020304" pitchFamily="18" charset="0"/>
                <a:cs typeface="Times New Roman" panose="02020603050405020304" pitchFamily="18" charset="0"/>
              </a:rPr>
              <a:t>Genel Şartları;</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KOS </a:t>
            </a:r>
            <a:r>
              <a:rPr lang="tr-TR" dirty="0" smtClean="0">
                <a:solidFill>
                  <a:srgbClr val="FF0000"/>
                </a:solidFill>
                <a:latin typeface="Times New Roman" panose="02020603050405020304" pitchFamily="18" charset="0"/>
                <a:cs typeface="Times New Roman" panose="02020603050405020304" pitchFamily="18" charset="0"/>
              </a:rPr>
              <a:t>4.4 </a:t>
            </a:r>
            <a:r>
              <a:rPr lang="tr-TR" dirty="0">
                <a:solidFill>
                  <a:srgbClr val="FF0000"/>
                </a:solidFill>
                <a:latin typeface="Times New Roman" panose="02020603050405020304" pitchFamily="18" charset="0"/>
                <a:cs typeface="Times New Roman" panose="02020603050405020304" pitchFamily="18" charset="0"/>
              </a:rPr>
              <a:t>Yetki devredilen personel görevin gerektirdiği bilgi, deneyim ve yeteneğe sahip olmalıdır.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KOS </a:t>
            </a:r>
            <a:r>
              <a:rPr lang="tr-TR" dirty="0" smtClean="0">
                <a:solidFill>
                  <a:srgbClr val="00B0F0"/>
                </a:solidFill>
                <a:latin typeface="Times New Roman" panose="02020603050405020304" pitchFamily="18" charset="0"/>
                <a:cs typeface="Times New Roman" panose="02020603050405020304" pitchFamily="18" charset="0"/>
              </a:rPr>
              <a:t>4.5 </a:t>
            </a:r>
            <a:r>
              <a:rPr lang="tr-TR" dirty="0">
                <a:solidFill>
                  <a:srgbClr val="00B0F0"/>
                </a:solidFill>
                <a:latin typeface="Times New Roman" panose="02020603050405020304" pitchFamily="18" charset="0"/>
                <a:cs typeface="Times New Roman" panose="02020603050405020304" pitchFamily="18" charset="0"/>
              </a:rPr>
              <a:t>Yetki devredilen personel, yetkinin kullanımına ilişkin olarak belli dönemlerde yetki devredene bilgi vermeli, yetki devreden ise bu bilgiyi aramalıdır.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8293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Risk Değerlendirme Standartları: </a:t>
            </a:r>
            <a:endParaRPr lang="tr-TR" b="1"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smtClean="0">
                <a:latin typeface="Times New Roman" panose="02020603050405020304" pitchFamily="18" charset="0"/>
                <a:cs typeface="Times New Roman" panose="02020603050405020304" pitchFamily="18" charset="0"/>
              </a:rPr>
              <a:t>Risk </a:t>
            </a:r>
            <a:r>
              <a:rPr lang="tr-TR" dirty="0">
                <a:latin typeface="Times New Roman" panose="02020603050405020304" pitchFamily="18" charset="0"/>
                <a:cs typeface="Times New Roman" panose="02020603050405020304" pitchFamily="18" charset="0"/>
              </a:rPr>
              <a:t>değerlendirme, idarenin hedeflerinin gerçekleşmesini engelleyecek risklerin tanımlanması, analiz edilmesi ve gerekli önlemlerin alınması sürecidir. Risk değerlendirmesi, mevcut koşullarda meydana gelen değişiklikler dikkate alınarak gerçekleştirilen ve süreklilik arz eden bir faaliyettir. İdare, stratejik planında ve performans programında belirlenen amaç ve hedeflerine ulaşmak için iç ve dış nedenlerden kaynaklanan riskleri değerlendirir.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2246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40768"/>
            <a:ext cx="9144000" cy="5517232"/>
          </a:xfrm>
        </p:spPr>
        <p:txBody>
          <a:bodyPr>
            <a:normAutofit fontScale="70000" lnSpcReduction="20000"/>
          </a:bodyPr>
          <a:lstStyle/>
          <a:p>
            <a:pPr marL="64008" indent="0" algn="just">
              <a:buNone/>
            </a:pPr>
            <a:r>
              <a:rPr lang="tr-TR" sz="4000" dirty="0" smtClean="0">
                <a:solidFill>
                  <a:srgbClr val="C00000"/>
                </a:solidFill>
                <a:latin typeface="Times New Roman" panose="02020603050405020304" pitchFamily="18" charset="0"/>
                <a:cs typeface="Times New Roman" panose="02020603050405020304" pitchFamily="18" charset="0"/>
              </a:rPr>
              <a:t>İç </a:t>
            </a:r>
            <a:r>
              <a:rPr lang="tr-TR" sz="4000" dirty="0">
                <a:solidFill>
                  <a:srgbClr val="C00000"/>
                </a:solidFill>
                <a:latin typeface="Times New Roman" panose="02020603050405020304" pitchFamily="18" charset="0"/>
                <a:cs typeface="Times New Roman" panose="02020603050405020304" pitchFamily="18" charset="0"/>
              </a:rPr>
              <a:t>kontrol tanımında önemli olan bazı unsurlar şunlardır:</a:t>
            </a:r>
          </a:p>
          <a:p>
            <a:pPr marL="64008" indent="0" algn="just">
              <a:buNone/>
            </a:pPr>
            <a:r>
              <a:rPr lang="tr-TR" sz="3300" dirty="0">
                <a:latin typeface="Times New Roman" panose="02020603050405020304" pitchFamily="18" charset="0"/>
                <a:cs typeface="Times New Roman" panose="02020603050405020304" pitchFamily="18" charset="0"/>
              </a:rPr>
              <a:t>İç kontrol bir süreçtir. Bunun anlamı iç kontrolün ulaşılmaya çalışılan bir amaç olmadığıdır. İç kontrolün süreç olması, aynı zamanda bir sonuç olmadığı anlamına da gelir. Bu süreç sonuca ulaşmak için kullanılan bir araçtır.</a:t>
            </a:r>
          </a:p>
          <a:p>
            <a:pPr marL="64008" indent="0" algn="just">
              <a:buNone/>
            </a:pPr>
            <a:r>
              <a:rPr lang="tr-TR" sz="3300" dirty="0">
                <a:latin typeface="Times New Roman" panose="02020603050405020304" pitchFamily="18" charset="0"/>
                <a:cs typeface="Times New Roman" panose="02020603050405020304" pitchFamily="18" charset="0"/>
              </a:rPr>
              <a:t>İç kontrol insanlardan etkilenir. Bu süreç sadece politika kuralları, el kitapları ve talimat metinleri değildir. Kurumun her seviyesinde yer alan insanlar iç kontrolün bir parçasıdır ve uygulanmasından sorumludur.</a:t>
            </a:r>
          </a:p>
          <a:p>
            <a:pPr marL="64008" indent="0" algn="just">
              <a:buNone/>
            </a:pPr>
            <a:r>
              <a:rPr lang="tr-TR" sz="3300" dirty="0">
                <a:latin typeface="Times New Roman" panose="02020603050405020304" pitchFamily="18" charset="0"/>
                <a:cs typeface="Times New Roman" panose="02020603050405020304" pitchFamily="18" charset="0"/>
              </a:rPr>
              <a:t>İç kontrol kurumun hedeflerine ulaşılmasında üst yönetime ve idarecilere sadece makul bir güvence sağlar. Kurum, hedefine doğru ilerlerken iç ve dış etkenlere maruz kalır. Kurumun bir parçası olan çalışanlar iç etkenlere örnek olarak gösterilebilir. Kişilerin karakter özellikleri, ahlaki değerleri ve yetkinlikleri iç kontrolün etkinliği ile doğrudan ilgilidir. İç kontrol ile insanların içsel özelliklerini tamamen kontrol etmek mümkün değildir. Dış etken olarak gösterilebilecek risklerin ki buna ekonomik kriz örnek verilebilir, bir kısmını da tamamen kontrol etmek imkansızdır. Bu nedenle iç kontrol kurum için kesin bir güvence değil, makul bir güvence sağlar.</a:t>
            </a:r>
          </a:p>
          <a:p>
            <a:pPr marL="64008" indent="0">
              <a:buNone/>
            </a:pPr>
            <a:endParaRPr lang="tr-TR" sz="3600" dirty="0" smtClean="0">
              <a:latin typeface="Times New Roman" panose="02020603050405020304" pitchFamily="18" charset="0"/>
              <a:cs typeface="Times New Roman" panose="02020603050405020304" pitchFamily="18" charset="0"/>
            </a:endParaRPr>
          </a:p>
        </p:txBody>
      </p:sp>
      <p:pic>
        <p:nvPicPr>
          <p:cNvPr id="4"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116632"/>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Risk Değerlendirme Standartları: </a:t>
            </a:r>
            <a:endParaRPr lang="tr-TR" b="1" dirty="0" smtClean="0">
              <a:latin typeface="Times New Roman" panose="02020603050405020304" pitchFamily="18" charset="0"/>
              <a:cs typeface="Times New Roman" panose="02020603050405020304" pitchFamily="18" charset="0"/>
            </a:endParaRPr>
          </a:p>
          <a:p>
            <a:pPr marL="64008" indent="0">
              <a:buNone/>
            </a:pPr>
            <a:r>
              <a:rPr lang="tr-TR" dirty="0">
                <a:latin typeface="Times New Roman" panose="02020603050405020304" pitchFamily="18" charset="0"/>
                <a:cs typeface="Times New Roman" panose="02020603050405020304" pitchFamily="18" charset="0"/>
              </a:rPr>
              <a:t>Risk Değerlendirme bileşeni;</a:t>
            </a:r>
          </a:p>
          <a:p>
            <a:pPr lvl="0"/>
            <a:r>
              <a:rPr lang="tr-TR" dirty="0">
                <a:solidFill>
                  <a:srgbClr val="7030A0"/>
                </a:solidFill>
                <a:latin typeface="Times New Roman" panose="02020603050405020304" pitchFamily="18" charset="0"/>
                <a:cs typeface="Times New Roman" panose="02020603050405020304" pitchFamily="18" charset="0"/>
              </a:rPr>
              <a:t>Planlama ve Programlama, </a:t>
            </a:r>
          </a:p>
          <a:p>
            <a:pPr lvl="0"/>
            <a:r>
              <a:rPr lang="tr-TR" dirty="0">
                <a:solidFill>
                  <a:srgbClr val="FFC000"/>
                </a:solidFill>
                <a:latin typeface="Times New Roman" panose="02020603050405020304" pitchFamily="18" charset="0"/>
                <a:cs typeface="Times New Roman" panose="02020603050405020304" pitchFamily="18" charset="0"/>
              </a:rPr>
              <a:t>Risklerin Belirlenmesi ve Değerlendirilmesi </a:t>
            </a:r>
          </a:p>
          <a:p>
            <a:pPr marL="64008" indent="0">
              <a:buNone/>
            </a:pPr>
            <a:r>
              <a:rPr lang="tr-TR" dirty="0">
                <a:latin typeface="Times New Roman" panose="02020603050405020304" pitchFamily="18" charset="0"/>
                <a:cs typeface="Times New Roman" panose="02020603050405020304" pitchFamily="18" charset="0"/>
              </a:rPr>
              <a:t>Olmak üzere </a:t>
            </a:r>
            <a:r>
              <a:rPr lang="tr-TR" b="1" dirty="0">
                <a:latin typeface="Times New Roman" panose="02020603050405020304" pitchFamily="18" charset="0"/>
                <a:cs typeface="Times New Roman" panose="02020603050405020304" pitchFamily="18" charset="0"/>
              </a:rPr>
              <a:t>2 standart altında 9 genel şarttan </a:t>
            </a:r>
            <a:r>
              <a:rPr lang="tr-TR" dirty="0">
                <a:latin typeface="Times New Roman" panose="02020603050405020304" pitchFamily="18" charset="0"/>
                <a:cs typeface="Times New Roman" panose="02020603050405020304" pitchFamily="18" charset="0"/>
              </a:rPr>
              <a:t>oluşmaktadır.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7296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Risk Değerlendirme </a:t>
            </a:r>
            <a:r>
              <a:rPr lang="tr-TR" b="1" dirty="0" smtClean="0">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RDS5</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Planlama ve </a:t>
            </a:r>
            <a:r>
              <a:rPr lang="tr-TR" dirty="0" smtClean="0">
                <a:solidFill>
                  <a:srgbClr val="FF0000"/>
                </a:solidFill>
                <a:latin typeface="Times New Roman" panose="02020603050405020304" pitchFamily="18" charset="0"/>
                <a:cs typeface="Times New Roman" panose="02020603050405020304" pitchFamily="18" charset="0"/>
              </a:rPr>
              <a:t>Programlama: İdareler, </a:t>
            </a:r>
            <a:r>
              <a:rPr lang="tr-TR" dirty="0">
                <a:solidFill>
                  <a:srgbClr val="FF0000"/>
                </a:solidFill>
                <a:latin typeface="Times New Roman" panose="02020603050405020304" pitchFamily="18" charset="0"/>
                <a:cs typeface="Times New Roman" panose="02020603050405020304" pitchFamily="18" charset="0"/>
              </a:rPr>
              <a:t>faaliyetlerini, amaç, hedef ve göstergelerini ve bunları gerçekleştirmek için ihtiyaç duydukları kaynakları içeren plan ve programlarını oluşturmalı ve duyurmalı, faaliyetlerinin plan ve programlara uygunluğunu sağlamalıdır.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RDS 5.1</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İdareler, misyon ve vizyonlarını oluşturmak, stratejik amaçlar ve ölçülebilir hedefler saptamak, performanslarını ölçmek, izlemek ve değerlendirmek amacıyla katılımcı yöntemlerle stratejik plan hazırlamalıdır.</a:t>
            </a:r>
            <a:r>
              <a:rPr lang="tr-TR" sz="3200" dirty="0">
                <a:solidFill>
                  <a:srgbClr val="00B0F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7970600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Risk Değerlendirme </a:t>
            </a:r>
            <a:r>
              <a:rPr lang="tr-TR" b="1" dirty="0" smtClean="0">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RDS 5.2</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İdareler, yürütecekleri program, faaliyet ve projeleri ile bunların kaynak ihtiyacını, performans hedef ve göstergelerini içeren performans programı hazırlamalıdır.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RDS 5.3</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İdareler, bütçelerini stratejik planlarına ve performans programlarına uygun olarak hazırlamalıdır.</a:t>
            </a:r>
            <a:r>
              <a:rPr lang="tr-TR" dirty="0">
                <a:solidFill>
                  <a:srgbClr val="00B0F0"/>
                </a:solidFill>
                <a:latin typeface="Times New Roman" panose="02020603050405020304" pitchFamily="18" charset="0"/>
                <a:cs typeface="Times New Roman" panose="02020603050405020304" pitchFamily="18" charset="0"/>
              </a:rPr>
              <a:t> </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15919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Risk Değerlendirme </a:t>
            </a:r>
            <a:r>
              <a:rPr lang="tr-TR" b="1" dirty="0" smtClean="0">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RDS 5.4</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Yöneticiler, faaliyetlerin ilgili mevzuat, stratejik plan ve performans programıyla belirlenen amaç ve hedeflere uygunluğunu sağlamalıdır.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RDS 5.5</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Yöneticiler, görev alanları çerçevesinde idarenin hedeflerine uygun özel hedefler belirlemeli ve personeline duyurmalıdır.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RDS 5.6</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İdarenin ve birimlerinin hedefleri, spesifik, ölçülebilir, ulaşılabilir, ilgili ve süreli olmalıdır.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buNone/>
            </a:pP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18905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Risk Değerlendirme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RDS6</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Risklerin belirlenmesi ve değerlendirilmesi: İdareler, sistemli bir şekilde analizler yaparak amaç ve hedeflerinin gerçekleşmesini engelleyebilecek iç ve dış riskleri tanımlayarak değerlendirmeli ve alınacak </a:t>
            </a:r>
            <a:r>
              <a:rPr lang="tr-TR" dirty="0" smtClean="0">
                <a:solidFill>
                  <a:srgbClr val="FF0000"/>
                </a:solidFill>
                <a:latin typeface="Times New Roman" panose="02020603050405020304" pitchFamily="18" charset="0"/>
                <a:cs typeface="Times New Roman" panose="02020603050405020304" pitchFamily="18" charset="0"/>
              </a:rPr>
              <a:t>önlemleri </a:t>
            </a:r>
            <a:r>
              <a:rPr lang="tr-TR" dirty="0">
                <a:solidFill>
                  <a:srgbClr val="FF0000"/>
                </a:solidFill>
                <a:latin typeface="Times New Roman" panose="02020603050405020304" pitchFamily="18" charset="0"/>
                <a:cs typeface="Times New Roman" panose="02020603050405020304" pitchFamily="18" charset="0"/>
              </a:rPr>
              <a:t>belirlemelidir</a:t>
            </a:r>
            <a:r>
              <a:rPr lang="tr-TR" dirty="0" smtClean="0">
                <a:solidFill>
                  <a:srgbClr val="FF000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RDS 6.1</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İdareler, her yıl sistemli bir şekilde amaç ve hedeflerine yönelik riskleri belirlemelidir.</a:t>
            </a:r>
            <a:r>
              <a:rPr lang="tr-TR" dirty="0">
                <a:solidFill>
                  <a:srgbClr val="00B0F0"/>
                </a:solidFill>
                <a:latin typeface="Times New Roman" panose="02020603050405020304" pitchFamily="18" charset="0"/>
                <a:cs typeface="Times New Roman" panose="02020603050405020304" pitchFamily="18" charset="0"/>
              </a:rPr>
              <a:t> </a:t>
            </a:r>
            <a:r>
              <a:rPr lang="tr-TR" dirty="0" smtClean="0">
                <a:solidFill>
                  <a:srgbClr val="00B0F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501228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Risk Değerlendirme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600" dirty="0">
                <a:solidFill>
                  <a:srgbClr val="FF0000"/>
                </a:solidFill>
                <a:latin typeface="Times New Roman" panose="02020603050405020304" pitchFamily="18" charset="0"/>
                <a:cs typeface="Times New Roman" panose="02020603050405020304" pitchFamily="18" charset="0"/>
              </a:rPr>
              <a:t>RDS 6.2</a:t>
            </a:r>
            <a:r>
              <a:rPr lang="tr-TR" sz="3600" dirty="0">
                <a:solidFill>
                  <a:srgbClr val="FF0000"/>
                </a:solidFill>
                <a:latin typeface="Times New Roman" panose="02020603050405020304" pitchFamily="18" charset="0"/>
                <a:cs typeface="Times New Roman" panose="02020603050405020304" pitchFamily="18" charset="0"/>
              </a:rPr>
              <a:t> </a:t>
            </a:r>
            <a:r>
              <a:rPr lang="tr-TR" sz="3600" dirty="0">
                <a:solidFill>
                  <a:srgbClr val="FF0000"/>
                </a:solidFill>
                <a:latin typeface="Times New Roman" panose="02020603050405020304" pitchFamily="18" charset="0"/>
                <a:cs typeface="Times New Roman" panose="02020603050405020304" pitchFamily="18" charset="0"/>
              </a:rPr>
              <a:t>Risklerin gerçekleşme olasılığı ve muhtemel etkileri yılda en az bir kez analiz edilmelidir.</a:t>
            </a:r>
            <a:r>
              <a:rPr lang="tr-TR" sz="3600" dirty="0">
                <a:solidFill>
                  <a:srgbClr val="FF0000"/>
                </a:solidFill>
                <a:latin typeface="Times New Roman" panose="02020603050405020304" pitchFamily="18" charset="0"/>
                <a:cs typeface="Times New Roman" panose="02020603050405020304" pitchFamily="18" charset="0"/>
              </a:rPr>
              <a:t> </a:t>
            </a:r>
            <a:endParaRPr lang="tr-TR" sz="36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600" dirty="0">
                <a:solidFill>
                  <a:srgbClr val="00B0F0"/>
                </a:solidFill>
                <a:latin typeface="Times New Roman" panose="02020603050405020304" pitchFamily="18" charset="0"/>
                <a:cs typeface="Times New Roman" panose="02020603050405020304" pitchFamily="18" charset="0"/>
              </a:rPr>
              <a:t>RDS 6.3</a:t>
            </a:r>
            <a:r>
              <a:rPr lang="tr-TR" sz="3600" dirty="0">
                <a:solidFill>
                  <a:srgbClr val="00B0F0"/>
                </a:solidFill>
                <a:latin typeface="Times New Roman" panose="02020603050405020304" pitchFamily="18" charset="0"/>
                <a:cs typeface="Times New Roman" panose="02020603050405020304" pitchFamily="18" charset="0"/>
              </a:rPr>
              <a:t> </a:t>
            </a:r>
            <a:r>
              <a:rPr lang="tr-TR" sz="3600" dirty="0">
                <a:solidFill>
                  <a:srgbClr val="00B0F0"/>
                </a:solidFill>
                <a:latin typeface="Times New Roman" panose="02020603050405020304" pitchFamily="18" charset="0"/>
                <a:cs typeface="Times New Roman" panose="02020603050405020304" pitchFamily="18" charset="0"/>
              </a:rPr>
              <a:t>Risklere karşı alınacak önlemler belirlenerek eylem planları oluşturulmalıdır.</a:t>
            </a:r>
            <a:r>
              <a:rPr lang="tr-TR" sz="3600" dirty="0">
                <a:solidFill>
                  <a:srgbClr val="00B0F0"/>
                </a:solidFill>
                <a:latin typeface="Times New Roman" panose="02020603050405020304" pitchFamily="18" charset="0"/>
                <a:cs typeface="Times New Roman" panose="02020603050405020304" pitchFamily="18" charset="0"/>
              </a:rPr>
              <a:t> </a:t>
            </a:r>
            <a:endParaRPr lang="tr-TR" sz="36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143626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a:solidFill>
                  <a:srgbClr val="FF0000"/>
                </a:solidFill>
                <a:latin typeface="Times New Roman" panose="02020603050405020304" pitchFamily="18" charset="0"/>
                <a:cs typeface="Times New Roman" panose="02020603050405020304" pitchFamily="18" charset="0"/>
              </a:rPr>
              <a:t>Kontrol Faaliyetleri Standartları: </a:t>
            </a:r>
            <a:endParaRPr lang="tr-TR" b="1"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smtClean="0">
                <a:latin typeface="Times New Roman" panose="02020603050405020304" pitchFamily="18" charset="0"/>
                <a:cs typeface="Times New Roman" panose="02020603050405020304" pitchFamily="18" charset="0"/>
              </a:rPr>
              <a:t>Kontrol </a:t>
            </a:r>
            <a:r>
              <a:rPr lang="tr-TR" dirty="0">
                <a:latin typeface="Times New Roman" panose="02020603050405020304" pitchFamily="18" charset="0"/>
                <a:cs typeface="Times New Roman" panose="02020603050405020304" pitchFamily="18" charset="0"/>
              </a:rPr>
              <a:t>faaliyetleri, idarenin hedeflerinin gerçekleştirilmesini sağlamak ve belirlenen riskleri yönetmek amacıyla oluşturulan politika ve prosedürlerdir. Önleyici, tespit edici ve düzeltici her türlü kontrol faaliyeti belirlenir ve uygulanır. Kontrol faaliyetleri; tanımlanan ve değerlendirilen risklerin yönetilmesi amacıyla oluşturulan tüm prosedür, uygulama ve kararlardır. Her seviyede ve her faaliyet alanında bulunmalıdır.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509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a:latin typeface="Times New Roman" panose="02020603050405020304" pitchFamily="18" charset="0"/>
                <a:cs typeface="Times New Roman" panose="02020603050405020304" pitchFamily="18" charset="0"/>
              </a:rPr>
              <a:t>Kontrol Faaliyetleri Standartları: </a:t>
            </a:r>
            <a:endParaRPr lang="tr-TR" b="1" dirty="0" smtClean="0">
              <a:latin typeface="Times New Roman" panose="02020603050405020304" pitchFamily="18" charset="0"/>
              <a:cs typeface="Times New Roman" panose="02020603050405020304" pitchFamily="18" charset="0"/>
            </a:endParaRPr>
          </a:p>
          <a:p>
            <a:pPr marL="64008" indent="0">
              <a:buNone/>
            </a:pPr>
            <a:r>
              <a:rPr lang="tr-TR" dirty="0">
                <a:latin typeface="Times New Roman" panose="02020603050405020304" pitchFamily="18" charset="0"/>
                <a:cs typeface="Times New Roman" panose="02020603050405020304" pitchFamily="18" charset="0"/>
              </a:rPr>
              <a:t>Kontrol Faaliyetleri bileşeni;</a:t>
            </a:r>
          </a:p>
          <a:p>
            <a:pPr lvl="0">
              <a:buFont typeface="Wingdings" panose="05000000000000000000" pitchFamily="2" charset="2"/>
              <a:buChar char="ü"/>
            </a:pPr>
            <a:r>
              <a:rPr lang="tr-TR" dirty="0">
                <a:solidFill>
                  <a:srgbClr val="00B050"/>
                </a:solidFill>
                <a:latin typeface="Times New Roman" panose="02020603050405020304" pitchFamily="18" charset="0"/>
                <a:cs typeface="Times New Roman" panose="02020603050405020304" pitchFamily="18" charset="0"/>
              </a:rPr>
              <a:t>Kontrol Stratejileri ve Yöntemleri, </a:t>
            </a:r>
          </a:p>
          <a:p>
            <a:pPr lvl="0">
              <a:buFont typeface="Wingdings" panose="05000000000000000000" pitchFamily="2" charset="2"/>
              <a:buChar char="ü"/>
            </a:pPr>
            <a:r>
              <a:rPr lang="tr-TR" dirty="0">
                <a:solidFill>
                  <a:srgbClr val="FF0000"/>
                </a:solidFill>
                <a:latin typeface="Times New Roman" panose="02020603050405020304" pitchFamily="18" charset="0"/>
                <a:cs typeface="Times New Roman" panose="02020603050405020304" pitchFamily="18" charset="0"/>
              </a:rPr>
              <a:t>Prosedürlerin Belirlenmesi ve Değerlendirilmesi, </a:t>
            </a:r>
          </a:p>
          <a:p>
            <a:pPr lvl="0">
              <a:buFont typeface="Wingdings" panose="05000000000000000000" pitchFamily="2" charset="2"/>
              <a:buChar char="ü"/>
            </a:pPr>
            <a:r>
              <a:rPr lang="tr-TR" dirty="0">
                <a:solidFill>
                  <a:srgbClr val="FFC000"/>
                </a:solidFill>
                <a:latin typeface="Times New Roman" panose="02020603050405020304" pitchFamily="18" charset="0"/>
                <a:cs typeface="Times New Roman" panose="02020603050405020304" pitchFamily="18" charset="0"/>
              </a:rPr>
              <a:t>Hiyerarşik Kontroller, </a:t>
            </a:r>
          </a:p>
          <a:p>
            <a:pPr lvl="0">
              <a:buFont typeface="Wingdings" panose="05000000000000000000" pitchFamily="2" charset="2"/>
              <a:buChar char="ü"/>
            </a:pPr>
            <a:r>
              <a:rPr lang="tr-TR" dirty="0">
                <a:solidFill>
                  <a:srgbClr val="00B0F0"/>
                </a:solidFill>
                <a:latin typeface="Times New Roman" panose="02020603050405020304" pitchFamily="18" charset="0"/>
                <a:cs typeface="Times New Roman" panose="02020603050405020304" pitchFamily="18" charset="0"/>
              </a:rPr>
              <a:t>Görevler Ayrılığı, </a:t>
            </a:r>
          </a:p>
          <a:p>
            <a:pPr lvl="0">
              <a:buFont typeface="Wingdings" panose="05000000000000000000" pitchFamily="2" charset="2"/>
              <a:buChar char="ü"/>
            </a:pPr>
            <a:r>
              <a:rPr lang="tr-TR" dirty="0">
                <a:solidFill>
                  <a:srgbClr val="7030A0"/>
                </a:solidFill>
                <a:latin typeface="Times New Roman" panose="02020603050405020304" pitchFamily="18" charset="0"/>
                <a:cs typeface="Times New Roman" panose="02020603050405020304" pitchFamily="18" charset="0"/>
              </a:rPr>
              <a:t>Faaliyetlerin Sürekliliği, </a:t>
            </a:r>
          </a:p>
          <a:p>
            <a:pPr lvl="0">
              <a:buFont typeface="Wingdings" panose="05000000000000000000" pitchFamily="2" charset="2"/>
              <a:buChar char="ü"/>
            </a:pPr>
            <a:r>
              <a:rPr lang="tr-TR" dirty="0">
                <a:solidFill>
                  <a:srgbClr val="C00000"/>
                </a:solidFill>
                <a:latin typeface="Times New Roman" panose="02020603050405020304" pitchFamily="18" charset="0"/>
                <a:cs typeface="Times New Roman" panose="02020603050405020304" pitchFamily="18" charset="0"/>
              </a:rPr>
              <a:t>Bilgi Sistemleri Kontrolleri, </a:t>
            </a:r>
          </a:p>
          <a:p>
            <a:pPr marL="64008" indent="0">
              <a:buNone/>
            </a:pPr>
            <a:r>
              <a:rPr lang="tr-TR" dirty="0">
                <a:latin typeface="Times New Roman" panose="02020603050405020304" pitchFamily="18" charset="0"/>
                <a:cs typeface="Times New Roman" panose="02020603050405020304" pitchFamily="18" charset="0"/>
              </a:rPr>
              <a:t>Olmak üzere </a:t>
            </a:r>
            <a:r>
              <a:rPr lang="tr-TR" b="1" dirty="0">
                <a:latin typeface="Times New Roman" panose="02020603050405020304" pitchFamily="18" charset="0"/>
                <a:cs typeface="Times New Roman" panose="02020603050405020304" pitchFamily="18" charset="0"/>
              </a:rPr>
              <a:t>6 standart altında 17 genel şarttan </a:t>
            </a:r>
            <a:r>
              <a:rPr lang="tr-TR" dirty="0">
                <a:latin typeface="Times New Roman" panose="02020603050405020304" pitchFamily="18" charset="0"/>
                <a:cs typeface="Times New Roman" panose="02020603050405020304" pitchFamily="18" charset="0"/>
              </a:rPr>
              <a:t>oluşmaktadır.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92637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a:solidFill>
                  <a:srgbClr val="FF0000"/>
                </a:solidFill>
                <a:latin typeface="Times New Roman" panose="02020603050405020304" pitchFamily="18" charset="0"/>
                <a:cs typeface="Times New Roman" panose="02020603050405020304" pitchFamily="18" charset="0"/>
              </a:rPr>
              <a:t>Kontrol 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KFS7</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Kontrol stratejileri ve yöntemleri: İdareler, hedeflerine ulaşmayı amaçlayan ve riskleri karşılamaya uygun kontrol strateji ve yöntemlerini belirlemeli ve uygulamalıdır.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7.1</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Her bir faaliyet ve riskleri için uygun kontrol strateji ve yöntemleri (düzenli gözden geçirme, örnekleme yoluyla kontrol, karşılaştırma, onaylama, raporlama, koordinasyon, doğrulama, analiz etme, yetkilendirme, gözetim, inceleme, izleme </a:t>
            </a:r>
            <a:r>
              <a:rPr lang="tr-TR" dirty="0" err="1">
                <a:solidFill>
                  <a:srgbClr val="00B0F0"/>
                </a:solidFill>
                <a:latin typeface="Times New Roman" panose="02020603050405020304" pitchFamily="18" charset="0"/>
                <a:cs typeface="Times New Roman" panose="02020603050405020304" pitchFamily="18" charset="0"/>
              </a:rPr>
              <a:t>v.b</a:t>
            </a:r>
            <a:r>
              <a:rPr lang="tr-TR" dirty="0">
                <a:solidFill>
                  <a:srgbClr val="00B0F0"/>
                </a:solidFill>
                <a:latin typeface="Times New Roman" panose="02020603050405020304" pitchFamily="18" charset="0"/>
                <a:cs typeface="Times New Roman" panose="02020603050405020304" pitchFamily="18" charset="0"/>
              </a:rPr>
              <a:t>.) belirlenmeli ve uygulanmalıdır.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829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a:solidFill>
                  <a:srgbClr val="FF0000"/>
                </a:solidFill>
                <a:latin typeface="Times New Roman" panose="02020603050405020304" pitchFamily="18" charset="0"/>
                <a:cs typeface="Times New Roman" panose="02020603050405020304" pitchFamily="18" charset="0"/>
              </a:rPr>
              <a:t>Kontrol 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7.2</a:t>
            </a:r>
            <a:r>
              <a:rPr lang="tr-TR" sz="32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Kontroller, gerekli hallerde, işlem öncesi kontrol, süreç kontrolü ve işlem sonrası kontrolleri de kapsamalıdır.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7.3</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Kontrol faaliyetleri, varlıkların dönemsel kontrolünü ve güvenliğinin sağlanmasını kapsamalıdır.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7.4</a:t>
            </a:r>
            <a:r>
              <a:rPr lang="tr-TR" sz="32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Belirlenen kontrol yönteminin maliyeti beklenen faydayı aşmamalıdır.</a:t>
            </a:r>
            <a:r>
              <a:rPr lang="tr-TR" sz="3200"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32785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764704"/>
            <a:ext cx="8686800" cy="5407496"/>
          </a:xfrm>
        </p:spPr>
        <p:txBody>
          <a:bodyPr>
            <a:normAutofit lnSpcReduction="10000"/>
          </a:bodyPr>
          <a:lstStyle/>
          <a:p>
            <a:endParaRPr lang="tr-TR" dirty="0"/>
          </a:p>
          <a:p>
            <a:pPr marL="64008" indent="0" algn="ctr">
              <a:buNone/>
            </a:pPr>
            <a:r>
              <a:rPr lang="tr-TR" sz="4000" dirty="0">
                <a:solidFill>
                  <a:srgbClr val="FF0000"/>
                </a:solidFill>
                <a:latin typeface="Times New Roman" panose="02020603050405020304" pitchFamily="18" charset="0"/>
                <a:cs typeface="Times New Roman" panose="02020603050405020304" pitchFamily="18" charset="0"/>
              </a:rPr>
              <a:t>Kurumlar hedeflerini gerçekleştirmek için iç kontrol sistemini kullanırlar. </a:t>
            </a:r>
            <a:endParaRPr lang="tr-TR" sz="40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4000" dirty="0" smtClean="0">
                <a:latin typeface="Times New Roman" panose="02020603050405020304" pitchFamily="18" charset="0"/>
                <a:cs typeface="Times New Roman" panose="02020603050405020304" pitchFamily="18" charset="0"/>
              </a:rPr>
              <a:t>Kurumların </a:t>
            </a:r>
            <a:r>
              <a:rPr lang="tr-TR" sz="4000" dirty="0">
                <a:latin typeface="Times New Roman" panose="02020603050405020304" pitchFamily="18" charset="0"/>
                <a:cs typeface="Times New Roman" panose="02020603050405020304" pitchFamily="18" charset="0"/>
              </a:rPr>
              <a:t>başlıca dört hedefi vardır:</a:t>
            </a:r>
          </a:p>
          <a:p>
            <a:pPr algn="just"/>
            <a:r>
              <a:rPr lang="tr-TR" sz="4000" dirty="0">
                <a:solidFill>
                  <a:srgbClr val="00B0F0"/>
                </a:solidFill>
                <a:latin typeface="Times New Roman" panose="02020603050405020304" pitchFamily="18" charset="0"/>
                <a:cs typeface="Times New Roman" panose="02020603050405020304" pitchFamily="18" charset="0"/>
              </a:rPr>
              <a:t>Faaliyetlerin etkin ve verimli olması</a:t>
            </a:r>
          </a:p>
          <a:p>
            <a:pPr algn="just"/>
            <a:r>
              <a:rPr lang="tr-TR" sz="4000" dirty="0">
                <a:solidFill>
                  <a:srgbClr val="92D050"/>
                </a:solidFill>
                <a:latin typeface="Times New Roman" panose="02020603050405020304" pitchFamily="18" charset="0"/>
                <a:cs typeface="Times New Roman" panose="02020603050405020304" pitchFamily="18" charset="0"/>
              </a:rPr>
              <a:t>Mali raporların güvenilirliği</a:t>
            </a:r>
          </a:p>
          <a:p>
            <a:pPr algn="just"/>
            <a:r>
              <a:rPr lang="tr-TR" sz="4000" dirty="0">
                <a:solidFill>
                  <a:srgbClr val="FF0000"/>
                </a:solidFill>
                <a:latin typeface="Times New Roman" panose="02020603050405020304" pitchFamily="18" charset="0"/>
                <a:cs typeface="Times New Roman" panose="02020603050405020304" pitchFamily="18" charset="0"/>
              </a:rPr>
              <a:t>Yürürlükteki mevzuata uyum</a:t>
            </a:r>
          </a:p>
          <a:p>
            <a:pPr algn="just"/>
            <a:r>
              <a:rPr lang="tr-TR" sz="4000" dirty="0">
                <a:solidFill>
                  <a:srgbClr val="002060"/>
                </a:solidFill>
                <a:latin typeface="Times New Roman" panose="02020603050405020304" pitchFamily="18" charset="0"/>
                <a:cs typeface="Times New Roman" panose="02020603050405020304" pitchFamily="18" charset="0"/>
              </a:rPr>
              <a:t>Varlıkların korunması</a:t>
            </a:r>
          </a:p>
          <a:p>
            <a:pPr marL="64008" indent="0">
              <a:buNone/>
            </a:pPr>
            <a:endParaRPr lang="tr-TR" sz="2800" dirty="0">
              <a:latin typeface="Times New Roman" panose="02020603050405020304" pitchFamily="18" charset="0"/>
              <a:ea typeface="Calibri" panose="020F0502020204030204" pitchFamily="34" charset="0"/>
            </a:endParaRPr>
          </a:p>
          <a:p>
            <a:endParaRPr lang="tr-TR" sz="2800" dirty="0" smtClean="0">
              <a:latin typeface="Times New Roman" panose="02020603050405020304" pitchFamily="18" charset="0"/>
              <a:ea typeface="Calibri" panose="020F0502020204030204" pitchFamily="34" charset="0"/>
            </a:endParaRPr>
          </a:p>
          <a:p>
            <a:endParaRPr lang="tr-TR" dirty="0"/>
          </a:p>
        </p:txBody>
      </p:sp>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276722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smtClean="0">
                <a:solidFill>
                  <a:srgbClr val="FF0000"/>
                </a:solidFill>
                <a:latin typeface="Times New Roman" panose="02020603050405020304" pitchFamily="18" charset="0"/>
                <a:cs typeface="Times New Roman" panose="02020603050405020304" pitchFamily="18" charset="0"/>
              </a:rPr>
              <a:t>KFS8 Prosedürlerin </a:t>
            </a:r>
            <a:r>
              <a:rPr lang="tr-TR" dirty="0">
                <a:solidFill>
                  <a:srgbClr val="FF0000"/>
                </a:solidFill>
                <a:latin typeface="Times New Roman" panose="02020603050405020304" pitchFamily="18" charset="0"/>
                <a:cs typeface="Times New Roman" panose="02020603050405020304" pitchFamily="18" charset="0"/>
              </a:rPr>
              <a:t>belirlenmesi ve </a:t>
            </a:r>
            <a:r>
              <a:rPr lang="tr-TR" dirty="0" smtClean="0">
                <a:solidFill>
                  <a:srgbClr val="FF0000"/>
                </a:solidFill>
                <a:latin typeface="Times New Roman" panose="02020603050405020304" pitchFamily="18" charset="0"/>
                <a:cs typeface="Times New Roman" panose="02020603050405020304" pitchFamily="18" charset="0"/>
              </a:rPr>
              <a:t>belgelendirilmesi: İdareler</a:t>
            </a:r>
            <a:r>
              <a:rPr lang="tr-TR" dirty="0">
                <a:solidFill>
                  <a:srgbClr val="FF0000"/>
                </a:solidFill>
                <a:latin typeface="Times New Roman" panose="02020603050405020304" pitchFamily="18" charset="0"/>
                <a:cs typeface="Times New Roman" panose="02020603050405020304" pitchFamily="18" charset="0"/>
              </a:rPr>
              <a:t>, faaliyetleri ile mali karar ve işlemleri için gerekli yazılı prosedürleri ve bu alanlara </a:t>
            </a:r>
            <a:r>
              <a:rPr lang="tr-TR" dirty="0" smtClean="0">
                <a:solidFill>
                  <a:srgbClr val="FF0000"/>
                </a:solidFill>
                <a:latin typeface="Times New Roman" panose="02020603050405020304" pitchFamily="18" charset="0"/>
                <a:cs typeface="Times New Roman" panose="02020603050405020304" pitchFamily="18" charset="0"/>
              </a:rPr>
              <a:t>ilişkin düzenlemeleri</a:t>
            </a:r>
            <a:r>
              <a:rPr lang="tr-TR" dirty="0">
                <a:solidFill>
                  <a:srgbClr val="FF0000"/>
                </a:solidFill>
                <a:latin typeface="Times New Roman" panose="02020603050405020304" pitchFamily="18" charset="0"/>
                <a:cs typeface="Times New Roman" panose="02020603050405020304" pitchFamily="18" charset="0"/>
              </a:rPr>
              <a:t> </a:t>
            </a:r>
            <a:r>
              <a:rPr lang="tr-TR" dirty="0" smtClean="0">
                <a:solidFill>
                  <a:srgbClr val="FF0000"/>
                </a:solidFill>
                <a:latin typeface="Times New Roman" panose="02020603050405020304" pitchFamily="18" charset="0"/>
                <a:cs typeface="Times New Roman" panose="02020603050405020304" pitchFamily="18" charset="0"/>
              </a:rPr>
              <a:t>hazırlamalı</a:t>
            </a:r>
            <a:r>
              <a:rPr lang="tr-TR" dirty="0">
                <a:solidFill>
                  <a:srgbClr val="FF0000"/>
                </a:solidFill>
                <a:latin typeface="Times New Roman" panose="02020603050405020304" pitchFamily="18" charset="0"/>
                <a:cs typeface="Times New Roman" panose="02020603050405020304" pitchFamily="18" charset="0"/>
              </a:rPr>
              <a:t>, güncellemeli ve ilgili personelin erişimine </a:t>
            </a:r>
            <a:r>
              <a:rPr lang="tr-TR" dirty="0" smtClean="0">
                <a:solidFill>
                  <a:srgbClr val="FF0000"/>
                </a:solidFill>
                <a:latin typeface="Times New Roman" panose="02020603050405020304" pitchFamily="18" charset="0"/>
                <a:cs typeface="Times New Roman" panose="02020603050405020304" pitchFamily="18" charset="0"/>
              </a:rPr>
              <a:t>sunmalıdır</a:t>
            </a:r>
            <a:r>
              <a:rPr lang="tr-TR" dirty="0">
                <a:solidFill>
                  <a:srgbClr val="FF0000"/>
                </a:solidFill>
                <a:latin typeface="Times New Roman" panose="02020603050405020304" pitchFamily="18" charset="0"/>
                <a:cs typeface="Times New Roman" panose="02020603050405020304" pitchFamily="18" charset="0"/>
              </a:rPr>
              <a:t>.</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8.1</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İdareler, faaliyetleri ile mali karar ve işlemleri hakkında yazılı prosedürler belirlemelidir.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08649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KFS 8.2</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Prosedürler ve ilgili dokümanlar, faaliyet veya mali karar ve işlemin başlaması, uygulanması ve sonuçlandırılması aşamalarını kapsamalıdır.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KFS 8.3</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Prosedürler ve ilgili dokümanlar, güncel, kapsamlı, mevzuata uygun ve ilgili personel tarafından anlaşılabilir</a:t>
            </a:r>
            <a:br>
              <a:rPr lang="tr-TR" sz="3200" dirty="0">
                <a:solidFill>
                  <a:srgbClr val="00B0F0"/>
                </a:solidFill>
                <a:latin typeface="Times New Roman" panose="02020603050405020304" pitchFamily="18" charset="0"/>
                <a:cs typeface="Times New Roman" panose="02020603050405020304" pitchFamily="18" charset="0"/>
              </a:rPr>
            </a:br>
            <a:r>
              <a:rPr lang="tr-TR" sz="3200" dirty="0">
                <a:solidFill>
                  <a:srgbClr val="00B0F0"/>
                </a:solidFill>
                <a:latin typeface="Times New Roman" panose="02020603050405020304" pitchFamily="18" charset="0"/>
                <a:cs typeface="Times New Roman" panose="02020603050405020304" pitchFamily="18" charset="0"/>
              </a:rPr>
              <a:t>ve ulaşılabilir olmalıdır.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737874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55000" lnSpcReduction="20000"/>
          </a:bodyPr>
          <a:lstStyle/>
          <a:p>
            <a:pPr marL="64008" indent="0" algn="ctr">
              <a:buNone/>
            </a:pPr>
            <a:r>
              <a:rPr lang="tr-TR" b="1" dirty="0" smtClean="0">
                <a:solidFill>
                  <a:srgbClr val="FF0000"/>
                </a:solidFill>
                <a:latin typeface="Times New Roman" panose="02020603050405020304" pitchFamily="18" charset="0"/>
                <a:cs typeface="Times New Roman" panose="02020603050405020304" pitchFamily="18" charset="0"/>
              </a:rPr>
              <a:t>KAMUDA İÇ KONTROL </a:t>
            </a:r>
          </a:p>
          <a:p>
            <a:pPr marL="64008" indent="0" algn="just">
              <a:buNone/>
            </a:pPr>
            <a:r>
              <a:rPr lang="tr-TR" sz="4400" b="1" dirty="0" smtClean="0">
                <a:solidFill>
                  <a:srgbClr val="FF0000"/>
                </a:solidFill>
                <a:latin typeface="Times New Roman" panose="02020603050405020304" pitchFamily="18" charset="0"/>
                <a:cs typeface="Times New Roman" panose="02020603050405020304" pitchFamily="18" charset="0"/>
              </a:rPr>
              <a:t>Kontrol </a:t>
            </a:r>
            <a:r>
              <a:rPr lang="tr-TR" sz="4400" b="1" dirty="0">
                <a:solidFill>
                  <a:srgbClr val="FF0000"/>
                </a:solidFill>
                <a:latin typeface="Times New Roman" panose="02020603050405020304" pitchFamily="18" charset="0"/>
                <a:cs typeface="Times New Roman" panose="02020603050405020304" pitchFamily="18" charset="0"/>
              </a:rPr>
              <a:t>Faaliyetleri </a:t>
            </a:r>
            <a:r>
              <a:rPr lang="tr-TR" sz="4400"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4400" dirty="0">
                <a:solidFill>
                  <a:srgbClr val="FF0000"/>
                </a:solidFill>
                <a:latin typeface="Times New Roman" panose="02020603050405020304" pitchFamily="18" charset="0"/>
                <a:cs typeface="Times New Roman" panose="02020603050405020304" pitchFamily="18" charset="0"/>
              </a:rPr>
              <a:t>KFS9</a:t>
            </a:r>
            <a:r>
              <a:rPr lang="tr-TR" sz="4400" dirty="0">
                <a:solidFill>
                  <a:srgbClr val="FF0000"/>
                </a:solidFill>
                <a:latin typeface="Times New Roman" panose="02020603050405020304" pitchFamily="18" charset="0"/>
                <a:cs typeface="Times New Roman" panose="02020603050405020304" pitchFamily="18" charset="0"/>
              </a:rPr>
              <a:t> </a:t>
            </a:r>
            <a:r>
              <a:rPr lang="tr-TR" sz="4400" dirty="0">
                <a:solidFill>
                  <a:srgbClr val="FF0000"/>
                </a:solidFill>
                <a:latin typeface="Times New Roman" panose="02020603050405020304" pitchFamily="18" charset="0"/>
                <a:cs typeface="Times New Roman" panose="02020603050405020304" pitchFamily="18" charset="0"/>
              </a:rPr>
              <a:t>Görevler ayrılığı:Hata, eksiklik, yanlışlık, usulsüzlük ve yolsuzluk risklerini azaltmak için faaliyetler ile mali karar ve işlemlerin onaylanması, uygulanması, kaydedilmesi ve kontrol edilmesi görevleri personel arasında paylaştırılmalıdır.</a:t>
            </a:r>
            <a:r>
              <a:rPr lang="tr-TR" sz="4400" dirty="0">
                <a:solidFill>
                  <a:srgbClr val="FF0000"/>
                </a:solidFill>
                <a:latin typeface="Times New Roman" panose="02020603050405020304" pitchFamily="18" charset="0"/>
                <a:cs typeface="Times New Roman" panose="02020603050405020304" pitchFamily="18" charset="0"/>
              </a:rPr>
              <a:t> </a:t>
            </a:r>
            <a:endParaRPr lang="tr-TR" sz="44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4400" dirty="0">
                <a:solidFill>
                  <a:srgbClr val="00B0F0"/>
                </a:solidFill>
                <a:latin typeface="Times New Roman" panose="02020603050405020304" pitchFamily="18" charset="0"/>
                <a:cs typeface="Times New Roman" panose="02020603050405020304" pitchFamily="18" charset="0"/>
              </a:rPr>
              <a:t>KFS 9.1</a:t>
            </a:r>
            <a:r>
              <a:rPr lang="tr-TR" sz="4400" dirty="0">
                <a:solidFill>
                  <a:srgbClr val="00B0F0"/>
                </a:solidFill>
                <a:latin typeface="Times New Roman" panose="02020603050405020304" pitchFamily="18" charset="0"/>
                <a:cs typeface="Times New Roman" panose="02020603050405020304" pitchFamily="18" charset="0"/>
              </a:rPr>
              <a:t> </a:t>
            </a:r>
            <a:r>
              <a:rPr lang="tr-TR" sz="4400" dirty="0">
                <a:solidFill>
                  <a:srgbClr val="00B0F0"/>
                </a:solidFill>
                <a:latin typeface="Times New Roman" panose="02020603050405020304" pitchFamily="18" charset="0"/>
                <a:cs typeface="Times New Roman" panose="02020603050405020304" pitchFamily="18" charset="0"/>
              </a:rPr>
              <a:t>Her faaliyet veya mali karar ve işlemin onaylanması, uygulanması, kaydedilmesi ve kontrolü görevleri farklı</a:t>
            </a:r>
            <a:br>
              <a:rPr lang="tr-TR" sz="4400" dirty="0">
                <a:solidFill>
                  <a:srgbClr val="00B0F0"/>
                </a:solidFill>
                <a:latin typeface="Times New Roman" panose="02020603050405020304" pitchFamily="18" charset="0"/>
                <a:cs typeface="Times New Roman" panose="02020603050405020304" pitchFamily="18" charset="0"/>
              </a:rPr>
            </a:br>
            <a:r>
              <a:rPr lang="tr-TR" sz="4400" dirty="0">
                <a:solidFill>
                  <a:srgbClr val="00B0F0"/>
                </a:solidFill>
                <a:latin typeface="Times New Roman" panose="02020603050405020304" pitchFamily="18" charset="0"/>
                <a:cs typeface="Times New Roman" panose="02020603050405020304" pitchFamily="18" charset="0"/>
              </a:rPr>
              <a:t>kişilere verilmelidir.</a:t>
            </a:r>
            <a:r>
              <a:rPr lang="tr-TR" sz="4400" dirty="0">
                <a:solidFill>
                  <a:srgbClr val="00B0F0"/>
                </a:solidFill>
                <a:latin typeface="Times New Roman" panose="02020603050405020304" pitchFamily="18" charset="0"/>
                <a:cs typeface="Times New Roman" panose="02020603050405020304" pitchFamily="18" charset="0"/>
              </a:rPr>
              <a:t> </a:t>
            </a:r>
            <a:endParaRPr lang="tr-TR" sz="44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sz="4400" dirty="0">
                <a:solidFill>
                  <a:srgbClr val="FF0000"/>
                </a:solidFill>
                <a:latin typeface="Times New Roman" panose="02020603050405020304" pitchFamily="18" charset="0"/>
                <a:cs typeface="Times New Roman" panose="02020603050405020304" pitchFamily="18" charset="0"/>
              </a:rPr>
              <a:t>KFS 9.2</a:t>
            </a:r>
            <a:r>
              <a:rPr lang="tr-TR" sz="4400" dirty="0">
                <a:solidFill>
                  <a:srgbClr val="FF0000"/>
                </a:solidFill>
                <a:latin typeface="Times New Roman" panose="02020603050405020304" pitchFamily="18" charset="0"/>
                <a:cs typeface="Times New Roman" panose="02020603050405020304" pitchFamily="18" charset="0"/>
              </a:rPr>
              <a:t> </a:t>
            </a:r>
            <a:r>
              <a:rPr lang="tr-TR" sz="4400" dirty="0">
                <a:solidFill>
                  <a:srgbClr val="FF0000"/>
                </a:solidFill>
                <a:latin typeface="Times New Roman" panose="02020603050405020304" pitchFamily="18" charset="0"/>
                <a:cs typeface="Times New Roman" panose="02020603050405020304" pitchFamily="18" charset="0"/>
              </a:rPr>
              <a:t>Personel sayısının yetersizliği nedeniyle görevler ayrılığı ilkesinin tam olarak uygulanamadığı idarelerin</a:t>
            </a:r>
            <a:br>
              <a:rPr lang="tr-TR" sz="4400" dirty="0">
                <a:solidFill>
                  <a:srgbClr val="FF0000"/>
                </a:solidFill>
                <a:latin typeface="Times New Roman" panose="02020603050405020304" pitchFamily="18" charset="0"/>
                <a:cs typeface="Times New Roman" panose="02020603050405020304" pitchFamily="18" charset="0"/>
              </a:rPr>
            </a:br>
            <a:r>
              <a:rPr lang="tr-TR" sz="4400" dirty="0">
                <a:solidFill>
                  <a:srgbClr val="FF0000"/>
                </a:solidFill>
                <a:latin typeface="Times New Roman" panose="02020603050405020304" pitchFamily="18" charset="0"/>
                <a:cs typeface="Times New Roman" panose="02020603050405020304" pitchFamily="18" charset="0"/>
              </a:rPr>
              <a:t>yöneticileri risklerin farkında olmalı ve gerekli önlemleri almalıdır.</a:t>
            </a:r>
            <a:r>
              <a:rPr lang="tr-TR" sz="4400" dirty="0">
                <a:solidFill>
                  <a:srgbClr val="FF0000"/>
                </a:solidFill>
                <a:latin typeface="Times New Roman" panose="02020603050405020304" pitchFamily="18" charset="0"/>
                <a:cs typeface="Times New Roman" panose="02020603050405020304" pitchFamily="18" charset="0"/>
              </a:rPr>
              <a:t> </a:t>
            </a:r>
            <a:endParaRPr lang="tr-TR" sz="44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340742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KFS10</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Hiyerarşik kontroller</a:t>
            </a:r>
            <a:r>
              <a:rPr lang="tr-TR" dirty="0" smtClean="0">
                <a:solidFill>
                  <a:srgbClr val="FF0000"/>
                </a:solidFill>
                <a:latin typeface="Times New Roman" panose="02020603050405020304" pitchFamily="18" charset="0"/>
                <a:cs typeface="Times New Roman" panose="02020603050405020304" pitchFamily="18" charset="0"/>
              </a:rPr>
              <a:t>: Yöneticiler</a:t>
            </a:r>
            <a:r>
              <a:rPr lang="tr-TR" dirty="0">
                <a:solidFill>
                  <a:srgbClr val="FF0000"/>
                </a:solidFill>
                <a:latin typeface="Times New Roman" panose="02020603050405020304" pitchFamily="18" charset="0"/>
                <a:cs typeface="Times New Roman" panose="02020603050405020304" pitchFamily="18" charset="0"/>
              </a:rPr>
              <a:t>, iş ve işlemlerin prosedürlere uygunluğunu sistemli bir şekilde kontrol etmelidir.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10.1</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Yöneticiler, prosedürlerin etkili ve sürekli bir şekilde uygulanması için gerekli kontrolleri yapmalıdır.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10.2</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Yöneticiler, personelin iş ve işlemlerini izlemeli ve onaylamalı, hata ve usulsüzlüklerin giderilmesi için</a:t>
            </a:r>
            <a:br>
              <a:rPr lang="tr-TR" dirty="0">
                <a:solidFill>
                  <a:srgbClr val="FF0000"/>
                </a:solidFill>
                <a:latin typeface="Times New Roman" panose="02020603050405020304" pitchFamily="18" charset="0"/>
                <a:cs typeface="Times New Roman" panose="02020603050405020304" pitchFamily="18" charset="0"/>
              </a:rPr>
            </a:br>
            <a:r>
              <a:rPr lang="tr-TR" dirty="0">
                <a:solidFill>
                  <a:srgbClr val="FF0000"/>
                </a:solidFill>
                <a:latin typeface="Times New Roman" panose="02020603050405020304" pitchFamily="18" charset="0"/>
                <a:cs typeface="Times New Roman" panose="02020603050405020304" pitchFamily="18" charset="0"/>
              </a:rPr>
              <a:t>gerekli talimatları vermelidir.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769645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KFS11</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Faaliyetlerin sürekliliği</a:t>
            </a:r>
            <a:r>
              <a:rPr lang="tr-TR" dirty="0" smtClean="0">
                <a:solidFill>
                  <a:srgbClr val="FF0000"/>
                </a:solidFill>
                <a:latin typeface="Times New Roman" panose="02020603050405020304" pitchFamily="18" charset="0"/>
                <a:cs typeface="Times New Roman" panose="02020603050405020304" pitchFamily="18" charset="0"/>
              </a:rPr>
              <a:t>: İdareler</a:t>
            </a:r>
            <a:r>
              <a:rPr lang="tr-TR" dirty="0">
                <a:solidFill>
                  <a:srgbClr val="FF0000"/>
                </a:solidFill>
                <a:latin typeface="Times New Roman" panose="02020603050405020304" pitchFamily="18" charset="0"/>
                <a:cs typeface="Times New Roman" panose="02020603050405020304" pitchFamily="18" charset="0"/>
              </a:rPr>
              <a:t>, faaliyetlerin sürekliliğini sağlamaya yönelik gerekli önlemleri almalıdır.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11.1</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Personel yetersizliği, geçici veya sürekli olarak görevden ayrılma, yeni bilgi sistemlerine geçiş, yöntem veya mevzuat değişiklikleri ile olağanüstü durumlar gibi faaliyetlerin sürekliliğini etkileyen nedenlere karşı gerekli önlemler alınmalıdır.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233042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11.2</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Gerekli hallerde usulüne uygun olarak vekil personel görevlendirilmelidir.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11.3</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Görevinden ayrılan personelin, iş veya işlemlerinin durumunu ve gerekli belgeleri de içeren bir rapor hazırlaması ve bu raporu görevlendirilen personele vermesi yönetici tarafından sağlanmalıdır.</a:t>
            </a:r>
            <a:r>
              <a:rPr lang="tr-TR" dirty="0">
                <a:solidFill>
                  <a:srgbClr val="00B0F0"/>
                </a:solidFill>
                <a:latin typeface="Times New Roman" panose="02020603050405020304" pitchFamily="18" charset="0"/>
                <a:cs typeface="Times New Roman" panose="02020603050405020304" pitchFamily="18" charset="0"/>
              </a:rPr>
              <a:t> </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73316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KFS12</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Bilgi sistemleri kontrolleri</a:t>
            </a:r>
            <a:r>
              <a:rPr lang="tr-TR" dirty="0" smtClean="0">
                <a:solidFill>
                  <a:srgbClr val="00B0F0"/>
                </a:solidFill>
                <a:latin typeface="Times New Roman" panose="02020603050405020304" pitchFamily="18" charset="0"/>
                <a:cs typeface="Times New Roman" panose="02020603050405020304" pitchFamily="18" charset="0"/>
              </a:rPr>
              <a:t>: İdareler</a:t>
            </a:r>
            <a:r>
              <a:rPr lang="tr-TR" dirty="0">
                <a:solidFill>
                  <a:srgbClr val="00B0F0"/>
                </a:solidFill>
                <a:latin typeface="Times New Roman" panose="02020603050405020304" pitchFamily="18" charset="0"/>
                <a:cs typeface="Times New Roman" panose="02020603050405020304" pitchFamily="18" charset="0"/>
              </a:rPr>
              <a:t>, bilgi sistemlerinin sürekliliğini ve güvenilirliğini sağlamak için gerekli kontrol mekanizmaları </a:t>
            </a:r>
            <a:r>
              <a:rPr lang="tr-TR" dirty="0" smtClean="0">
                <a:solidFill>
                  <a:srgbClr val="00B0F0"/>
                </a:solidFill>
                <a:latin typeface="Times New Roman" panose="02020603050405020304" pitchFamily="18" charset="0"/>
                <a:cs typeface="Times New Roman" panose="02020603050405020304" pitchFamily="18" charset="0"/>
              </a:rPr>
              <a:t>geliştirmelidir</a:t>
            </a:r>
            <a:r>
              <a:rPr lang="tr-TR" dirty="0">
                <a:solidFill>
                  <a:srgbClr val="00B0F0"/>
                </a:solidFill>
                <a:latin typeface="Times New Roman" panose="02020603050405020304" pitchFamily="18" charset="0"/>
                <a:cs typeface="Times New Roman" panose="02020603050405020304" pitchFamily="18" charset="0"/>
              </a:rPr>
              <a:t>.</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12.1</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Bilgi sistemlerinin sürekliliğini ve güvenilirliğini sağlayacak kontroller yazılı olarak belirlenmeli ve</a:t>
            </a:r>
            <a:br>
              <a:rPr lang="tr-TR" dirty="0">
                <a:solidFill>
                  <a:srgbClr val="FF0000"/>
                </a:solidFill>
                <a:latin typeface="Times New Roman" panose="02020603050405020304" pitchFamily="18" charset="0"/>
                <a:cs typeface="Times New Roman" panose="02020603050405020304" pitchFamily="18" charset="0"/>
              </a:rPr>
            </a:br>
            <a:r>
              <a:rPr lang="tr-TR" dirty="0">
                <a:solidFill>
                  <a:srgbClr val="FF0000"/>
                </a:solidFill>
                <a:latin typeface="Times New Roman" panose="02020603050405020304" pitchFamily="18" charset="0"/>
                <a:cs typeface="Times New Roman" panose="02020603050405020304" pitchFamily="18" charset="0"/>
              </a:rPr>
              <a:t>uygulanmalıdır.</a:t>
            </a:r>
            <a:r>
              <a:rPr lang="tr-TR" dirty="0">
                <a:solidFill>
                  <a:srgbClr val="FF0000"/>
                </a:solidFill>
                <a:latin typeface="Times New Roman" panose="02020603050405020304" pitchFamily="18" charset="0"/>
                <a:cs typeface="Times New Roman" panose="02020603050405020304" pitchFamily="18" charset="0"/>
              </a:rPr>
              <a:t> </a:t>
            </a:r>
            <a:endParaRPr lang="tr-TR"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61217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57200" y="1524000"/>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Kontrol </a:t>
            </a:r>
            <a:r>
              <a:rPr lang="tr-TR" b="1" dirty="0">
                <a:solidFill>
                  <a:srgbClr val="FF0000"/>
                </a:solidFill>
                <a:latin typeface="Times New Roman" panose="02020603050405020304" pitchFamily="18" charset="0"/>
                <a:cs typeface="Times New Roman" panose="02020603050405020304" pitchFamily="18" charset="0"/>
              </a:rPr>
              <a:t>Faaliyetleri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KFS 12.2</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Bilgi sistemine veri ve bilgi girişi ile bunlara erişim konusunda yetkilendirmeler yapılmalı, hata ve usulsüzlüklerin önlenmesi, tespit edilmesi ve düzeltilmesini sağlayacak mekanizmalar oluşturulmalıdır.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KFS 12.3</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İdareler bilişim yönetişimini sağlayacak mekanizmalar geliştirmelidir.</a:t>
            </a:r>
            <a:r>
              <a:rPr lang="tr-TR" dirty="0">
                <a:solidFill>
                  <a:srgbClr val="FF0000"/>
                </a:solidFill>
                <a:latin typeface="Times New Roman" panose="02020603050405020304" pitchFamily="18" charset="0"/>
                <a:cs typeface="Times New Roman" panose="02020603050405020304" pitchFamily="18" charset="0"/>
              </a:rPr>
              <a:t> </a:t>
            </a:r>
            <a:endParaRPr lang="tr-TR"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290262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Standartları: </a:t>
            </a:r>
            <a:endParaRPr lang="tr-TR" b="1"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smtClean="0">
                <a:solidFill>
                  <a:srgbClr val="00B0F0"/>
                </a:solidFill>
                <a:latin typeface="Times New Roman" panose="02020603050405020304" pitchFamily="18" charset="0"/>
                <a:cs typeface="Times New Roman" panose="02020603050405020304" pitchFamily="18" charset="0"/>
              </a:rPr>
              <a:t>Bilgi </a:t>
            </a:r>
            <a:r>
              <a:rPr lang="tr-TR" dirty="0">
                <a:solidFill>
                  <a:srgbClr val="00B0F0"/>
                </a:solidFill>
                <a:latin typeface="Times New Roman" panose="02020603050405020304" pitchFamily="18" charset="0"/>
                <a:cs typeface="Times New Roman" panose="02020603050405020304" pitchFamily="18" charset="0"/>
              </a:rPr>
              <a:t>ve iletişim, gerekli bilginin ihtiyaç duyan kişi, personel ve yöneticiye belirli bir formatta ve ilgililerin iç kontrol ve diğer sorumluluklarını yerine getirmelerine imkan verecek bir zaman dilimi içinde iletilmesini sağlayacak bilgi, iletişim ve kayıt sistemini kapsar. İdarenin ihtiyaç duyacağı her türlü bilgi uygun bir şekilde kaydedilir, tasnif edilir ve ilgililerin iç kontrol ve diğer sorumluluklarını yerine getirebilecekleri bir şekilde ve sürede iletilir.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094483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latin typeface="Times New Roman" panose="02020603050405020304" pitchFamily="18" charset="0"/>
                <a:cs typeface="Times New Roman" panose="02020603050405020304" pitchFamily="18" charset="0"/>
              </a:rPr>
              <a:t>Bilgi ve İletişim Standartları: </a:t>
            </a:r>
            <a:endParaRPr lang="tr-TR" b="1" dirty="0" smtClean="0">
              <a:latin typeface="Times New Roman" panose="02020603050405020304" pitchFamily="18" charset="0"/>
              <a:cs typeface="Times New Roman" panose="02020603050405020304" pitchFamily="18" charset="0"/>
            </a:endParaRPr>
          </a:p>
          <a:p>
            <a:pPr marL="64008" indent="0">
              <a:buNone/>
            </a:pPr>
            <a:r>
              <a:rPr lang="tr-TR" dirty="0">
                <a:solidFill>
                  <a:srgbClr val="FF0000"/>
                </a:solidFill>
                <a:latin typeface="Times New Roman" panose="02020603050405020304" pitchFamily="18" charset="0"/>
                <a:cs typeface="Times New Roman" panose="02020603050405020304" pitchFamily="18" charset="0"/>
              </a:rPr>
              <a:t>Bilgi ve İletişim bileşeni;</a:t>
            </a:r>
          </a:p>
          <a:p>
            <a:pPr lvl="0">
              <a:buFont typeface="Wingdings" panose="05000000000000000000" pitchFamily="2" charset="2"/>
              <a:buChar char="v"/>
            </a:pPr>
            <a:r>
              <a:rPr lang="tr-TR" dirty="0">
                <a:solidFill>
                  <a:srgbClr val="00B050"/>
                </a:solidFill>
                <a:latin typeface="Times New Roman" panose="02020603050405020304" pitchFamily="18" charset="0"/>
                <a:cs typeface="Times New Roman" panose="02020603050405020304" pitchFamily="18" charset="0"/>
              </a:rPr>
              <a:t>Bilgi ve İletişim, </a:t>
            </a:r>
          </a:p>
          <a:p>
            <a:pPr lvl="0">
              <a:buFont typeface="Wingdings" panose="05000000000000000000" pitchFamily="2" charset="2"/>
              <a:buChar char="v"/>
            </a:pPr>
            <a:r>
              <a:rPr lang="tr-TR" dirty="0">
                <a:solidFill>
                  <a:srgbClr val="00B0F0"/>
                </a:solidFill>
                <a:latin typeface="Times New Roman" panose="02020603050405020304" pitchFamily="18" charset="0"/>
                <a:cs typeface="Times New Roman" panose="02020603050405020304" pitchFamily="18" charset="0"/>
              </a:rPr>
              <a:t>Raporlama, </a:t>
            </a:r>
          </a:p>
          <a:p>
            <a:pPr lvl="0">
              <a:buFont typeface="Wingdings" panose="05000000000000000000" pitchFamily="2" charset="2"/>
              <a:buChar char="v"/>
            </a:pPr>
            <a:r>
              <a:rPr lang="tr-TR" dirty="0">
                <a:solidFill>
                  <a:srgbClr val="FF0000"/>
                </a:solidFill>
                <a:latin typeface="Times New Roman" panose="02020603050405020304" pitchFamily="18" charset="0"/>
                <a:cs typeface="Times New Roman" panose="02020603050405020304" pitchFamily="18" charset="0"/>
              </a:rPr>
              <a:t>Kayıt ve Dosyalama Sistemi,</a:t>
            </a:r>
          </a:p>
          <a:p>
            <a:pPr lvl="0">
              <a:buFont typeface="Wingdings" panose="05000000000000000000" pitchFamily="2" charset="2"/>
              <a:buChar char="v"/>
            </a:pPr>
            <a:r>
              <a:rPr lang="tr-TR" dirty="0">
                <a:solidFill>
                  <a:srgbClr val="7030A0"/>
                </a:solidFill>
                <a:latin typeface="Times New Roman" panose="02020603050405020304" pitchFamily="18" charset="0"/>
                <a:cs typeface="Times New Roman" panose="02020603050405020304" pitchFamily="18" charset="0"/>
              </a:rPr>
              <a:t>Hata, Usulsüzlük ve Yolsuzlukların Bildirilmesi,</a:t>
            </a:r>
          </a:p>
          <a:p>
            <a:pPr marL="64008" indent="0">
              <a:buNone/>
            </a:pPr>
            <a:r>
              <a:rPr lang="tr-TR" dirty="0">
                <a:latin typeface="Times New Roman" panose="02020603050405020304" pitchFamily="18" charset="0"/>
                <a:cs typeface="Times New Roman" panose="02020603050405020304" pitchFamily="18" charset="0"/>
              </a:rPr>
              <a:t>Olmak üzere </a:t>
            </a:r>
            <a:r>
              <a:rPr lang="tr-TR" b="1" dirty="0">
                <a:latin typeface="Times New Roman" panose="02020603050405020304" pitchFamily="18" charset="0"/>
                <a:cs typeface="Times New Roman" panose="02020603050405020304" pitchFamily="18" charset="0"/>
              </a:rPr>
              <a:t>4 standart altında 20 genel şarttan </a:t>
            </a:r>
            <a:r>
              <a:rPr lang="tr-TR" dirty="0">
                <a:latin typeface="Times New Roman" panose="02020603050405020304" pitchFamily="18" charset="0"/>
                <a:cs typeface="Times New Roman" panose="02020603050405020304" pitchFamily="18" charset="0"/>
              </a:rPr>
              <a:t>oluşmaktadır.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92308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91072"/>
            <a:ext cx="8686800" cy="5566928"/>
          </a:xfrm>
        </p:spPr>
        <p:txBody>
          <a:bodyPr>
            <a:normAutofit fontScale="92500" lnSpcReduction="20000"/>
          </a:bodyPr>
          <a:lstStyle/>
          <a:p>
            <a:pPr marL="64008" indent="0" algn="just">
              <a:buNone/>
            </a:pPr>
            <a:r>
              <a:rPr lang="tr-TR" sz="3500" dirty="0">
                <a:solidFill>
                  <a:srgbClr val="FF0000"/>
                </a:solidFill>
                <a:latin typeface="Times New Roman" panose="02020603050405020304" pitchFamily="18" charset="0"/>
                <a:cs typeface="Times New Roman" panose="02020603050405020304" pitchFamily="18" charset="0"/>
              </a:rPr>
              <a:t>İç kontrol sistemi kurumun farklı etkinlik seviyelerinde faaliyet gösterir. İç kontrol faaliyetlerinin ne kadar etkin yürütüldüğü:</a:t>
            </a:r>
            <a:endParaRPr lang="tr-TR" sz="3500" dirty="0">
              <a:solidFill>
                <a:srgbClr val="FF0000"/>
              </a:solidFill>
              <a:latin typeface="Times New Roman" panose="02020603050405020304" pitchFamily="18" charset="0"/>
              <a:cs typeface="Times New Roman" panose="02020603050405020304" pitchFamily="18" charset="0"/>
            </a:endParaRPr>
          </a:p>
          <a:p>
            <a:pPr algn="just"/>
            <a:r>
              <a:rPr lang="tr-TR" dirty="0">
                <a:solidFill>
                  <a:srgbClr val="00B0F0"/>
                </a:solidFill>
                <a:latin typeface="Times New Roman" panose="02020603050405020304" pitchFamily="18" charset="0"/>
                <a:cs typeface="Times New Roman" panose="02020603050405020304" pitchFamily="18" charset="0"/>
              </a:rPr>
              <a:t>Üst yönetim ve idarecilerin, kurumu, kurumun hedeflerine ulaşılması için yapılan faaliyetlerin kapsamını, faaliyetlerin yer aldığı çevreyi ve karşılaşılacak riskleri anlamalarına,</a:t>
            </a:r>
          </a:p>
          <a:p>
            <a:pPr algn="just"/>
            <a:r>
              <a:rPr lang="tr-TR" dirty="0">
                <a:solidFill>
                  <a:srgbClr val="00B050"/>
                </a:solidFill>
                <a:latin typeface="Times New Roman" panose="02020603050405020304" pitchFamily="18" charset="0"/>
                <a:cs typeface="Times New Roman" panose="02020603050405020304" pitchFamily="18" charset="0"/>
              </a:rPr>
              <a:t>Çalışanların iç kontrolün uygulanmasına yönelik sorumluluğa, gerekli bilgiye, yeteneğe ve yetkiye sahip olmalarına,</a:t>
            </a:r>
          </a:p>
          <a:p>
            <a:pPr algn="just"/>
            <a:r>
              <a:rPr lang="tr-TR" dirty="0">
                <a:solidFill>
                  <a:srgbClr val="FF0000"/>
                </a:solidFill>
                <a:latin typeface="Times New Roman" panose="02020603050405020304" pitchFamily="18" charset="0"/>
                <a:cs typeface="Times New Roman" panose="02020603050405020304" pitchFamily="18" charset="0"/>
              </a:rPr>
              <a:t>Yayınlanan mali raporların güvenilir bir biçimde hazırlanmasına,</a:t>
            </a:r>
          </a:p>
          <a:p>
            <a:pPr algn="just"/>
            <a:r>
              <a:rPr lang="tr-TR" dirty="0">
                <a:solidFill>
                  <a:srgbClr val="7030A0"/>
                </a:solidFill>
                <a:latin typeface="Times New Roman" panose="02020603050405020304" pitchFamily="18" charset="0"/>
                <a:cs typeface="Times New Roman" panose="02020603050405020304" pitchFamily="18" charset="0"/>
              </a:rPr>
              <a:t>Yasa ve yönetmeliklerle uyumun sağlanabilmesine bağlıdır.</a:t>
            </a:r>
          </a:p>
          <a:p>
            <a:pPr marL="64008" indent="0" algn="just">
              <a:buNone/>
            </a:pPr>
            <a:endParaRPr lang="tr-TR" sz="28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tr-TR" sz="2800" dirty="0" smtClean="0">
              <a:latin typeface="Times New Roman" panose="02020603050405020304" pitchFamily="18" charset="0"/>
              <a:ea typeface="Calibri" panose="020F0502020204030204" pitchFamily="34" charset="0"/>
            </a:endParaRPr>
          </a:p>
          <a:p>
            <a:endParaRPr lang="tr-TR" dirty="0"/>
          </a:p>
        </p:txBody>
      </p:sp>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98688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BİS13</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Bilgi ve iletişim: İdareler, birimlerinin ve çalışanlarının performansının izlenebilmesi, karar alma süreçlerinin sağlıklı bir şekilde işleyebilmesi ve hizmet sunumunda etkinlik ve memnuniyetin sağlanması amacıyla uygun bir bilgi ve iletişim sistemine sahip olmalıdır.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BİS 13.1</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İdarelerde, yatay ve dikey iç iletişim ile dış iletişimi kapsayan etkili ve sürekli bir bilgi ve iletişim sistemi olmalıdır.</a:t>
            </a:r>
            <a:r>
              <a:rPr lang="tr-TR" dirty="0">
                <a:solidFill>
                  <a:srgbClr val="FF0000"/>
                </a:solidFill>
                <a:latin typeface="Times New Roman" panose="02020603050405020304" pitchFamily="18" charset="0"/>
                <a:cs typeface="Times New Roman" panose="02020603050405020304" pitchFamily="18" charset="0"/>
              </a:rPr>
              <a:t> </a:t>
            </a:r>
            <a:endParaRPr lang="tr-TR" b="1" dirty="0" smtClean="0">
              <a:solidFill>
                <a:srgbClr val="FF0000"/>
              </a:solidFill>
              <a:latin typeface="Times New Roman" panose="02020603050405020304" pitchFamily="18" charset="0"/>
              <a:cs typeface="Times New Roman" panose="02020603050405020304" pitchFamily="18" charset="0"/>
            </a:endParaRP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0318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fontScale="925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13.2</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Yöneticiler ve personel, görevlerini yerine getirebilmeleri için gerekli ve yeterli bilgiye zamanında ulaşabilmelidir.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BİS 13.3</a:t>
            </a:r>
            <a:r>
              <a:rPr lang="tr-TR" sz="32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Bilgiler doğru, güvenilir, tam, kullanışlı ve anlaşılabilir olmalıdır.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13.4</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Yöneticiler ve ilgili personel, performans programı ve bütçenin uygulanması ile kaynak kullanımına ilişkin diğer bilgilere zamanında erişebilmelidir.</a:t>
            </a:r>
            <a:r>
              <a:rPr lang="tr-TR" sz="3200" dirty="0">
                <a:solidFill>
                  <a:srgbClr val="00B0F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5208481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fontScale="92500"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13.5</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Yönetim bilgi sistemi, yönetimin ihtiyaç duyduğu gerekli bilgileri ve raporları üretebilecek ve analiz </a:t>
            </a:r>
            <a:r>
              <a:rPr lang="tr-TR" dirty="0" smtClean="0">
                <a:solidFill>
                  <a:srgbClr val="00B0F0"/>
                </a:solidFill>
                <a:latin typeface="Times New Roman" panose="02020603050405020304" pitchFamily="18" charset="0"/>
                <a:cs typeface="Times New Roman" panose="02020603050405020304" pitchFamily="18" charset="0"/>
              </a:rPr>
              <a:t>yapma </a:t>
            </a:r>
            <a:r>
              <a:rPr lang="tr-TR" dirty="0">
                <a:solidFill>
                  <a:srgbClr val="00B0F0"/>
                </a:solidFill>
                <a:latin typeface="Times New Roman" panose="02020603050405020304" pitchFamily="18" charset="0"/>
                <a:cs typeface="Times New Roman" panose="02020603050405020304" pitchFamily="18" charset="0"/>
              </a:rPr>
              <a:t>imkanı sunacak şekilde tasarlanmalıdır</a:t>
            </a:r>
            <a:r>
              <a:rPr lang="tr-TR" dirty="0" smtClean="0">
                <a:solidFill>
                  <a:srgbClr val="00B0F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BİS 13.6</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Yöneticiler, idarenin misyon, vizyon ve amaçları çerçevesinde beklentilerini görev ve sorumlulukları kapsamında personele bildirmelidir</a:t>
            </a:r>
            <a:r>
              <a:rPr lang="tr-TR" dirty="0" smtClean="0">
                <a:solidFill>
                  <a:srgbClr val="FF000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13.7</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İdarenin yatay ve dikey iletişim sistemi personelin değerlendirme, öneri ve sorunlarını iletebilmelerini sağlamalıdır.</a:t>
            </a:r>
            <a:r>
              <a:rPr lang="tr-TR" dirty="0">
                <a:solidFill>
                  <a:srgbClr val="00B0F0"/>
                </a:solidFill>
                <a:latin typeface="Times New Roman" panose="02020603050405020304" pitchFamily="18" charset="0"/>
                <a:cs typeface="Times New Roman" panose="02020603050405020304" pitchFamily="18" charset="0"/>
              </a:rPr>
              <a:t> </a:t>
            </a:r>
            <a:r>
              <a:rPr lang="tr-TR" dirty="0" smtClean="0">
                <a:solidFill>
                  <a:srgbClr val="00B0F0"/>
                </a:solidFill>
                <a:latin typeface="Times New Roman" panose="02020603050405020304" pitchFamily="18" charset="0"/>
                <a:cs typeface="Times New Roman" panose="02020603050405020304" pitchFamily="18" charset="0"/>
              </a:rPr>
              <a:t> </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317363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BİS14</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Raporlama</a:t>
            </a:r>
            <a:r>
              <a:rPr lang="tr-TR" sz="3200" dirty="0" smtClean="0">
                <a:solidFill>
                  <a:srgbClr val="00B0F0"/>
                </a:solidFill>
                <a:latin typeface="Times New Roman" panose="02020603050405020304" pitchFamily="18" charset="0"/>
                <a:cs typeface="Times New Roman" panose="02020603050405020304" pitchFamily="18" charset="0"/>
              </a:rPr>
              <a:t>: İdarenin </a:t>
            </a:r>
            <a:r>
              <a:rPr lang="tr-TR" sz="3200" dirty="0">
                <a:solidFill>
                  <a:srgbClr val="00B0F0"/>
                </a:solidFill>
                <a:latin typeface="Times New Roman" panose="02020603050405020304" pitchFamily="18" charset="0"/>
                <a:cs typeface="Times New Roman" panose="02020603050405020304" pitchFamily="18" charset="0"/>
              </a:rPr>
              <a:t>amaç, hedef, gösterge ve faaliyetleri ile sonuçları, saydamlık ve hesap verebilirlik ilkeleri doğrultusunda raporlanmalıdır.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BİS 14.1</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İdareler, her yıl, amaçları, hedefleri, stratejileri, varlıkları, yükümlülükleri ve performans programlarını kamuoyuna açıklamalıdır.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96764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fontScale="92500" lnSpcReduction="2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BİS 14.2</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İdareler, bütçelerinin ilk altı aylık uygulama sonuçları, ikinci altı aya ilişkin beklentiler ve hedefler ile faaliyetlerini kamuoyuna açıklamalıdır</a:t>
            </a:r>
            <a:r>
              <a:rPr lang="tr-TR" sz="3200" dirty="0" smtClean="0">
                <a:solidFill>
                  <a:srgbClr val="00B0F0"/>
                </a:solidFill>
                <a:latin typeface="Times New Roman" panose="02020603050405020304" pitchFamily="18" charset="0"/>
                <a:cs typeface="Times New Roman" panose="02020603050405020304" pitchFamily="18" charset="0"/>
              </a:rPr>
              <a:t>.</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BİS 14.3</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Faaliyet sonuçları ve değerlendirmeler idare faaliyet raporunda gösterilmeli ve duyurulmalıdır.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BİS 14.4</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Faaliyetlerin gözetimi amacıyla idare içinde yatay ve dikey raporlama ağı yazılı olarak belirlenmeli, birim ve personel, görevleri ve faaliyetleriyle ilgili hazırlanması gereken raporlar hakkında bilgilendirilmelidir.</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smtClean="0">
                <a:solidFill>
                  <a:srgbClr val="00B0F0"/>
                </a:solidFill>
                <a:latin typeface="Times New Roman" panose="02020603050405020304" pitchFamily="18" charset="0"/>
                <a:cs typeface="Times New Roman" panose="02020603050405020304" pitchFamily="18" charset="0"/>
              </a:rPr>
              <a:t> </a:t>
            </a:r>
            <a:endParaRPr lang="tr-TR" sz="3200"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487516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BİS15</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Kayıt ve dosyalama sistemi</a:t>
            </a:r>
            <a:r>
              <a:rPr lang="tr-TR" dirty="0" smtClean="0">
                <a:solidFill>
                  <a:srgbClr val="00B0F0"/>
                </a:solidFill>
                <a:latin typeface="Times New Roman" panose="02020603050405020304" pitchFamily="18" charset="0"/>
                <a:cs typeface="Times New Roman" panose="02020603050405020304" pitchFamily="18" charset="0"/>
              </a:rPr>
              <a:t>: İdareler</a:t>
            </a:r>
            <a:r>
              <a:rPr lang="tr-TR" dirty="0">
                <a:solidFill>
                  <a:srgbClr val="00B0F0"/>
                </a:solidFill>
                <a:latin typeface="Times New Roman" panose="02020603050405020304" pitchFamily="18" charset="0"/>
                <a:cs typeface="Times New Roman" panose="02020603050405020304" pitchFamily="18" charset="0"/>
              </a:rPr>
              <a:t>, gelen ve giden her türlü evrak dahil iş ve işlemlerin kaydedildiği, sınıflandırıldığı ve dosyalandığı kapsamlı ve güncel bir </a:t>
            </a:r>
            <a:r>
              <a:rPr lang="tr-TR" dirty="0" smtClean="0">
                <a:solidFill>
                  <a:srgbClr val="00B0F0"/>
                </a:solidFill>
                <a:latin typeface="Times New Roman" panose="02020603050405020304" pitchFamily="18" charset="0"/>
                <a:cs typeface="Times New Roman" panose="02020603050405020304" pitchFamily="18" charset="0"/>
              </a:rPr>
              <a:t>sisteme </a:t>
            </a:r>
            <a:r>
              <a:rPr lang="tr-TR" dirty="0">
                <a:solidFill>
                  <a:srgbClr val="00B0F0"/>
                </a:solidFill>
                <a:latin typeface="Times New Roman" panose="02020603050405020304" pitchFamily="18" charset="0"/>
                <a:cs typeface="Times New Roman" panose="02020603050405020304" pitchFamily="18" charset="0"/>
              </a:rPr>
              <a:t>sahip olmalıdır</a:t>
            </a:r>
            <a:r>
              <a:rPr lang="tr-TR" dirty="0" smtClean="0">
                <a:solidFill>
                  <a:srgbClr val="00B0F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BİS 15.1</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Kayıt ve dosyalama sistemi, elektronik ortamdakiler dahil, gelen ve giden evrak ile idare içi haberleşmeyi kapsamalıdır.</a:t>
            </a:r>
            <a:r>
              <a:rPr lang="tr-TR" dirty="0">
                <a:solidFill>
                  <a:srgbClr val="FF0000"/>
                </a:solidFill>
                <a:latin typeface="Times New Roman" panose="02020603050405020304" pitchFamily="18" charset="0"/>
                <a:cs typeface="Times New Roman" panose="02020603050405020304" pitchFamily="18" charset="0"/>
              </a:rPr>
              <a:t> </a:t>
            </a:r>
            <a:r>
              <a:rPr lang="tr-TR" dirty="0" smtClean="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4926489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15.2</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Kayıt ve dosyalama sistemi kapsamlı ve güncel olmalı, yönetici ve personel tarafından ulaşılabilir ve izlenebilir olmalıdır.</a:t>
            </a:r>
            <a:r>
              <a:rPr lang="tr-TR" dirty="0">
                <a:solidFill>
                  <a:srgbClr val="00B0F0"/>
                </a:solidFill>
                <a:latin typeface="Times New Roman" panose="02020603050405020304" pitchFamily="18" charset="0"/>
                <a:cs typeface="Times New Roman" panose="02020603050405020304" pitchFamily="18" charset="0"/>
              </a:rPr>
              <a:t> </a:t>
            </a:r>
            <a:endParaRPr lang="tr-TR"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smtClean="0">
                <a:solidFill>
                  <a:srgbClr val="FF0000"/>
                </a:solidFill>
                <a:latin typeface="Times New Roman" panose="02020603050405020304" pitchFamily="18" charset="0"/>
                <a:cs typeface="Times New Roman" panose="02020603050405020304" pitchFamily="18" charset="0"/>
              </a:rPr>
              <a:t>BİS 15.3 Kayıt ve dosyalama sistemi, kişisel verilerin güvenliğini ve korunmasını sağlamalıdır. </a:t>
            </a:r>
          </a:p>
          <a:p>
            <a:pPr marL="64008" indent="0" algn="just">
              <a:buNone/>
            </a:pPr>
            <a:r>
              <a:rPr lang="tr-TR" dirty="0" smtClean="0">
                <a:solidFill>
                  <a:srgbClr val="00B0F0"/>
                </a:solidFill>
                <a:latin typeface="Times New Roman" panose="02020603050405020304" pitchFamily="18" charset="0"/>
                <a:cs typeface="Times New Roman" panose="02020603050405020304" pitchFamily="18" charset="0"/>
              </a:rPr>
              <a:t>BİS 15.4 Kayıt ve dosyalama sistemi belirlenmiş standartlara uygun olmalıdır. </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627248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BİS 15.5</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Gelen ve giden evrak zamanında kaydedilmeli, standartlara uygun bir şekilde sınıflandırılmalı ve arşiv sistemine uygun olarak muhafaza edilmelidir</a:t>
            </a:r>
            <a:r>
              <a:rPr lang="tr-TR" dirty="0" smtClean="0">
                <a:solidFill>
                  <a:srgbClr val="00B0F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BİS 15.6</a:t>
            </a:r>
            <a:r>
              <a:rPr lang="tr-TR"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İdarenin iş ve işlemlerinin kaydı, sınıflandırılması, korunması ve erişimini de kapsayan, belirlenmiş standartlara uygun arşiv ve dokümantasyon sistemi oluşturulmalıdır.</a:t>
            </a:r>
            <a:r>
              <a:rPr lang="tr-TR" dirty="0">
                <a:solidFill>
                  <a:srgbClr val="FF0000"/>
                </a:solidFill>
                <a:latin typeface="Times New Roman" panose="02020603050405020304" pitchFamily="18" charset="0"/>
                <a:cs typeface="Times New Roman" panose="02020603050405020304" pitchFamily="18" charset="0"/>
              </a:rPr>
              <a:t> </a:t>
            </a:r>
            <a:r>
              <a:rPr lang="tr-TR" dirty="0" smtClean="0">
                <a:solidFill>
                  <a:srgbClr val="FF0000"/>
                </a:solidFill>
                <a:latin typeface="Times New Roman" panose="02020603050405020304" pitchFamily="18" charset="0"/>
                <a:cs typeface="Times New Roman" panose="02020603050405020304" pitchFamily="18" charset="0"/>
              </a:rPr>
              <a:t> </a:t>
            </a:r>
            <a:endParaRPr lang="tr-TR"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08493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b="1" dirty="0" smtClean="0">
                <a:solidFill>
                  <a:srgbClr val="00B0F0"/>
                </a:solidFill>
                <a:latin typeface="Times New Roman" panose="02020603050405020304" pitchFamily="18" charset="0"/>
                <a:cs typeface="Times New Roman" panose="02020603050405020304" pitchFamily="18" charset="0"/>
              </a:rPr>
              <a:t>BİS16</a:t>
            </a:r>
            <a:r>
              <a:rPr lang="tr-TR" sz="3200" dirty="0" smtClean="0">
                <a:solidFill>
                  <a:srgbClr val="00B0F0"/>
                </a:solidFill>
              </a:rPr>
              <a:t> 16</a:t>
            </a:r>
            <a:r>
              <a:rPr lang="tr-TR" sz="3200" dirty="0">
                <a:solidFill>
                  <a:srgbClr val="00B0F0"/>
                </a:solidFill>
              </a:rPr>
              <a:t>. </a:t>
            </a:r>
            <a:r>
              <a:rPr lang="tr-TR" sz="3200" dirty="0">
                <a:solidFill>
                  <a:srgbClr val="00B0F0"/>
                </a:solidFill>
                <a:latin typeface="Times New Roman" panose="02020603050405020304" pitchFamily="18" charset="0"/>
                <a:cs typeface="Times New Roman" panose="02020603050405020304" pitchFamily="18" charset="0"/>
              </a:rPr>
              <a:t>Hata, usulsüzlük ve yolsuzlukların </a:t>
            </a:r>
            <a:r>
              <a:rPr lang="tr-TR" sz="3200" dirty="0" smtClean="0">
                <a:solidFill>
                  <a:srgbClr val="00B0F0"/>
                </a:solidFill>
                <a:latin typeface="Times New Roman" panose="02020603050405020304" pitchFamily="18" charset="0"/>
                <a:cs typeface="Times New Roman" panose="02020603050405020304" pitchFamily="18" charset="0"/>
              </a:rPr>
              <a:t>bildirilmesi: İdareler</a:t>
            </a:r>
            <a:r>
              <a:rPr lang="tr-TR" sz="3200" dirty="0">
                <a:solidFill>
                  <a:srgbClr val="00B0F0"/>
                </a:solidFill>
                <a:latin typeface="Times New Roman" panose="02020603050405020304" pitchFamily="18" charset="0"/>
                <a:cs typeface="Times New Roman" panose="02020603050405020304" pitchFamily="18" charset="0"/>
              </a:rPr>
              <a:t>, hata, usulsüzlük ve yolsuzlukların belirlenen bir düzen içinde bildirilmesini sağlayacak yöntemler oluşturmalıdır.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BİS 16.1</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Hata, usulsüzlük ve yolsuzlukların bildirim yöntemleri belirlenmeli ve duyurulmalıdır.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105834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395536" y="1484784"/>
            <a:ext cx="8566715" cy="4929336"/>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b="1" dirty="0">
                <a:solidFill>
                  <a:srgbClr val="FF0000"/>
                </a:solidFill>
                <a:latin typeface="Times New Roman" panose="02020603050405020304" pitchFamily="18" charset="0"/>
                <a:cs typeface="Times New Roman" panose="02020603050405020304" pitchFamily="18" charset="0"/>
              </a:rPr>
              <a:t>Bilgi ve İletişim </a:t>
            </a:r>
            <a:r>
              <a:rPr lang="tr-TR"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BİS 16.2</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Yöneticiler, bildirilen hata, usulsüzlük ve yolsuzluklar hakkında yeterli incelemeyi yapmalıdır.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BİS 16.3</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Hata, usulsüzlük ve yolsuzlukları bildiren personele haksız ve ayırımcı bir muamele yapılmamalıdır.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859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0" y="1291072"/>
            <a:ext cx="8686800" cy="5566928"/>
          </a:xfrm>
        </p:spPr>
        <p:txBody>
          <a:bodyPr>
            <a:normAutofit fontScale="77500" lnSpcReduction="20000"/>
          </a:bodyPr>
          <a:lstStyle/>
          <a:p>
            <a:pPr marL="64008" indent="0" algn="just">
              <a:buNone/>
            </a:pPr>
            <a:r>
              <a:rPr lang="tr-TR" sz="2800" dirty="0" smtClean="0">
                <a:solidFill>
                  <a:srgbClr val="C00000"/>
                </a:solidFill>
                <a:latin typeface="Times New Roman" panose="02020603050405020304" pitchFamily="18" charset="0"/>
                <a:ea typeface="Calibri" panose="020F0502020204030204" pitchFamily="34" charset="0"/>
                <a:cs typeface="Times New Roman" panose="02020603050405020304" pitchFamily="18" charset="0"/>
              </a:rPr>
              <a:t>İÇ KONTROL TARİHÇESİ</a:t>
            </a:r>
            <a:endParaRPr lang="tr-TR" sz="28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marL="64008" indent="0" algn="just">
              <a:buNone/>
            </a:pPr>
            <a:r>
              <a:rPr lang="tr-TR" dirty="0">
                <a:latin typeface="Times New Roman" panose="02020603050405020304" pitchFamily="18" charset="0"/>
                <a:cs typeface="Times New Roman" panose="02020603050405020304" pitchFamily="18" charset="0"/>
              </a:rPr>
              <a:t>İç kontrolün gündeme gelişi 1970’lerin ortalarında Amerika’da Watergate savcısının konuya dikkat çekmesi ile olmuştur. Watergate araştırmalarının sonucunda 1977’de ana teması iç kontrol olan “Yabancı Yolsuzluk Kanunu” (Foreign Corrupt Practices Act) yürürlüğe girmiştir. Bu Kanun, 1980’lerin başındaki kontrol ortamı ve iç kontrol süreci üzerinde artan ilginin temelini oluşturmuştur. Daha sonra, 1985 yılında Hileli Mali Raporlama ile ilgili Treadway Komisyonu olarak da bilinen Ulusal Komisyon kurulmuş ve Komisyon tarafından Hileli Mali Raporlama konusunda bir rapor yayımlanmıştır. Bu raporda kontrol ortamı ile davranış ve yetki standartlarına vurgu yapılmış, iç kontrol kavramı için ortak bir anlayış ve kapsayıcı bir çerçeve oluşturulması ihtiyacı ile destekleyici kurumlara çağrıda bulunulmuştur. Komisyonun bu çağrısı sonucunda Destekleyici Kurumlar Komitesi COSO oluşturulmuştur. COSO mevcut kaynaklardaki iç kontrol ile ilgili eğilimleri birleştirerek etkinliğin değerlendirilmesi için geniş kapsamlı ve pratik kriterler geliştirmiştir. 1992’de yayımladığı “İç Kontrol – Bütünleşik Çerçeve” sonraki yıllarda özel sektör ve kamu sektöründe yaygın olarak kullanılmaya başlanmıştır.</a:t>
            </a:r>
            <a:endParaRPr lang="tr-TR" dirty="0">
              <a:latin typeface="Times New Roman" panose="02020603050405020304" pitchFamily="18" charset="0"/>
              <a:cs typeface="Times New Roman" panose="02020603050405020304" pitchFamily="18" charset="0"/>
            </a:endParaRPr>
          </a:p>
        </p:txBody>
      </p:sp>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04876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4400" b="1" dirty="0">
                <a:solidFill>
                  <a:srgbClr val="FF0000"/>
                </a:solidFill>
                <a:latin typeface="Times New Roman" panose="02020603050405020304" pitchFamily="18" charset="0"/>
                <a:cs typeface="Times New Roman" panose="02020603050405020304" pitchFamily="18" charset="0"/>
              </a:rPr>
              <a:t>İzleme Standartları: </a:t>
            </a:r>
            <a:endParaRPr lang="tr-TR" sz="4400" b="1" dirty="0" smtClean="0">
              <a:solidFill>
                <a:srgbClr val="FF0000"/>
              </a:solidFill>
              <a:latin typeface="Times New Roman" panose="02020603050405020304" pitchFamily="18" charset="0"/>
              <a:cs typeface="Times New Roman" panose="02020603050405020304" pitchFamily="18" charset="0"/>
            </a:endParaRPr>
          </a:p>
          <a:p>
            <a:pPr marL="64008" indent="0" algn="just">
              <a:buNone/>
            </a:pPr>
            <a:r>
              <a:rPr lang="tr-TR" sz="4000" dirty="0" smtClean="0">
                <a:solidFill>
                  <a:srgbClr val="00B0F0"/>
                </a:solidFill>
                <a:latin typeface="Times New Roman" panose="02020603050405020304" pitchFamily="18" charset="0"/>
                <a:cs typeface="Times New Roman" panose="02020603050405020304" pitchFamily="18" charset="0"/>
              </a:rPr>
              <a:t>İzleme</a:t>
            </a:r>
            <a:r>
              <a:rPr lang="tr-TR" sz="4000" dirty="0">
                <a:solidFill>
                  <a:srgbClr val="00B0F0"/>
                </a:solidFill>
                <a:latin typeface="Times New Roman" panose="02020603050405020304" pitchFamily="18" charset="0"/>
                <a:cs typeface="Times New Roman" panose="02020603050405020304" pitchFamily="18" charset="0"/>
              </a:rPr>
              <a:t>, iç kontrol sisteminin kalitesini değerlendirmek üzere yürütülen tüm izleme faaliyetlerini kapsar. İç kontrol sistem ve faaliyetleri sürekli izlenir, gözden geçirilir ve değerlendirilir.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75299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4400" b="1" dirty="0">
                <a:solidFill>
                  <a:srgbClr val="FF0000"/>
                </a:solidFill>
                <a:latin typeface="Times New Roman" panose="02020603050405020304" pitchFamily="18" charset="0"/>
                <a:cs typeface="Times New Roman" panose="02020603050405020304" pitchFamily="18" charset="0"/>
              </a:rPr>
              <a:t>İzleme Standartları: </a:t>
            </a:r>
            <a:endParaRPr lang="tr-TR" sz="4400" b="1" dirty="0" smtClean="0">
              <a:solidFill>
                <a:srgbClr val="FF0000"/>
              </a:solidFill>
              <a:latin typeface="Times New Roman" panose="02020603050405020304" pitchFamily="18" charset="0"/>
              <a:cs typeface="Times New Roman" panose="02020603050405020304" pitchFamily="18" charset="0"/>
            </a:endParaRPr>
          </a:p>
          <a:p>
            <a:pPr marL="64008" indent="0">
              <a:buNone/>
            </a:pPr>
            <a:r>
              <a:rPr lang="tr-TR" sz="4000" dirty="0">
                <a:latin typeface="Times New Roman" panose="02020603050405020304" pitchFamily="18" charset="0"/>
                <a:cs typeface="Times New Roman" panose="02020603050405020304" pitchFamily="18" charset="0"/>
              </a:rPr>
              <a:t>İzleme bileşeni;</a:t>
            </a:r>
          </a:p>
          <a:p>
            <a:pPr lvl="0"/>
            <a:r>
              <a:rPr lang="tr-TR" sz="4000" dirty="0">
                <a:solidFill>
                  <a:srgbClr val="00B0F0"/>
                </a:solidFill>
                <a:latin typeface="Times New Roman" panose="02020603050405020304" pitchFamily="18" charset="0"/>
                <a:cs typeface="Times New Roman" panose="02020603050405020304" pitchFamily="18" charset="0"/>
              </a:rPr>
              <a:t>İç Kontrolün Değerlendirilmesi,</a:t>
            </a:r>
          </a:p>
          <a:p>
            <a:pPr lvl="0"/>
            <a:r>
              <a:rPr lang="tr-TR" sz="4000" dirty="0">
                <a:solidFill>
                  <a:srgbClr val="FF0000"/>
                </a:solidFill>
                <a:latin typeface="Times New Roman" panose="02020603050405020304" pitchFamily="18" charset="0"/>
                <a:cs typeface="Times New Roman" panose="02020603050405020304" pitchFamily="18" charset="0"/>
              </a:rPr>
              <a:t>İç Denetim,</a:t>
            </a:r>
          </a:p>
          <a:p>
            <a:pPr marL="64008" indent="0">
              <a:buNone/>
            </a:pPr>
            <a:r>
              <a:rPr lang="tr-TR" sz="4000" dirty="0">
                <a:latin typeface="Times New Roman" panose="02020603050405020304" pitchFamily="18" charset="0"/>
                <a:cs typeface="Times New Roman" panose="02020603050405020304" pitchFamily="18" charset="0"/>
              </a:rPr>
              <a:t>Olmak üzere </a:t>
            </a:r>
            <a:r>
              <a:rPr lang="tr-TR" sz="4000" b="1" dirty="0">
                <a:latin typeface="Times New Roman" panose="02020603050405020304" pitchFamily="18" charset="0"/>
                <a:cs typeface="Times New Roman" panose="02020603050405020304" pitchFamily="18" charset="0"/>
              </a:rPr>
              <a:t>2 standart altında 7 genel şarttan </a:t>
            </a:r>
            <a:r>
              <a:rPr lang="tr-TR" sz="4000" dirty="0">
                <a:latin typeface="Times New Roman" panose="02020603050405020304" pitchFamily="18" charset="0"/>
                <a:cs typeface="Times New Roman" panose="02020603050405020304" pitchFamily="18" charset="0"/>
              </a:rPr>
              <a:t>oluşmaktadır. </a:t>
            </a: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229380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b="1" dirty="0">
                <a:solidFill>
                  <a:srgbClr val="FF0000"/>
                </a:solidFill>
                <a:latin typeface="Times New Roman" panose="02020603050405020304" pitchFamily="18" charset="0"/>
                <a:cs typeface="Times New Roman" panose="02020603050405020304" pitchFamily="18" charset="0"/>
              </a:rPr>
              <a:t>İzleme </a:t>
            </a:r>
            <a:r>
              <a:rPr lang="tr-TR" sz="3200"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İS17</a:t>
            </a:r>
            <a:r>
              <a:rPr lang="tr-TR" sz="44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İç kontrolün değerlendirilmesi</a:t>
            </a:r>
            <a:r>
              <a:rPr lang="tr-TR" dirty="0" smtClean="0">
                <a:solidFill>
                  <a:srgbClr val="00B0F0"/>
                </a:solidFill>
                <a:latin typeface="Times New Roman" panose="02020603050405020304" pitchFamily="18" charset="0"/>
                <a:cs typeface="Times New Roman" panose="02020603050405020304" pitchFamily="18" charset="0"/>
              </a:rPr>
              <a:t>: İdareler </a:t>
            </a:r>
            <a:r>
              <a:rPr lang="tr-TR" dirty="0">
                <a:solidFill>
                  <a:srgbClr val="00B0F0"/>
                </a:solidFill>
                <a:latin typeface="Times New Roman" panose="02020603050405020304" pitchFamily="18" charset="0"/>
                <a:cs typeface="Times New Roman" panose="02020603050405020304" pitchFamily="18" charset="0"/>
              </a:rPr>
              <a:t>iç kontrol sistemini yılda en az bir kez değerlendirmelidir.</a:t>
            </a:r>
            <a:r>
              <a:rPr lang="tr-TR" sz="4400" dirty="0">
                <a:solidFill>
                  <a:srgbClr val="00B0F0"/>
                </a:solidFill>
                <a:latin typeface="Times New Roman" panose="02020603050405020304" pitchFamily="18" charset="0"/>
                <a:cs typeface="Times New Roman" panose="02020603050405020304" pitchFamily="18" charset="0"/>
              </a:rPr>
              <a:t> </a:t>
            </a:r>
            <a:endParaRPr lang="tr-TR" sz="44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İS 17.1</a:t>
            </a:r>
            <a:r>
              <a:rPr lang="tr-TR" sz="44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İç kontrol sistemi, sürekli izleme veya özel bir değerlendirme yapma veya bu iki yöntem birlikte kullanılarak değerlendirilmelidir.</a:t>
            </a:r>
            <a:r>
              <a:rPr lang="tr-TR" sz="4400" dirty="0">
                <a:solidFill>
                  <a:srgbClr val="FF0000"/>
                </a:solidFill>
                <a:latin typeface="Times New Roman" panose="02020603050405020304" pitchFamily="18" charset="0"/>
                <a:cs typeface="Times New Roman" panose="02020603050405020304" pitchFamily="18" charset="0"/>
              </a:rPr>
              <a:t> </a:t>
            </a:r>
            <a:endParaRPr lang="tr-TR" sz="4400" dirty="0" smtClean="0">
              <a:solidFill>
                <a:srgbClr val="FF0000"/>
              </a:solidFill>
              <a:latin typeface="Times New Roman" panose="02020603050405020304" pitchFamily="18" charset="0"/>
              <a:cs typeface="Times New Roman" panose="02020603050405020304" pitchFamily="18" charset="0"/>
            </a:endParaRPr>
          </a:p>
          <a:p>
            <a:pPr marL="64008" indent="0">
              <a:buNone/>
            </a:pPr>
            <a:endParaRPr lang="tr-TR" sz="3200" dirty="0">
              <a:solidFill>
                <a:schemeClr val="bg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54724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b="1" dirty="0">
                <a:solidFill>
                  <a:srgbClr val="FF0000"/>
                </a:solidFill>
                <a:latin typeface="Times New Roman" panose="02020603050405020304" pitchFamily="18" charset="0"/>
                <a:cs typeface="Times New Roman" panose="02020603050405020304" pitchFamily="18" charset="0"/>
              </a:rPr>
              <a:t>İzleme </a:t>
            </a:r>
            <a:r>
              <a:rPr lang="tr-TR" sz="3200"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sz="3200" dirty="0">
                <a:solidFill>
                  <a:srgbClr val="00B0F0"/>
                </a:solidFill>
                <a:latin typeface="Times New Roman" panose="02020603050405020304" pitchFamily="18" charset="0"/>
                <a:cs typeface="Times New Roman" panose="02020603050405020304" pitchFamily="18" charset="0"/>
              </a:rPr>
              <a:t>İS 17.2</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a:solidFill>
                  <a:srgbClr val="00B0F0"/>
                </a:solidFill>
                <a:latin typeface="Times New Roman" panose="02020603050405020304" pitchFamily="18" charset="0"/>
                <a:cs typeface="Times New Roman" panose="02020603050405020304" pitchFamily="18" charset="0"/>
              </a:rPr>
              <a:t>İç kontrolün eksik yönleri ile uygun olmayan kontrol yöntemlerinin belirlenmesi, bildirilmesi ve gerekli önlemlerin alınması </a:t>
            </a:r>
            <a:r>
              <a:rPr lang="tr-TR" sz="3200" dirty="0" smtClean="0">
                <a:solidFill>
                  <a:srgbClr val="00B0F0"/>
                </a:solidFill>
                <a:latin typeface="Times New Roman" panose="02020603050405020304" pitchFamily="18" charset="0"/>
                <a:cs typeface="Times New Roman" panose="02020603050405020304" pitchFamily="18" charset="0"/>
              </a:rPr>
              <a:t>konusunda </a:t>
            </a:r>
            <a:r>
              <a:rPr lang="tr-TR" sz="3200" dirty="0">
                <a:solidFill>
                  <a:srgbClr val="00B0F0"/>
                </a:solidFill>
                <a:latin typeface="Times New Roman" panose="02020603050405020304" pitchFamily="18" charset="0"/>
                <a:cs typeface="Times New Roman" panose="02020603050405020304" pitchFamily="18" charset="0"/>
              </a:rPr>
              <a:t>süreç ve yöntem belirlenmelidir</a:t>
            </a:r>
            <a:r>
              <a:rPr lang="tr-TR" sz="3200" dirty="0" smtClean="0">
                <a:solidFill>
                  <a:srgbClr val="00B0F0"/>
                </a:solidFill>
                <a:latin typeface="Times New Roman" panose="02020603050405020304" pitchFamily="18" charset="0"/>
                <a:cs typeface="Times New Roman" panose="02020603050405020304" pitchFamily="18" charset="0"/>
              </a:rPr>
              <a:t>.</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İS 17.3</a:t>
            </a:r>
            <a:r>
              <a:rPr lang="tr-TR" sz="3200" dirty="0">
                <a:solidFill>
                  <a:srgbClr val="FF0000"/>
                </a:solidFill>
                <a:latin typeface="Times New Roman" panose="02020603050405020304" pitchFamily="18" charset="0"/>
                <a:cs typeface="Times New Roman" panose="02020603050405020304" pitchFamily="18" charset="0"/>
              </a:rPr>
              <a:t> </a:t>
            </a:r>
            <a:r>
              <a:rPr lang="tr-TR" sz="3200" dirty="0">
                <a:solidFill>
                  <a:srgbClr val="FF0000"/>
                </a:solidFill>
                <a:latin typeface="Times New Roman" panose="02020603050405020304" pitchFamily="18" charset="0"/>
                <a:cs typeface="Times New Roman" panose="02020603050405020304" pitchFamily="18" charset="0"/>
              </a:rPr>
              <a:t>İç kontrolün değerlendirilmesine idarenin birimlerinin katılımı sağlanmalıdır.</a:t>
            </a:r>
            <a:r>
              <a:rPr lang="tr-TR" sz="3200"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5190006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b="1" dirty="0">
                <a:solidFill>
                  <a:srgbClr val="FF0000"/>
                </a:solidFill>
                <a:latin typeface="Times New Roman" panose="02020603050405020304" pitchFamily="18" charset="0"/>
                <a:cs typeface="Times New Roman" panose="02020603050405020304" pitchFamily="18" charset="0"/>
              </a:rPr>
              <a:t>İzleme </a:t>
            </a:r>
            <a:r>
              <a:rPr lang="tr-TR" sz="3200"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İS 17.4</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İç kontrolün değerlendirilmesinde, yöneticilerin görüşleri, kişi ve/veya idarelerin talep ve şikâyetleri ile iç ve dış denetim sonucunda düzenlenen raporlar dikkate alınmalıdır.</a:t>
            </a:r>
            <a:r>
              <a:rPr lang="tr-TR" sz="3200" dirty="0">
                <a:solidFill>
                  <a:srgbClr val="00B0F0"/>
                </a:solidFill>
                <a:latin typeface="Times New Roman" panose="02020603050405020304" pitchFamily="18" charset="0"/>
                <a:cs typeface="Times New Roman" panose="02020603050405020304" pitchFamily="18" charset="0"/>
              </a:rPr>
              <a:t> </a:t>
            </a:r>
            <a:endParaRPr lang="tr-TR" sz="3200" dirty="0" smtClean="0">
              <a:solidFill>
                <a:srgbClr val="00B0F0"/>
              </a:solidFill>
              <a:latin typeface="Times New Roman" panose="02020603050405020304" pitchFamily="18" charset="0"/>
              <a:cs typeface="Times New Roman" panose="02020603050405020304" pitchFamily="18" charset="0"/>
            </a:endParaRP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İS 17.5</a:t>
            </a:r>
            <a:r>
              <a:rPr lang="tr-TR" sz="32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İç kontrolün değerlendirilmesi sonucunda alınması gereken önlemler belirlenmeli ve bir eylem planı çerçevesinde uygulanmalıdır.</a:t>
            </a:r>
            <a:r>
              <a:rPr lang="tr-TR" sz="3200" dirty="0">
                <a:solidFill>
                  <a:srgbClr val="FF0000"/>
                </a:solidFill>
                <a:latin typeface="Times New Roman" panose="02020603050405020304" pitchFamily="18" charset="0"/>
                <a:cs typeface="Times New Roman" panose="02020603050405020304" pitchFamily="18" charset="0"/>
              </a:rPr>
              <a:t> </a:t>
            </a:r>
            <a:endParaRPr lang="tr-TR" sz="32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912028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b="1" dirty="0" smtClean="0">
                <a:solidFill>
                  <a:srgbClr val="C00000"/>
                </a:solidFill>
                <a:latin typeface="Times New Roman" panose="02020603050405020304" pitchFamily="18" charset="0"/>
                <a:cs typeface="Times New Roman" panose="02020603050405020304" pitchFamily="18" charset="0"/>
              </a:rPr>
              <a:t>KAMUDA İÇ KONTROL </a:t>
            </a:r>
          </a:p>
          <a:p>
            <a:pPr marL="64008" indent="0">
              <a:buNone/>
            </a:pPr>
            <a:r>
              <a:rPr lang="tr-TR" sz="3200" b="1" dirty="0">
                <a:solidFill>
                  <a:srgbClr val="FF0000"/>
                </a:solidFill>
                <a:latin typeface="Times New Roman" panose="02020603050405020304" pitchFamily="18" charset="0"/>
                <a:cs typeface="Times New Roman" panose="02020603050405020304" pitchFamily="18" charset="0"/>
              </a:rPr>
              <a:t>İzleme </a:t>
            </a:r>
            <a:r>
              <a:rPr lang="tr-TR" sz="3200" b="1" dirty="0" smtClean="0">
                <a:solidFill>
                  <a:srgbClr val="FF0000"/>
                </a:solidFill>
                <a:latin typeface="Times New Roman" panose="02020603050405020304" pitchFamily="18" charset="0"/>
                <a:cs typeface="Times New Roman" panose="02020603050405020304" pitchFamily="18" charset="0"/>
              </a:rPr>
              <a:t>Genel Şartları: </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İS18</a:t>
            </a:r>
            <a:r>
              <a:rPr lang="tr-TR"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İç denetim</a:t>
            </a:r>
            <a:r>
              <a:rPr lang="tr-TR" dirty="0" smtClean="0">
                <a:solidFill>
                  <a:srgbClr val="00B0F0"/>
                </a:solidFill>
                <a:latin typeface="Times New Roman" panose="02020603050405020304" pitchFamily="18" charset="0"/>
                <a:cs typeface="Times New Roman" panose="02020603050405020304" pitchFamily="18" charset="0"/>
              </a:rPr>
              <a:t>: İdareler </a:t>
            </a:r>
            <a:r>
              <a:rPr lang="tr-TR" dirty="0">
                <a:solidFill>
                  <a:srgbClr val="00B0F0"/>
                </a:solidFill>
                <a:latin typeface="Times New Roman" panose="02020603050405020304" pitchFamily="18" charset="0"/>
                <a:cs typeface="Times New Roman" panose="02020603050405020304" pitchFamily="18" charset="0"/>
              </a:rPr>
              <a:t>fonksiyonel olarak bağımsız bir iç </a:t>
            </a:r>
            <a:r>
              <a:rPr lang="tr-TR" dirty="0" smtClean="0">
                <a:solidFill>
                  <a:srgbClr val="00B0F0"/>
                </a:solidFill>
                <a:latin typeface="Times New Roman" panose="02020603050405020304" pitchFamily="18" charset="0"/>
                <a:cs typeface="Times New Roman" panose="02020603050405020304" pitchFamily="18" charset="0"/>
              </a:rPr>
              <a:t>denetim </a:t>
            </a:r>
            <a:r>
              <a:rPr lang="tr-TR" dirty="0">
                <a:solidFill>
                  <a:srgbClr val="00B0F0"/>
                </a:solidFill>
                <a:latin typeface="Times New Roman" panose="02020603050405020304" pitchFamily="18" charset="0"/>
                <a:cs typeface="Times New Roman" panose="02020603050405020304" pitchFamily="18" charset="0"/>
              </a:rPr>
              <a:t>faaliyetini </a:t>
            </a:r>
            <a:r>
              <a:rPr lang="tr-TR" dirty="0" smtClean="0">
                <a:solidFill>
                  <a:srgbClr val="00B0F0"/>
                </a:solidFill>
                <a:latin typeface="Times New Roman" panose="02020603050405020304" pitchFamily="18" charset="0"/>
                <a:cs typeface="Times New Roman" panose="02020603050405020304" pitchFamily="18" charset="0"/>
              </a:rPr>
              <a:t>sağlamalıdır.</a:t>
            </a:r>
          </a:p>
          <a:p>
            <a:pPr marL="64008" indent="0" algn="just">
              <a:buNone/>
            </a:pPr>
            <a:r>
              <a:rPr lang="tr-TR" dirty="0">
                <a:solidFill>
                  <a:srgbClr val="FF0000"/>
                </a:solidFill>
                <a:latin typeface="Times New Roman" panose="02020603050405020304" pitchFamily="18" charset="0"/>
                <a:cs typeface="Times New Roman" panose="02020603050405020304" pitchFamily="18" charset="0"/>
              </a:rPr>
              <a:t>İS 18.1</a:t>
            </a:r>
            <a:r>
              <a:rPr lang="tr-TR" sz="3200" dirty="0">
                <a:solidFill>
                  <a:srgbClr val="FF0000"/>
                </a:solidFill>
                <a:latin typeface="Times New Roman" panose="02020603050405020304" pitchFamily="18" charset="0"/>
                <a:cs typeface="Times New Roman" panose="02020603050405020304" pitchFamily="18" charset="0"/>
              </a:rPr>
              <a:t> </a:t>
            </a:r>
            <a:r>
              <a:rPr lang="tr-TR" dirty="0">
                <a:solidFill>
                  <a:srgbClr val="FF0000"/>
                </a:solidFill>
                <a:latin typeface="Times New Roman" panose="02020603050405020304" pitchFamily="18" charset="0"/>
                <a:cs typeface="Times New Roman" panose="02020603050405020304" pitchFamily="18" charset="0"/>
              </a:rPr>
              <a:t>İç denetim faaliyeti İç Denetim Koordinasyon Kurulu tarafından belirlenen standartlara uygun bir şekilde yürütülmelidir</a:t>
            </a:r>
            <a:r>
              <a:rPr lang="tr-TR" dirty="0" smtClean="0">
                <a:solidFill>
                  <a:srgbClr val="FF0000"/>
                </a:solidFill>
                <a:latin typeface="Times New Roman" panose="02020603050405020304" pitchFamily="18" charset="0"/>
                <a:cs typeface="Times New Roman" panose="02020603050405020304" pitchFamily="18" charset="0"/>
              </a:rPr>
              <a:t>.</a:t>
            </a:r>
          </a:p>
          <a:p>
            <a:pPr marL="64008" indent="0" algn="just">
              <a:buNone/>
            </a:pPr>
            <a:r>
              <a:rPr lang="tr-TR" dirty="0">
                <a:solidFill>
                  <a:srgbClr val="00B0F0"/>
                </a:solidFill>
                <a:latin typeface="Times New Roman" panose="02020603050405020304" pitchFamily="18" charset="0"/>
                <a:cs typeface="Times New Roman" panose="02020603050405020304" pitchFamily="18" charset="0"/>
              </a:rPr>
              <a:t>İS 18.2</a:t>
            </a:r>
            <a:r>
              <a:rPr lang="tr-TR" sz="3200" dirty="0">
                <a:solidFill>
                  <a:srgbClr val="00B0F0"/>
                </a:solidFill>
                <a:latin typeface="Times New Roman" panose="02020603050405020304" pitchFamily="18" charset="0"/>
                <a:cs typeface="Times New Roman" panose="02020603050405020304" pitchFamily="18" charset="0"/>
              </a:rPr>
              <a:t> </a:t>
            </a:r>
            <a:r>
              <a:rPr lang="tr-TR" dirty="0">
                <a:solidFill>
                  <a:srgbClr val="00B0F0"/>
                </a:solidFill>
                <a:latin typeface="Times New Roman" panose="02020603050405020304" pitchFamily="18" charset="0"/>
                <a:cs typeface="Times New Roman" panose="02020603050405020304" pitchFamily="18" charset="0"/>
              </a:rPr>
              <a:t>İç denetim sonucunda idare tarafından alınması gerekli görülen önlemleri içeren eylem planı hazırlanmalı, uygulanmalı ve izlenmelidir.</a:t>
            </a:r>
            <a:r>
              <a:rPr lang="tr-TR" sz="3200" dirty="0">
                <a:solidFill>
                  <a:srgbClr val="00B0F0"/>
                </a:solidFill>
                <a:latin typeface="Times New Roman" panose="02020603050405020304" pitchFamily="18" charset="0"/>
                <a:cs typeface="Times New Roman" panose="02020603050405020304" pitchFamily="18" charset="0"/>
              </a:rPr>
              <a:t> </a:t>
            </a:r>
            <a:r>
              <a:rPr lang="tr-TR" sz="3200" dirty="0" smtClean="0">
                <a:solidFill>
                  <a:srgbClr val="00B0F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447209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a:latin typeface="Times New Roman" panose="02020603050405020304" pitchFamily="18" charset="0"/>
                <a:cs typeface="Times New Roman" panose="02020603050405020304" pitchFamily="18" charset="0"/>
              </a:rPr>
              <a:t>KAMU İÇ KONTROL YÖNETMELİĞİ İLE </a:t>
            </a:r>
            <a:r>
              <a:rPr lang="tr-TR" b="1" dirty="0" smtClean="0">
                <a:latin typeface="Times New Roman" panose="02020603050405020304" pitchFamily="18" charset="0"/>
                <a:cs typeface="Times New Roman" panose="02020603050405020304" pitchFamily="18" charset="0"/>
              </a:rPr>
              <a:t>GETİRİLEN YENİLİKLER</a:t>
            </a:r>
          </a:p>
          <a:p>
            <a:pPr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İç Kontrol ve Ön Malî Kontrole İlişkin Usul ve Esaslar </a:t>
            </a:r>
            <a:r>
              <a:rPr lang="tr-TR" dirty="0" smtClean="0">
                <a:latin typeface="Times New Roman" panose="02020603050405020304" pitchFamily="18" charset="0"/>
                <a:cs typeface="Times New Roman" panose="02020603050405020304" pitchFamily="18" charset="0"/>
              </a:rPr>
              <a:t>yürürlükten kaldırılıp yenine Kamu İç Kontrol Yönetmeliği ile Kamu Ön Mali Kontrol Yönetmeliği getirildi.</a:t>
            </a:r>
          </a:p>
          <a:p>
            <a:pPr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Harcama birimlerinde Kamu İç Kontrol Standartlarına uyum eylem </a:t>
            </a:r>
            <a:r>
              <a:rPr lang="tr-TR" dirty="0" smtClean="0">
                <a:latin typeface="Times New Roman" panose="02020603050405020304" pitchFamily="18" charset="0"/>
                <a:cs typeface="Times New Roman" panose="02020603050405020304" pitchFamily="18" charset="0"/>
              </a:rPr>
              <a:t>planı getirildi.</a:t>
            </a:r>
          </a:p>
          <a:p>
            <a:pPr algn="just">
              <a:buFont typeface="Wingdings" panose="05000000000000000000" pitchFamily="2" charset="2"/>
              <a:buChar char="v"/>
            </a:pPr>
            <a:r>
              <a:rPr lang="tr-TR" dirty="0">
                <a:latin typeface="Times New Roman" panose="02020603050405020304" pitchFamily="18" charset="0"/>
                <a:cs typeface="Times New Roman" panose="02020603050405020304" pitchFamily="18" charset="0"/>
              </a:rPr>
              <a:t>Harcama birimlerinde risk kontrol eylem </a:t>
            </a:r>
            <a:r>
              <a:rPr lang="tr-TR" dirty="0" smtClean="0">
                <a:latin typeface="Times New Roman" panose="02020603050405020304" pitchFamily="18" charset="0"/>
                <a:cs typeface="Times New Roman" panose="02020603050405020304" pitchFamily="18" charset="0"/>
              </a:rPr>
              <a:t>planı getirildi.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44652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b="1" dirty="0">
                <a:latin typeface="Times New Roman" panose="02020603050405020304" pitchFamily="18" charset="0"/>
                <a:cs typeface="Times New Roman" panose="02020603050405020304" pitchFamily="18" charset="0"/>
              </a:rPr>
              <a:t>KAMU İÇ KONTROL </a:t>
            </a:r>
            <a:r>
              <a:rPr lang="tr-TR" b="1" dirty="0" smtClean="0">
                <a:latin typeface="Times New Roman" panose="02020603050405020304" pitchFamily="18" charset="0"/>
                <a:cs typeface="Times New Roman" panose="02020603050405020304" pitchFamily="18" charset="0"/>
              </a:rPr>
              <a:t>YÖNETMELİĞİ İLE YAPILAN İŞLEMLER</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Dicle Üniversitesi İç Kontrol Kararlılık Beyanı Yayımlandı.</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Üniversitemiz 2026-2027 yıllarını kapsayan İç </a:t>
            </a:r>
            <a:r>
              <a:rPr lang="tr-TR" dirty="0">
                <a:latin typeface="Times New Roman" panose="02020603050405020304" pitchFamily="18" charset="0"/>
                <a:cs typeface="Times New Roman" panose="02020603050405020304" pitchFamily="18" charset="0"/>
              </a:rPr>
              <a:t>Kontrol Uyum ve </a:t>
            </a:r>
            <a:r>
              <a:rPr lang="tr-TR" dirty="0" smtClean="0">
                <a:latin typeface="Times New Roman" panose="02020603050405020304" pitchFamily="18" charset="0"/>
                <a:cs typeface="Times New Roman" panose="02020603050405020304" pitchFamily="18" charset="0"/>
              </a:rPr>
              <a:t>Eylem Planı hazırlandı.</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Birim İç Kontrol Standartlarına Uyum Eylem Planının Hazırlanması, Uygulanması Ve İzlenmesine İlişkin Usul Ve </a:t>
            </a:r>
            <a:r>
              <a:rPr lang="tr-TR" dirty="0" smtClean="0">
                <a:latin typeface="Times New Roman" panose="02020603050405020304" pitchFamily="18" charset="0"/>
                <a:cs typeface="Times New Roman" panose="02020603050405020304" pitchFamily="18" charset="0"/>
              </a:rPr>
              <a:t>Esaslar hazırlandı.</a:t>
            </a:r>
            <a:endParaRPr lang="tr-TR" b="1"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5933251"/>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b="1" dirty="0"/>
              <a:t>KAMU İÇ KONTROL </a:t>
            </a:r>
            <a:r>
              <a:rPr lang="tr-TR" b="1" dirty="0" smtClean="0"/>
              <a:t>YÖNETMELİĞİ İLE YAPILAN İŞLEMLER</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Birim </a:t>
            </a:r>
            <a:r>
              <a:rPr lang="tr-TR" dirty="0">
                <a:latin typeface="Times New Roman" panose="02020603050405020304" pitchFamily="18" charset="0"/>
                <a:cs typeface="Times New Roman" panose="02020603050405020304" pitchFamily="18" charset="0"/>
              </a:rPr>
              <a:t>Risk Kontrol Eylem Planının Hazırlanması, Uygulanması Ve </a:t>
            </a:r>
            <a:r>
              <a:rPr lang="tr-TR" dirty="0" smtClean="0">
                <a:latin typeface="Times New Roman" panose="02020603050405020304" pitchFamily="18" charset="0"/>
                <a:cs typeface="Times New Roman" panose="02020603050405020304" pitchFamily="18" charset="0"/>
              </a:rPr>
              <a:t>İzlenmesine </a:t>
            </a:r>
            <a:r>
              <a:rPr lang="tr-TR" dirty="0">
                <a:latin typeface="Times New Roman" panose="02020603050405020304" pitchFamily="18" charset="0"/>
                <a:cs typeface="Times New Roman" panose="02020603050405020304" pitchFamily="18" charset="0"/>
              </a:rPr>
              <a:t>İlişkin Usul ve </a:t>
            </a:r>
            <a:r>
              <a:rPr lang="tr-TR" dirty="0" smtClean="0">
                <a:latin typeface="Times New Roman" panose="02020603050405020304" pitchFamily="18" charset="0"/>
                <a:cs typeface="Times New Roman" panose="02020603050405020304" pitchFamily="18" charset="0"/>
              </a:rPr>
              <a:t>Esaslar hazırlandı. </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Hassas </a:t>
            </a:r>
            <a:r>
              <a:rPr lang="tr-TR" dirty="0">
                <a:latin typeface="Times New Roman" panose="02020603050405020304" pitchFamily="18" charset="0"/>
                <a:cs typeface="Times New Roman" panose="02020603050405020304" pitchFamily="18" charset="0"/>
              </a:rPr>
              <a:t>Görev </a:t>
            </a:r>
            <a:r>
              <a:rPr lang="tr-TR" dirty="0" smtClean="0">
                <a:latin typeface="Times New Roman" panose="02020603050405020304" pitchFamily="18" charset="0"/>
                <a:cs typeface="Times New Roman" panose="02020603050405020304" pitchFamily="18" charset="0"/>
              </a:rPr>
              <a:t>Rehberi hazırlandı.</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Dicle Üniversitesi İş Akış Şeması Hazırlama Kılavuzu hazırlandı.</a:t>
            </a:r>
          </a:p>
          <a:p>
            <a:pPr algn="just">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Dicle Üniversitesi Kurumsal Risk Yönetim Strateji Belgesi hazırlandı.</a:t>
            </a: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842536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85000" lnSpcReduction="20000"/>
          </a:bodyPr>
          <a:lstStyle/>
          <a:p>
            <a:pPr marL="64008" indent="0" algn="ctr">
              <a:buNone/>
            </a:pPr>
            <a:r>
              <a:rPr lang="tr-TR" sz="3200" b="1" dirty="0">
                <a:latin typeface="Times New Roman" panose="02020603050405020304" pitchFamily="18" charset="0"/>
                <a:cs typeface="Times New Roman" panose="02020603050405020304" pitchFamily="18" charset="0"/>
              </a:rPr>
              <a:t>İç Kontrol (Üst </a:t>
            </a:r>
            <a:r>
              <a:rPr lang="tr-TR" sz="3200" b="1" dirty="0" smtClean="0">
                <a:latin typeface="Times New Roman" panose="02020603050405020304" pitchFamily="18" charset="0"/>
                <a:cs typeface="Times New Roman" panose="02020603050405020304" pitchFamily="18" charset="0"/>
              </a:rPr>
              <a:t>Politika </a:t>
            </a:r>
            <a:r>
              <a:rPr lang="tr-TR" sz="3200" b="1" dirty="0">
                <a:latin typeface="Times New Roman" panose="02020603050405020304" pitchFamily="18" charset="0"/>
                <a:cs typeface="Times New Roman" panose="02020603050405020304" pitchFamily="18" charset="0"/>
              </a:rPr>
              <a:t>Belgelerindeki Yeri) </a:t>
            </a:r>
            <a:endParaRPr lang="tr-TR" sz="32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b="1" dirty="0">
                <a:solidFill>
                  <a:srgbClr val="0070C0"/>
                </a:solidFill>
                <a:latin typeface="Times New Roman" panose="02020603050405020304" pitchFamily="18" charset="0"/>
                <a:cs typeface="Times New Roman" panose="02020603050405020304" pitchFamily="18" charset="0"/>
              </a:rPr>
              <a:t>On İkinci Kalkınma Planının (2024-2028) </a:t>
            </a:r>
            <a:r>
              <a:rPr lang="tr-TR" sz="2800" dirty="0">
                <a:solidFill>
                  <a:prstClr val="black"/>
                </a:solidFill>
                <a:latin typeface="Times New Roman" panose="02020603050405020304" pitchFamily="18" charset="0"/>
                <a:cs typeface="Times New Roman" panose="02020603050405020304" pitchFamily="18" charset="0"/>
              </a:rPr>
              <a:t>3.5.4 Kamuda Stratejik Yönetim hedefi altında </a:t>
            </a:r>
            <a:r>
              <a:rPr lang="tr-TR" sz="2800" i="1" dirty="0">
                <a:solidFill>
                  <a:prstClr val="black"/>
                </a:solidFill>
                <a:latin typeface="Times New Roman" panose="02020603050405020304" pitchFamily="18" charset="0"/>
                <a:cs typeface="Times New Roman" panose="02020603050405020304" pitchFamily="18" charset="0"/>
              </a:rPr>
              <a:t>“</a:t>
            </a:r>
            <a:r>
              <a:rPr lang="tr-TR" sz="2800" b="1" i="1" dirty="0">
                <a:latin typeface="Times New Roman" panose="02020603050405020304" pitchFamily="18" charset="0"/>
                <a:cs typeface="Times New Roman" panose="02020603050405020304" pitchFamily="18" charset="0"/>
              </a:rPr>
              <a:t>943.1.</a:t>
            </a:r>
            <a:r>
              <a:rPr lang="tr-TR" sz="2800" i="1" dirty="0">
                <a:latin typeface="Times New Roman" panose="02020603050405020304" pitchFamily="18" charset="0"/>
                <a:cs typeface="Times New Roman" panose="02020603050405020304" pitchFamily="18" charset="0"/>
              </a:rPr>
              <a:t> Kamu idarelerinde </a:t>
            </a:r>
            <a:r>
              <a:rPr lang="tr-TR" sz="2800" b="1" i="1" dirty="0">
                <a:solidFill>
                  <a:srgbClr val="0070C0"/>
                </a:solidFill>
                <a:latin typeface="Times New Roman" panose="02020603050405020304" pitchFamily="18" charset="0"/>
                <a:cs typeface="Times New Roman" panose="02020603050405020304" pitchFamily="18" charset="0"/>
              </a:rPr>
              <a:t>iç kontrol sistemlerinin </a:t>
            </a:r>
            <a:r>
              <a:rPr lang="tr-TR" sz="2800" b="1" i="1" dirty="0">
                <a:latin typeface="Times New Roman" panose="02020603050405020304" pitchFamily="18" charset="0"/>
                <a:cs typeface="Times New Roman" panose="02020603050405020304" pitchFamily="18" charset="0"/>
              </a:rPr>
              <a:t>(…) etkinliğini artırmaya yönelik </a:t>
            </a:r>
            <a:r>
              <a:rPr lang="tr-TR" sz="2800" i="1" dirty="0">
                <a:latin typeface="Times New Roman" panose="02020603050405020304" pitchFamily="18" charset="0"/>
                <a:cs typeface="Times New Roman" panose="02020603050405020304" pitchFamily="18" charset="0"/>
              </a:rPr>
              <a:t>eğitim ve rehberlik faaliyetleri yoluyla</a:t>
            </a:r>
            <a:r>
              <a:rPr lang="tr-TR" sz="2800" b="1" i="1" dirty="0">
                <a:latin typeface="Times New Roman" panose="02020603050405020304" pitchFamily="18" charset="0"/>
                <a:cs typeface="Times New Roman" panose="02020603050405020304" pitchFamily="18" charset="0"/>
              </a:rPr>
              <a:t> kurumsal kapasite geliştirilecektir.</a:t>
            </a:r>
            <a:r>
              <a:rPr lang="tr-TR" sz="2800" i="1" dirty="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943.2.</a:t>
            </a:r>
            <a:r>
              <a:rPr lang="tr-TR" sz="2800" i="1" dirty="0">
                <a:latin typeface="Times New Roman" panose="02020603050405020304" pitchFamily="18" charset="0"/>
                <a:cs typeface="Times New Roman" panose="02020603050405020304" pitchFamily="18" charset="0"/>
              </a:rPr>
              <a:t> İç kontrol uygulamalarının güçlendirilmesine yönelik kamu idarelerinin </a:t>
            </a:r>
            <a:r>
              <a:rPr lang="tr-TR" sz="2800" b="1" i="1" dirty="0">
                <a:solidFill>
                  <a:srgbClr val="0070C0"/>
                </a:solidFill>
                <a:latin typeface="Times New Roman" panose="02020603050405020304" pitchFamily="18" charset="0"/>
                <a:cs typeface="Times New Roman" panose="02020603050405020304" pitchFamily="18" charset="0"/>
              </a:rPr>
              <a:t>iç kontrol sistemlerinin </a:t>
            </a:r>
            <a:r>
              <a:rPr lang="tr-TR" sz="2800" b="1" i="1" dirty="0">
                <a:latin typeface="Times New Roman" panose="02020603050405020304" pitchFamily="18" charset="0"/>
                <a:cs typeface="Times New Roman" panose="02020603050405020304" pitchFamily="18" charset="0"/>
              </a:rPr>
              <a:t>izlenmesi ve değerlendirilmesi çalışmaları</a:t>
            </a:r>
            <a:r>
              <a:rPr lang="tr-TR" sz="2800" i="1" dirty="0">
                <a:latin typeface="Times New Roman" panose="02020603050405020304" pitchFamily="18" charset="0"/>
                <a:cs typeface="Times New Roman" panose="02020603050405020304" pitchFamily="18" charset="0"/>
              </a:rPr>
              <a:t> yaygınlaştırılacaktır</a:t>
            </a:r>
            <a:r>
              <a:rPr lang="tr-TR" sz="2800" i="1"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sz="2800" b="1" dirty="0">
                <a:solidFill>
                  <a:srgbClr val="0070C0"/>
                </a:solidFill>
                <a:latin typeface="Times New Roman" panose="02020603050405020304" pitchFamily="18" charset="0"/>
                <a:cs typeface="Times New Roman" panose="02020603050405020304" pitchFamily="18" charset="0"/>
              </a:rPr>
              <a:t>Orta Vadeli Program (2025-2027) </a:t>
            </a:r>
            <a:r>
              <a:rPr lang="tr-TR" sz="2800" dirty="0">
                <a:latin typeface="Times New Roman" panose="02020603050405020304" pitchFamily="18" charset="0"/>
                <a:cs typeface="Times New Roman" panose="02020603050405020304" pitchFamily="18" charset="0"/>
              </a:rPr>
              <a:t>III. Makroekonomik Hedefler ve Politikalar başlığı altında yer alan 6. Kamu Maliyesi bölümünde </a:t>
            </a:r>
            <a:r>
              <a:rPr lang="tr-TR" sz="2800" i="1" dirty="0">
                <a:latin typeface="Times New Roman" panose="02020603050405020304" pitchFamily="18" charset="0"/>
                <a:cs typeface="Times New Roman" panose="02020603050405020304" pitchFamily="18" charset="0"/>
              </a:rPr>
              <a:t>«Kamu idarelerinin mali yönetim ve kontrol alanındaki uygulamalarının etkinliği artırılacak (…) </a:t>
            </a:r>
            <a:r>
              <a:rPr lang="tr-TR" sz="2800" b="1" i="1" dirty="0">
                <a:solidFill>
                  <a:srgbClr val="0070C0"/>
                </a:solidFill>
                <a:latin typeface="Times New Roman" panose="02020603050405020304" pitchFamily="18" charset="0"/>
                <a:cs typeface="Times New Roman" panose="02020603050405020304" pitchFamily="18" charset="0"/>
              </a:rPr>
              <a:t>iç kontrol sistemlerinin</a:t>
            </a:r>
            <a:r>
              <a:rPr lang="tr-TR" sz="2800" b="1" i="1" dirty="0">
                <a:latin typeface="Times New Roman" panose="02020603050405020304" pitchFamily="18" charset="0"/>
                <a:cs typeface="Times New Roman" panose="02020603050405020304" pitchFamily="18" charset="0"/>
              </a:rPr>
              <a:t> izlenmesi ve değerlendirilmesi faaliyetleri</a:t>
            </a:r>
            <a:r>
              <a:rPr lang="tr-TR" sz="2800" i="1" dirty="0">
                <a:latin typeface="Times New Roman" panose="02020603050405020304" pitchFamily="18" charset="0"/>
                <a:cs typeface="Times New Roman" panose="02020603050405020304" pitchFamily="18" charset="0"/>
              </a:rPr>
              <a:t> yaygınlaştırılacaktır</a:t>
            </a:r>
            <a:r>
              <a:rPr lang="tr-TR" sz="2800" dirty="0">
                <a:latin typeface="Times New Roman" panose="02020603050405020304" pitchFamily="18" charset="0"/>
                <a:cs typeface="Times New Roman" panose="02020603050405020304" pitchFamily="18" charset="0"/>
              </a:rPr>
              <a:t>.»</a:t>
            </a:r>
            <a:endParaRPr lang="tr-TR" sz="2800" i="1" dirty="0">
              <a:latin typeface="Times New Roman" panose="02020603050405020304" pitchFamily="18" charset="0"/>
              <a:cs typeface="Times New Roman" panose="02020603050405020304" pitchFamily="18" charset="0"/>
            </a:endParaRPr>
          </a:p>
          <a:p>
            <a:pPr marL="64008" indent="0" algn="just">
              <a:buNone/>
            </a:pPr>
            <a:endParaRPr lang="tr-TR" sz="2800" i="1" dirty="0">
              <a:latin typeface="Times New Roman" panose="02020603050405020304" pitchFamily="18" charset="0"/>
              <a:cs typeface="Times New Roman" panose="02020603050405020304" pitchFamily="18" charset="0"/>
            </a:endParaRPr>
          </a:p>
          <a:p>
            <a:pPr marL="64008" indent="0" algn="just">
              <a:buNone/>
            </a:pPr>
            <a:endParaRPr lang="tr-TR" sz="32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50860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ms.hmb.gov.tr/uploads/2018/10/coso.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71600" y="1290638"/>
            <a:ext cx="7393161" cy="5567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769249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55000" lnSpcReduction="20000"/>
          </a:bodyPr>
          <a:lstStyle/>
          <a:p>
            <a:pPr marL="64008" indent="0" algn="ctr">
              <a:buNone/>
            </a:pPr>
            <a:r>
              <a:rPr lang="tr-TR" sz="3200" b="1" dirty="0">
                <a:latin typeface="Times New Roman" panose="02020603050405020304" pitchFamily="18" charset="0"/>
                <a:cs typeface="Times New Roman" panose="02020603050405020304" pitchFamily="18" charset="0"/>
              </a:rPr>
              <a:t>İç Kontrol </a:t>
            </a:r>
            <a:r>
              <a:rPr lang="tr-TR" sz="3200" b="1" dirty="0" smtClean="0">
                <a:latin typeface="Times New Roman" panose="02020603050405020304" pitchFamily="18" charset="0"/>
                <a:cs typeface="Times New Roman" panose="02020603050405020304" pitchFamily="18" charset="0"/>
              </a:rPr>
              <a:t>Üniversitemiz Stratejik Plandaki yeri </a:t>
            </a:r>
          </a:p>
          <a:p>
            <a:pPr marL="64008" indent="0" algn="just">
              <a:buNone/>
            </a:pPr>
            <a:endParaRPr lang="tr-TR" sz="2800" i="1" dirty="0">
              <a:latin typeface="Times New Roman" panose="02020603050405020304" pitchFamily="18" charset="0"/>
              <a:cs typeface="Times New Roman" panose="02020603050405020304" pitchFamily="18" charset="0"/>
            </a:endParaRPr>
          </a:p>
          <a:p>
            <a:pPr marL="64008" indent="0" algn="just">
              <a:buNone/>
            </a:pPr>
            <a:r>
              <a:rPr lang="tr-TR" sz="4000" dirty="0">
                <a:solidFill>
                  <a:srgbClr val="C00000"/>
                </a:solidFill>
                <a:latin typeface="Times New Roman" panose="02020603050405020304" pitchFamily="18" charset="0"/>
                <a:cs typeface="Times New Roman" panose="02020603050405020304" pitchFamily="18" charset="0"/>
              </a:rPr>
              <a:t>Amaç (A5) Kurumsal kapasitenin gelişimini ve sürdürülebilirliğini </a:t>
            </a:r>
            <a:r>
              <a:rPr lang="tr-TR" sz="4000" dirty="0" smtClean="0">
                <a:solidFill>
                  <a:srgbClr val="C00000"/>
                </a:solidFill>
                <a:latin typeface="Times New Roman" panose="02020603050405020304" pitchFamily="18" charset="0"/>
                <a:cs typeface="Times New Roman" panose="02020603050405020304" pitchFamily="18" charset="0"/>
              </a:rPr>
              <a:t>sağlamak</a:t>
            </a:r>
          </a:p>
          <a:p>
            <a:pPr marL="64008" indent="0" algn="just">
              <a:buNone/>
            </a:pPr>
            <a:r>
              <a:rPr lang="tr-TR" sz="4000" b="1" dirty="0">
                <a:latin typeface="Times New Roman" panose="02020603050405020304" pitchFamily="18" charset="0"/>
                <a:cs typeface="Times New Roman" panose="02020603050405020304" pitchFamily="18" charset="0"/>
              </a:rPr>
              <a:t>İhtiyaçlar </a:t>
            </a:r>
            <a:endParaRPr lang="tr-TR" sz="4000" b="1"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4000" dirty="0" smtClean="0">
                <a:latin typeface="Times New Roman" panose="02020603050405020304" pitchFamily="18" charset="0"/>
                <a:cs typeface="Times New Roman" panose="02020603050405020304" pitchFamily="18" charset="0"/>
              </a:rPr>
              <a:t>Kurumsal </a:t>
            </a:r>
            <a:r>
              <a:rPr lang="tr-TR" sz="4000" dirty="0">
                <a:latin typeface="Times New Roman" panose="02020603050405020304" pitchFamily="18" charset="0"/>
                <a:cs typeface="Times New Roman" panose="02020603050405020304" pitchFamily="18" charset="0"/>
              </a:rPr>
              <a:t>Akreditasyon ve kalite süreçlerinin tabana yayılmasını sağlayacak saha çalışmalarının hız </a:t>
            </a:r>
            <a:r>
              <a:rPr lang="tr-TR" sz="4000" dirty="0" smtClean="0">
                <a:latin typeface="Times New Roman" panose="02020603050405020304" pitchFamily="18" charset="0"/>
                <a:cs typeface="Times New Roman" panose="02020603050405020304" pitchFamily="18" charset="0"/>
              </a:rPr>
              <a:t>kazanması</a:t>
            </a:r>
          </a:p>
          <a:p>
            <a:pPr algn="just">
              <a:buFont typeface="Wingdings" panose="05000000000000000000" pitchFamily="2" charset="2"/>
              <a:buChar char="ü"/>
            </a:pPr>
            <a:r>
              <a:rPr lang="tr-TR" sz="4000" dirty="0" smtClean="0">
                <a:latin typeface="Times New Roman" panose="02020603050405020304" pitchFamily="18" charset="0"/>
                <a:cs typeface="Times New Roman" panose="02020603050405020304" pitchFamily="18" charset="0"/>
              </a:rPr>
              <a:t>Kalite </a:t>
            </a:r>
            <a:r>
              <a:rPr lang="tr-TR" sz="4000" dirty="0">
                <a:latin typeface="Times New Roman" panose="02020603050405020304" pitchFamily="18" charset="0"/>
                <a:cs typeface="Times New Roman" panose="02020603050405020304" pitchFamily="18" charset="0"/>
              </a:rPr>
              <a:t>Kültürünün içselleştirilmesine yönelik faaliyetler </a:t>
            </a:r>
            <a:r>
              <a:rPr lang="tr-TR" sz="4000" dirty="0" smtClean="0">
                <a:latin typeface="Times New Roman" panose="02020603050405020304" pitchFamily="18" charset="0"/>
                <a:cs typeface="Times New Roman" panose="02020603050405020304" pitchFamily="18" charset="0"/>
              </a:rPr>
              <a:t>düzenlemek</a:t>
            </a:r>
          </a:p>
          <a:p>
            <a:pPr algn="just">
              <a:buFont typeface="Wingdings" panose="05000000000000000000" pitchFamily="2" charset="2"/>
              <a:buChar char="ü"/>
            </a:pPr>
            <a:r>
              <a:rPr lang="tr-TR" sz="4000" dirty="0" smtClean="0">
                <a:solidFill>
                  <a:srgbClr val="C00000"/>
                </a:solidFill>
                <a:latin typeface="Times New Roman" panose="02020603050405020304" pitchFamily="18" charset="0"/>
                <a:cs typeface="Times New Roman" panose="02020603050405020304" pitchFamily="18" charset="0"/>
              </a:rPr>
              <a:t>İç </a:t>
            </a:r>
            <a:r>
              <a:rPr lang="tr-TR" sz="4000" dirty="0">
                <a:solidFill>
                  <a:srgbClr val="C00000"/>
                </a:solidFill>
                <a:latin typeface="Times New Roman" panose="02020603050405020304" pitchFamily="18" charset="0"/>
                <a:cs typeface="Times New Roman" panose="02020603050405020304" pitchFamily="18" charset="0"/>
              </a:rPr>
              <a:t>Kontrol ve Kalite Güvence Sistemlerinin içselleştirilmesi için gerekli kurumsal desteğin sağlanması </a:t>
            </a:r>
          </a:p>
          <a:p>
            <a:pPr algn="just">
              <a:buFont typeface="Wingdings" panose="05000000000000000000" pitchFamily="2" charset="2"/>
              <a:buChar char="ü"/>
            </a:pPr>
            <a:r>
              <a:rPr lang="tr-TR" sz="4000" dirty="0" smtClean="0">
                <a:latin typeface="Times New Roman" panose="02020603050405020304" pitchFamily="18" charset="0"/>
                <a:cs typeface="Times New Roman" panose="02020603050405020304" pitchFamily="18" charset="0"/>
              </a:rPr>
              <a:t>Personelin </a:t>
            </a:r>
            <a:r>
              <a:rPr lang="tr-TR" sz="4000" dirty="0">
                <a:latin typeface="Times New Roman" panose="02020603050405020304" pitchFamily="18" charset="0"/>
                <a:cs typeface="Times New Roman" panose="02020603050405020304" pitchFamily="18" charset="0"/>
              </a:rPr>
              <a:t>tüm süreçlerde kalite kültürünü benimsemesine yönelik teşvik edici uygulamaların yapılması </a:t>
            </a:r>
          </a:p>
          <a:p>
            <a:pPr algn="just">
              <a:buFont typeface="Wingdings" panose="05000000000000000000" pitchFamily="2" charset="2"/>
              <a:buChar char="ü"/>
            </a:pPr>
            <a:r>
              <a:rPr lang="tr-TR" sz="4000" dirty="0" smtClean="0">
                <a:latin typeface="Times New Roman" panose="02020603050405020304" pitchFamily="18" charset="0"/>
                <a:cs typeface="Times New Roman" panose="02020603050405020304" pitchFamily="18" charset="0"/>
              </a:rPr>
              <a:t>Akreditasyon </a:t>
            </a:r>
            <a:r>
              <a:rPr lang="tr-TR" sz="4000" dirty="0">
                <a:latin typeface="Times New Roman" panose="02020603050405020304" pitchFamily="18" charset="0"/>
                <a:cs typeface="Times New Roman" panose="02020603050405020304" pitchFamily="18" charset="0"/>
              </a:rPr>
              <a:t>için başvuran program sayısının artırılmasına yönelik ihtiyaçların tespiti ve sağlanması</a:t>
            </a:r>
            <a:endParaRPr lang="tr-TR"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296205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55000" lnSpcReduction="20000"/>
          </a:bodyPr>
          <a:lstStyle/>
          <a:p>
            <a:pPr marL="64008" indent="0" algn="ctr">
              <a:buNone/>
            </a:pPr>
            <a:r>
              <a:rPr lang="tr-TR" sz="3800" b="1" dirty="0" smtClean="0">
                <a:latin typeface="Times New Roman" panose="02020603050405020304" pitchFamily="18" charset="0"/>
                <a:cs typeface="Times New Roman" panose="02020603050405020304" pitchFamily="18" charset="0"/>
              </a:rPr>
              <a:t>İÇ KONTROL DENETİMİ</a:t>
            </a:r>
          </a:p>
          <a:p>
            <a:pPr marL="64008" indent="0" algn="just">
              <a:buNone/>
              <a:defRPr/>
            </a:pPr>
            <a:r>
              <a:rPr lang="tr-TR" sz="3800" b="1" dirty="0" smtClean="0">
                <a:latin typeface="Times New Roman" panose="02020603050405020304" pitchFamily="18" charset="0"/>
                <a:cs typeface="Times New Roman" panose="02020603050405020304" pitchFamily="18" charset="0"/>
              </a:rPr>
              <a:t>SAYIŞTAY Denetim Raporları</a:t>
            </a:r>
          </a:p>
          <a:p>
            <a:pPr algn="just">
              <a:defRPr/>
            </a:pPr>
            <a:endParaRPr lang="tr-TR" sz="3800" b="1" dirty="0">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tr-TR" sz="3800" b="1" dirty="0" smtClean="0">
                <a:solidFill>
                  <a:prstClr val="black"/>
                </a:solidFill>
                <a:latin typeface="Times New Roman" panose="02020603050405020304" pitchFamily="18" charset="0"/>
                <a:cs typeface="Times New Roman" panose="02020603050405020304" pitchFamily="18" charset="0"/>
              </a:rPr>
              <a:t>6085 </a:t>
            </a:r>
            <a:r>
              <a:rPr lang="tr-TR" sz="3800" b="1" dirty="0">
                <a:solidFill>
                  <a:prstClr val="black"/>
                </a:solidFill>
                <a:latin typeface="Times New Roman" panose="02020603050405020304" pitchFamily="18" charset="0"/>
                <a:cs typeface="Times New Roman" panose="02020603050405020304" pitchFamily="18" charset="0"/>
              </a:rPr>
              <a:t>sayılı Sayıştay Kanunu</a:t>
            </a:r>
          </a:p>
          <a:p>
            <a:pPr marL="0" lvl="0" indent="0" algn="just">
              <a:spcBef>
                <a:spcPts val="0"/>
              </a:spcBef>
              <a:buClrTx/>
              <a:buSzTx/>
              <a:buNone/>
              <a:defRPr/>
            </a:pPr>
            <a:endParaRPr lang="tr-TR" sz="3800" b="1" dirty="0">
              <a:solidFill>
                <a:prstClr val="black"/>
              </a:solidFill>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tr-TR" sz="3800" b="1" i="1" dirty="0">
                <a:solidFill>
                  <a:prstClr val="black"/>
                </a:solidFill>
                <a:latin typeface="Times New Roman" panose="02020603050405020304" pitchFamily="18" charset="0"/>
                <a:cs typeface="Times New Roman" panose="02020603050405020304" pitchFamily="18" charset="0"/>
              </a:rPr>
              <a:t>Denetimin genel esasları</a:t>
            </a:r>
            <a:endParaRPr lang="tr-TR" sz="3800" i="1" dirty="0">
              <a:solidFill>
                <a:prstClr val="black"/>
              </a:solidFill>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tr-TR" sz="3800" b="1" i="1" dirty="0">
                <a:solidFill>
                  <a:prstClr val="black"/>
                </a:solidFill>
                <a:latin typeface="Times New Roman" panose="02020603050405020304" pitchFamily="18" charset="0"/>
                <a:cs typeface="Times New Roman" panose="02020603050405020304" pitchFamily="18" charset="0"/>
              </a:rPr>
              <a:t>MADDE 35 –</a:t>
            </a:r>
            <a:r>
              <a:rPr lang="tr-TR" sz="3800" i="1" dirty="0">
                <a:solidFill>
                  <a:prstClr val="black"/>
                </a:solidFill>
                <a:latin typeface="Times New Roman" panose="02020603050405020304" pitchFamily="18" charset="0"/>
                <a:cs typeface="Times New Roman" panose="02020603050405020304" pitchFamily="18" charset="0"/>
              </a:rPr>
              <a:t> (1) Denetimin genel esasları şunlardır:</a:t>
            </a:r>
          </a:p>
          <a:p>
            <a:pPr marL="342900" lvl="0" indent="-342900" algn="just">
              <a:spcBef>
                <a:spcPts val="0"/>
              </a:spcBef>
              <a:buClrTx/>
              <a:buSzTx/>
              <a:buFontTx/>
              <a:buAutoNum type="alphaLcParenR"/>
              <a:defRPr/>
            </a:pPr>
            <a:r>
              <a:rPr lang="tr-TR" sz="3800" i="1" dirty="0">
                <a:solidFill>
                  <a:prstClr val="black"/>
                </a:solidFill>
                <a:latin typeface="Times New Roman" panose="02020603050405020304" pitchFamily="18" charset="0"/>
                <a:cs typeface="Times New Roman" panose="02020603050405020304" pitchFamily="18" charset="0"/>
              </a:rPr>
              <a:t>Denetim; kamu idarelerinin hesap, mali işlem ve faaliyetleri ile </a:t>
            </a:r>
            <a:r>
              <a:rPr lang="tr-TR" sz="3800" b="1" i="1" dirty="0">
                <a:solidFill>
                  <a:prstClr val="black"/>
                </a:solidFill>
                <a:latin typeface="Times New Roman" panose="02020603050405020304" pitchFamily="18" charset="0"/>
                <a:cs typeface="Times New Roman" panose="02020603050405020304" pitchFamily="18" charset="0"/>
              </a:rPr>
              <a:t>iç kontrol sistemlerinin incelenmesi </a:t>
            </a:r>
            <a:r>
              <a:rPr lang="tr-TR" sz="3800" i="1" dirty="0">
                <a:solidFill>
                  <a:prstClr val="black"/>
                </a:solidFill>
                <a:latin typeface="Times New Roman" panose="02020603050405020304" pitchFamily="18" charset="0"/>
                <a:cs typeface="Times New Roman" panose="02020603050405020304" pitchFamily="18" charset="0"/>
              </a:rPr>
              <a:t>ve kaynakların etkili, ekonomik, verimli ve hukuka uygun olarak kullanılmasının </a:t>
            </a:r>
            <a:r>
              <a:rPr lang="tr-TR" sz="3800" b="1" i="1" dirty="0">
                <a:solidFill>
                  <a:prstClr val="black"/>
                </a:solidFill>
                <a:latin typeface="Times New Roman" panose="02020603050405020304" pitchFamily="18" charset="0"/>
                <a:cs typeface="Times New Roman" panose="02020603050405020304" pitchFamily="18" charset="0"/>
              </a:rPr>
              <a:t>değerlendirilmesidir.</a:t>
            </a:r>
            <a:r>
              <a:rPr lang="tr-TR" sz="3800" i="1" dirty="0">
                <a:solidFill>
                  <a:prstClr val="black"/>
                </a:solidFill>
                <a:latin typeface="Times New Roman" panose="02020603050405020304" pitchFamily="18" charset="0"/>
                <a:cs typeface="Times New Roman" panose="02020603050405020304" pitchFamily="18" charset="0"/>
              </a:rPr>
              <a:t> (…)</a:t>
            </a:r>
          </a:p>
          <a:p>
            <a:pPr marL="0" lvl="0" indent="0" algn="just">
              <a:spcBef>
                <a:spcPts val="0"/>
              </a:spcBef>
              <a:buClrTx/>
              <a:buSzTx/>
              <a:buNone/>
              <a:defRPr/>
            </a:pPr>
            <a:r>
              <a:rPr lang="tr-TR" sz="3800" b="1" i="1" dirty="0">
                <a:solidFill>
                  <a:prstClr val="black"/>
                </a:solidFill>
                <a:latin typeface="Times New Roman" panose="02020603050405020304" pitchFamily="18" charset="0"/>
                <a:cs typeface="Times New Roman" panose="02020603050405020304" pitchFamily="18" charset="0"/>
              </a:rPr>
              <a:t>Sayıştay denetimi</a:t>
            </a:r>
            <a:endParaRPr lang="tr-TR" sz="3800" i="1" dirty="0">
              <a:solidFill>
                <a:prstClr val="black"/>
              </a:solidFill>
              <a:latin typeface="Times New Roman" panose="02020603050405020304" pitchFamily="18" charset="0"/>
              <a:cs typeface="Times New Roman" panose="02020603050405020304" pitchFamily="18" charset="0"/>
            </a:endParaRPr>
          </a:p>
          <a:p>
            <a:pPr marL="0" lvl="0" indent="0" algn="just">
              <a:spcBef>
                <a:spcPts val="0"/>
              </a:spcBef>
              <a:buClrTx/>
              <a:buSzTx/>
              <a:buNone/>
              <a:defRPr/>
            </a:pPr>
            <a:r>
              <a:rPr lang="tr-TR" sz="3800" b="1" i="1" dirty="0">
                <a:solidFill>
                  <a:prstClr val="black"/>
                </a:solidFill>
                <a:latin typeface="Times New Roman" panose="02020603050405020304" pitchFamily="18" charset="0"/>
                <a:cs typeface="Times New Roman" panose="02020603050405020304" pitchFamily="18" charset="0"/>
              </a:rPr>
              <a:t>MADDE 36 –</a:t>
            </a:r>
            <a:r>
              <a:rPr lang="tr-TR" sz="3800" i="1" dirty="0">
                <a:solidFill>
                  <a:prstClr val="black"/>
                </a:solidFill>
                <a:latin typeface="Times New Roman" panose="02020603050405020304" pitchFamily="18" charset="0"/>
                <a:cs typeface="Times New Roman" panose="02020603050405020304" pitchFamily="18" charset="0"/>
              </a:rPr>
              <a:t> (1) Sayıştay denetimi, düzenlilik denetimi ve performans denetimini kapsar.</a:t>
            </a:r>
          </a:p>
          <a:p>
            <a:pPr marL="0" lvl="0" indent="0" algn="just">
              <a:spcBef>
                <a:spcPts val="0"/>
              </a:spcBef>
              <a:buClrTx/>
              <a:buSzTx/>
              <a:buNone/>
              <a:defRPr/>
            </a:pPr>
            <a:r>
              <a:rPr lang="tr-TR" sz="3800" i="1" dirty="0">
                <a:solidFill>
                  <a:prstClr val="black"/>
                </a:solidFill>
                <a:latin typeface="Times New Roman" panose="02020603050405020304" pitchFamily="18" charset="0"/>
                <a:cs typeface="Times New Roman" panose="02020603050405020304" pitchFamily="18" charset="0"/>
              </a:rPr>
              <a:t>(2) Düzenlilik denetimi; (…) c) Mali yönetim ve </a:t>
            </a:r>
            <a:r>
              <a:rPr lang="tr-TR" sz="3800" b="1" i="1" dirty="0">
                <a:solidFill>
                  <a:prstClr val="black"/>
                </a:solidFill>
                <a:latin typeface="Times New Roman" panose="02020603050405020304" pitchFamily="18" charset="0"/>
                <a:cs typeface="Times New Roman" panose="02020603050405020304" pitchFamily="18" charset="0"/>
              </a:rPr>
              <a:t>iç kontrol sistemlerinin değerlendirilmesi, suretiyle gerçekleştirilir.</a:t>
            </a:r>
          </a:p>
          <a:p>
            <a:pPr marL="64008" indent="0" algn="just">
              <a:buNone/>
            </a:pPr>
            <a:r>
              <a:rPr lang="tr-TR" sz="3800" dirty="0" smtClean="0">
                <a:solidFill>
                  <a:srgbClr val="C00000"/>
                </a:solidFill>
                <a:latin typeface="Times New Roman" panose="02020603050405020304" pitchFamily="18" charset="0"/>
                <a:cs typeface="Times New Roman" panose="02020603050405020304" pitchFamily="18" charset="0"/>
              </a:rPr>
              <a:t>Kamu kurumları iç kontrol çalışmaları, her yıl mevzuat gereği gerçekleştirilen Sayıştay denetimine tabi tutulmaktadır.</a:t>
            </a:r>
          </a:p>
          <a:p>
            <a:pPr marL="64008" indent="0" algn="just">
              <a:buNone/>
            </a:pPr>
            <a:endParaRPr lang="tr-TR" sz="3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714896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25000" lnSpcReduction="20000"/>
          </a:bodyPr>
          <a:lstStyle/>
          <a:p>
            <a:pPr marL="64008" indent="0" algn="ctr">
              <a:buNone/>
            </a:pPr>
            <a:r>
              <a:rPr lang="tr-TR" sz="6400" b="1" dirty="0" smtClean="0">
                <a:latin typeface="Times New Roman" panose="02020603050405020304" pitchFamily="18" charset="0"/>
                <a:cs typeface="Times New Roman" panose="02020603050405020304" pitchFamily="18" charset="0"/>
              </a:rPr>
              <a:t>İÇ KONTROL DENETİMİ</a:t>
            </a:r>
          </a:p>
          <a:p>
            <a:pPr marL="64008" indent="0">
              <a:buNone/>
            </a:pPr>
            <a:r>
              <a:rPr lang="tr-TR" sz="6400" b="1" dirty="0" smtClean="0">
                <a:latin typeface="Times New Roman" panose="02020603050405020304" pitchFamily="18" charset="0"/>
                <a:cs typeface="Times New Roman" panose="02020603050405020304" pitchFamily="18" charset="0"/>
              </a:rPr>
              <a:t>İç Denetçilerin Çalışma Usul Ve Esasları Hakkında Yönetmelik </a:t>
            </a:r>
          </a:p>
          <a:p>
            <a:pPr marL="64008" indent="0">
              <a:buNone/>
            </a:pPr>
            <a:r>
              <a:rPr lang="tr-TR" sz="6400" b="1" dirty="0" smtClean="0">
                <a:latin typeface="Times New Roman" panose="02020603050405020304" pitchFamily="18" charset="0"/>
                <a:cs typeface="Times New Roman" panose="02020603050405020304" pitchFamily="18" charset="0"/>
              </a:rPr>
              <a:t>İç </a:t>
            </a:r>
            <a:r>
              <a:rPr lang="tr-TR" sz="6400" b="1" dirty="0">
                <a:latin typeface="Times New Roman" panose="02020603050405020304" pitchFamily="18" charset="0"/>
                <a:cs typeface="Times New Roman" panose="02020603050405020304" pitchFamily="18" charset="0"/>
              </a:rPr>
              <a:t>Denetim Alanı </a:t>
            </a:r>
          </a:p>
          <a:p>
            <a:pPr marL="64008" indent="0">
              <a:buNone/>
            </a:pPr>
            <a:r>
              <a:rPr lang="tr-TR" sz="6400" b="1" dirty="0">
                <a:latin typeface="Times New Roman" panose="02020603050405020304" pitchFamily="18" charset="0"/>
                <a:cs typeface="Times New Roman" panose="02020603050405020304" pitchFamily="18" charset="0"/>
              </a:rPr>
              <a:t>MADDE 7- </a:t>
            </a:r>
            <a:r>
              <a:rPr lang="tr-TR" sz="6400" dirty="0">
                <a:latin typeface="Times New Roman" panose="02020603050405020304" pitchFamily="18" charset="0"/>
                <a:cs typeface="Times New Roman" panose="02020603050405020304" pitchFamily="18" charset="0"/>
              </a:rPr>
              <a:t>(1) İç denetim; </a:t>
            </a:r>
          </a:p>
          <a:p>
            <a:pPr marL="64008" indent="0">
              <a:buNone/>
            </a:pPr>
            <a:r>
              <a:rPr lang="tr-TR" sz="6400" dirty="0">
                <a:latin typeface="Times New Roman" panose="02020603050405020304" pitchFamily="18" charset="0"/>
                <a:cs typeface="Times New Roman" panose="02020603050405020304" pitchFamily="18" charset="0"/>
              </a:rPr>
              <a:t>a) Kamu idaresinin </a:t>
            </a:r>
            <a:r>
              <a:rPr lang="tr-TR" sz="6400" b="1" dirty="0">
                <a:solidFill>
                  <a:srgbClr val="0070C0"/>
                </a:solidFill>
                <a:latin typeface="Times New Roman" panose="02020603050405020304" pitchFamily="18" charset="0"/>
                <a:cs typeface="Times New Roman" panose="02020603050405020304" pitchFamily="18" charset="0"/>
              </a:rPr>
              <a:t>iç kontrol sisteminin </a:t>
            </a:r>
            <a:r>
              <a:rPr lang="tr-TR" sz="6400" dirty="0">
                <a:latin typeface="Times New Roman" panose="02020603050405020304" pitchFamily="18" charset="0"/>
                <a:cs typeface="Times New Roman" panose="02020603050405020304" pitchFamily="18" charset="0"/>
              </a:rPr>
              <a:t>yeterliliği ve etkinliğinin incelenmesi ve değerlendirilmesi, (…)alanlarını içerir.</a:t>
            </a:r>
          </a:p>
          <a:p>
            <a:pPr marL="64008" indent="0">
              <a:buNone/>
            </a:pPr>
            <a:r>
              <a:rPr lang="tr-TR" sz="6400" dirty="0">
                <a:latin typeface="Times New Roman" panose="02020603050405020304" pitchFamily="18" charset="0"/>
                <a:cs typeface="Times New Roman" panose="02020603050405020304" pitchFamily="18" charset="0"/>
              </a:rPr>
              <a:t>İ</a:t>
            </a:r>
            <a:r>
              <a:rPr lang="tr-TR" sz="6400" b="1" dirty="0">
                <a:latin typeface="Times New Roman" panose="02020603050405020304" pitchFamily="18" charset="0"/>
                <a:cs typeface="Times New Roman" panose="02020603050405020304" pitchFamily="18" charset="0"/>
              </a:rPr>
              <a:t>ç Denetimin Uygulanması</a:t>
            </a:r>
          </a:p>
          <a:p>
            <a:pPr marL="64008" indent="0">
              <a:buNone/>
            </a:pPr>
            <a:r>
              <a:rPr lang="tr-TR" sz="6400" b="1" dirty="0">
                <a:latin typeface="Times New Roman" panose="02020603050405020304" pitchFamily="18" charset="0"/>
                <a:cs typeface="Times New Roman" panose="02020603050405020304" pitchFamily="18" charset="0"/>
              </a:rPr>
              <a:t>MADDE 8 - </a:t>
            </a:r>
            <a:r>
              <a:rPr lang="tr-TR" sz="6400" dirty="0">
                <a:latin typeface="Times New Roman" panose="02020603050405020304" pitchFamily="18" charset="0"/>
                <a:cs typeface="Times New Roman" panose="02020603050405020304" pitchFamily="18" charset="0"/>
              </a:rPr>
              <a:t>(1) Kamu idarelerinde yapılacak iç denetim aşağıda belirtilen denetim uygulamalarını kapsar:</a:t>
            </a:r>
          </a:p>
          <a:p>
            <a:pPr marL="64008" indent="0">
              <a:buNone/>
            </a:pPr>
            <a:r>
              <a:rPr lang="tr-TR" sz="6400" b="1" dirty="0">
                <a:latin typeface="Times New Roman" panose="02020603050405020304" pitchFamily="18" charset="0"/>
                <a:cs typeface="Times New Roman" panose="02020603050405020304" pitchFamily="18" charset="0"/>
              </a:rPr>
              <a:t>a) denetimi: </a:t>
            </a:r>
            <a:r>
              <a:rPr lang="tr-TR" sz="6400" dirty="0">
                <a:latin typeface="Times New Roman" panose="02020603050405020304" pitchFamily="18" charset="0"/>
                <a:cs typeface="Times New Roman" panose="02020603050405020304" pitchFamily="18" charset="0"/>
              </a:rPr>
              <a:t>Yönetimin bütün kademelerinde gerçekleştirilen faaliyet ve işlemlerin planlanması, uygulanması ve kontrolü </a:t>
            </a:r>
            <a:r>
              <a:rPr lang="tr-TR" sz="6400" dirty="0" err="1">
                <a:latin typeface="Times New Roman" panose="02020603050405020304" pitchFamily="18" charset="0"/>
                <a:cs typeface="Times New Roman" panose="02020603050405020304" pitchFamily="18" charset="0"/>
              </a:rPr>
              <a:t>aş</a:t>
            </a:r>
            <a:r>
              <a:rPr lang="tr-TR" sz="6400" b="1" dirty="0" err="1">
                <a:latin typeface="Times New Roman" panose="02020603050405020304" pitchFamily="18" charset="0"/>
                <a:cs typeface="Times New Roman" panose="02020603050405020304" pitchFamily="18" charset="0"/>
              </a:rPr>
              <a:t>Uygunluk</a:t>
            </a:r>
            <a:r>
              <a:rPr lang="tr-TR" sz="6400" b="1" dirty="0">
                <a:latin typeface="Times New Roman" panose="02020603050405020304" pitchFamily="18" charset="0"/>
                <a:cs typeface="Times New Roman" panose="02020603050405020304" pitchFamily="18" charset="0"/>
              </a:rPr>
              <a:t> denetimi:</a:t>
            </a:r>
            <a:r>
              <a:rPr lang="tr-TR" sz="6400" dirty="0">
                <a:latin typeface="Times New Roman" panose="02020603050405020304" pitchFamily="18" charset="0"/>
                <a:cs typeface="Times New Roman" panose="02020603050405020304" pitchFamily="18" charset="0"/>
              </a:rPr>
              <a:t> Kamu idarelerinin faaliyet ve işlemlerinin ilgili kanun, tüzük, yönetmelik ve diğer mevzuata uygunluğunun incelenmesidir. </a:t>
            </a:r>
          </a:p>
          <a:p>
            <a:pPr marL="64008" indent="0">
              <a:buNone/>
            </a:pPr>
            <a:r>
              <a:rPr lang="tr-TR" sz="6400" b="1" dirty="0">
                <a:latin typeface="Times New Roman" panose="02020603050405020304" pitchFamily="18" charset="0"/>
                <a:cs typeface="Times New Roman" panose="02020603050405020304" pitchFamily="18" charset="0"/>
              </a:rPr>
              <a:t>b) Performans </a:t>
            </a:r>
            <a:r>
              <a:rPr lang="tr-TR" sz="6400" dirty="0">
                <a:latin typeface="Times New Roman" panose="02020603050405020304" pitchFamily="18" charset="0"/>
                <a:cs typeface="Times New Roman" panose="02020603050405020304" pitchFamily="18" charset="0"/>
              </a:rPr>
              <a:t>amalarındaki etkililiğin, ekonomikliğin ve verimliliğin değerlendirilmesidir.</a:t>
            </a:r>
          </a:p>
          <a:p>
            <a:pPr marL="64008" indent="0">
              <a:buNone/>
            </a:pPr>
            <a:r>
              <a:rPr lang="tr-TR" sz="6400" b="1" dirty="0">
                <a:latin typeface="Times New Roman" panose="02020603050405020304" pitchFamily="18" charset="0"/>
                <a:cs typeface="Times New Roman" panose="02020603050405020304" pitchFamily="18" charset="0"/>
              </a:rPr>
              <a:t>c) Mali denetim: </a:t>
            </a:r>
            <a:r>
              <a:rPr lang="tr-TR" sz="6400" dirty="0">
                <a:latin typeface="Times New Roman" panose="02020603050405020304" pitchFamily="18" charset="0"/>
                <a:cs typeface="Times New Roman" panose="02020603050405020304" pitchFamily="18" charset="0"/>
              </a:rPr>
              <a:t>Gelir, gider, varlık ve yükümlülüklere ilişkin hesap ve </a:t>
            </a:r>
            <a:r>
              <a:rPr lang="tr-TR" sz="6400" dirty="0" smtClean="0">
                <a:latin typeface="Times New Roman" panose="02020603050405020304" pitchFamily="18" charset="0"/>
                <a:cs typeface="Times New Roman" panose="02020603050405020304" pitchFamily="18" charset="0"/>
              </a:rPr>
              <a:t>işlemlerin doğruluğunun</a:t>
            </a:r>
            <a:r>
              <a:rPr lang="tr-TR" sz="6400" dirty="0">
                <a:latin typeface="Times New Roman" panose="02020603050405020304" pitchFamily="18" charset="0"/>
                <a:cs typeface="Times New Roman" panose="02020603050405020304" pitchFamily="18" charset="0"/>
              </a:rPr>
              <a:t>; mali sistem ve tabloların güvenilirliğinin değerlendirilmesidir.</a:t>
            </a:r>
          </a:p>
          <a:p>
            <a:pPr marL="64008" indent="0">
              <a:buNone/>
            </a:pPr>
            <a:r>
              <a:rPr lang="tr-TR" sz="6400" b="1" dirty="0">
                <a:latin typeface="Times New Roman" panose="02020603050405020304" pitchFamily="18" charset="0"/>
                <a:cs typeface="Times New Roman" panose="02020603050405020304" pitchFamily="18" charset="0"/>
              </a:rPr>
              <a:t>ç) Bilgi teknolojisi denetimi: </a:t>
            </a:r>
            <a:r>
              <a:rPr lang="tr-TR" sz="6400" dirty="0">
                <a:latin typeface="Times New Roman" panose="02020603050405020304" pitchFamily="18" charset="0"/>
                <a:cs typeface="Times New Roman" panose="02020603050405020304" pitchFamily="18" charset="0"/>
              </a:rPr>
              <a:t>Denetlenen birimin elektronik bilgi sistemlerinin sürekliliğinin ve güvenilirliğinin değerlendirilmesidir.</a:t>
            </a:r>
          </a:p>
          <a:p>
            <a:pPr marL="64008" indent="0">
              <a:buNone/>
            </a:pPr>
            <a:r>
              <a:rPr lang="tr-TR" sz="6400" b="1" dirty="0">
                <a:latin typeface="Times New Roman" panose="02020603050405020304" pitchFamily="18" charset="0"/>
                <a:cs typeface="Times New Roman" panose="02020603050405020304" pitchFamily="18" charset="0"/>
              </a:rPr>
              <a:t>d) Sistem denetimi: </a:t>
            </a:r>
            <a:r>
              <a:rPr lang="tr-TR" sz="6400" dirty="0">
                <a:latin typeface="Times New Roman" panose="02020603050405020304" pitchFamily="18" charset="0"/>
                <a:cs typeface="Times New Roman" panose="02020603050405020304" pitchFamily="18" charset="0"/>
              </a:rPr>
              <a:t>Denetlenen birimin faaliyetlerinin ve </a:t>
            </a:r>
            <a:r>
              <a:rPr lang="tr-TR" sz="6400" b="1" dirty="0">
                <a:solidFill>
                  <a:srgbClr val="0070C0"/>
                </a:solidFill>
                <a:latin typeface="Times New Roman" panose="02020603050405020304" pitchFamily="18" charset="0"/>
                <a:cs typeface="Times New Roman" panose="02020603050405020304" pitchFamily="18" charset="0"/>
              </a:rPr>
              <a:t>iç kontrol sisteminin</a:t>
            </a:r>
            <a:r>
              <a:rPr lang="tr-TR" sz="6400" dirty="0">
                <a:latin typeface="Times New Roman" panose="02020603050405020304" pitchFamily="18" charset="0"/>
                <a:cs typeface="Times New Roman" panose="02020603050405020304" pitchFamily="18" charset="0"/>
              </a:rPr>
              <a:t>; organizasyon yapısına katkı sağlayıcı bir yaklaşımla analiz edilmesi, eksikliklerinin tespit edilmesi, kalite ve uygunluğunun araştırılması, kaynakların ve uygulanan yöntemlerin yeterliliğinin ölçülmesi suretiyle </a:t>
            </a:r>
            <a:r>
              <a:rPr lang="tr-TR" sz="6400" b="1" dirty="0">
                <a:solidFill>
                  <a:srgbClr val="0070C0"/>
                </a:solidFill>
                <a:latin typeface="Times New Roman" panose="02020603050405020304" pitchFamily="18" charset="0"/>
                <a:cs typeface="Times New Roman" panose="02020603050405020304" pitchFamily="18" charset="0"/>
              </a:rPr>
              <a:t>değerlendirilmesidir.</a:t>
            </a:r>
          </a:p>
          <a:p>
            <a:pPr marL="64008" indent="0" algn="just">
              <a:buNone/>
            </a:pPr>
            <a:endParaRPr lang="tr-TR" sz="55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09402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 ve Personele Faydaları</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İşlerin yapılış biçimini standardize ederek işleri kişiye bağımlılıktan kurtarır</a:t>
            </a:r>
            <a:r>
              <a:rPr lang="tr-TR" sz="3200" dirty="0" smtClean="0">
                <a:solidFill>
                  <a:srgbClr val="FF0000"/>
                </a:solidFill>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
            </a:pPr>
            <a:r>
              <a:rPr lang="tr-TR" sz="3200" dirty="0">
                <a:solidFill>
                  <a:srgbClr val="00B0F0"/>
                </a:solidFill>
                <a:latin typeface="Times New Roman" panose="02020603050405020304" pitchFamily="18" charset="0"/>
                <a:cs typeface="Times New Roman" panose="02020603050405020304" pitchFamily="18" charset="0"/>
              </a:rPr>
              <a:t>İş süreçlerinin belirlenmesi</a:t>
            </a:r>
          </a:p>
          <a:p>
            <a:pPr marL="285750" indent="-285750">
              <a:buFont typeface="Wingdings" panose="05000000000000000000" pitchFamily="2" charset="2"/>
              <a:buChar char="§"/>
            </a:pPr>
            <a:r>
              <a:rPr lang="tr-TR" sz="3200" dirty="0">
                <a:solidFill>
                  <a:srgbClr val="7030A0"/>
                </a:solidFill>
                <a:latin typeface="Times New Roman" panose="02020603050405020304" pitchFamily="18" charset="0"/>
                <a:cs typeface="Times New Roman" panose="02020603050405020304" pitchFamily="18" charset="0"/>
              </a:rPr>
              <a:t>İş akış şemalarının oluşturulması</a:t>
            </a:r>
          </a:p>
          <a:p>
            <a:pPr marL="285750" indent="-285750">
              <a:buFont typeface="Wingdings" panose="05000000000000000000" pitchFamily="2" charset="2"/>
              <a:buChar char="§"/>
            </a:pPr>
            <a:r>
              <a:rPr lang="tr-TR" sz="3200" dirty="0">
                <a:solidFill>
                  <a:srgbClr val="FFC000"/>
                </a:solidFill>
                <a:latin typeface="Times New Roman" panose="02020603050405020304" pitchFamily="18" charset="0"/>
                <a:cs typeface="Times New Roman" panose="02020603050405020304" pitchFamily="18" charset="0"/>
              </a:rPr>
              <a:t>Görev tanımlarının belirlenmesi</a:t>
            </a:r>
          </a:p>
          <a:p>
            <a:pPr marL="285750" indent="-285750">
              <a:buFont typeface="Wingdings" panose="05000000000000000000" pitchFamily="2" charset="2"/>
              <a:buChar char="§"/>
            </a:pPr>
            <a:r>
              <a:rPr lang="tr-TR" sz="3200" dirty="0">
                <a:solidFill>
                  <a:srgbClr val="C00000"/>
                </a:solidFill>
                <a:latin typeface="Times New Roman" panose="02020603050405020304" pitchFamily="18" charset="0"/>
                <a:cs typeface="Times New Roman" panose="02020603050405020304" pitchFamily="18" charset="0"/>
              </a:rPr>
              <a:t>Sorumluluk matrisi oluşturulması</a:t>
            </a:r>
          </a:p>
          <a:p>
            <a:pPr algn="just">
              <a:buFont typeface="Wingdings" panose="05000000000000000000" pitchFamily="2" charset="2"/>
              <a:buChar char="v"/>
            </a:pP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endParaRPr lang="tr-TR" sz="3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488108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 ve Personele Faydaları</a:t>
            </a:r>
          </a:p>
          <a:p>
            <a:pPr marL="64008" indent="0" algn="just">
              <a:lnSpc>
                <a:spcPct val="100000"/>
              </a:lnSpc>
              <a:buNone/>
            </a:pPr>
            <a:r>
              <a:rPr lang="tr-TR" sz="3200" b="1" dirty="0">
                <a:solidFill>
                  <a:srgbClr val="FF0000"/>
                </a:solidFill>
                <a:latin typeface="Times New Roman" panose="02020603050405020304" pitchFamily="18" charset="0"/>
                <a:cs typeface="Times New Roman" panose="02020603050405020304" pitchFamily="18" charset="0"/>
              </a:rPr>
              <a:t>Çalışanların kuruma bağlılık düzeyini ve </a:t>
            </a:r>
          </a:p>
          <a:p>
            <a:pPr marL="64008" indent="0" algn="just">
              <a:lnSpc>
                <a:spcPct val="100000"/>
              </a:lnSpc>
              <a:buNone/>
            </a:pPr>
            <a:r>
              <a:rPr lang="tr-TR" sz="3200" b="1" dirty="0">
                <a:solidFill>
                  <a:srgbClr val="FF0000"/>
                </a:solidFill>
                <a:latin typeface="Times New Roman" panose="02020603050405020304" pitchFamily="18" charset="0"/>
                <a:cs typeface="Times New Roman" panose="02020603050405020304" pitchFamily="18" charset="0"/>
              </a:rPr>
              <a:t>kurumsal aidiyetini güçlendirir.</a:t>
            </a:r>
          </a:p>
          <a:p>
            <a:pPr marL="285750" indent="-285750">
              <a:buFont typeface="Wingdings" panose="05000000000000000000" pitchFamily="2" charset="2"/>
              <a:buChar char="§"/>
            </a:pPr>
            <a:r>
              <a:rPr lang="tr-TR" sz="3200" dirty="0">
                <a:solidFill>
                  <a:srgbClr val="00B0F0"/>
                </a:solidFill>
                <a:latin typeface="Times New Roman" panose="02020603050405020304" pitchFamily="18" charset="0"/>
                <a:cs typeface="Times New Roman" panose="02020603050405020304" pitchFamily="18" charset="0"/>
              </a:rPr>
              <a:t>Kurumsallaşma toplantısı ile yöneticiler ve personelin iletişiminin artması</a:t>
            </a:r>
          </a:p>
          <a:p>
            <a:pPr marL="285750" indent="-285750">
              <a:buFont typeface="Wingdings" panose="05000000000000000000" pitchFamily="2" charset="2"/>
              <a:buChar char="§"/>
            </a:pPr>
            <a:r>
              <a:rPr lang="tr-TR" sz="3200" dirty="0">
                <a:solidFill>
                  <a:srgbClr val="00B050"/>
                </a:solidFill>
                <a:latin typeface="Times New Roman" panose="02020603050405020304" pitchFamily="18" charset="0"/>
                <a:cs typeface="Times New Roman" panose="02020603050405020304" pitchFamily="18" charset="0"/>
              </a:rPr>
              <a:t>Çalışan memnuniyet anketlerinin yapılması</a:t>
            </a:r>
          </a:p>
          <a:p>
            <a:pPr marL="285750" indent="-285750">
              <a:buFont typeface="Wingdings" panose="05000000000000000000" pitchFamily="2" charset="2"/>
              <a:buChar char="§"/>
            </a:pPr>
            <a:r>
              <a:rPr lang="tr-TR" sz="3200" dirty="0">
                <a:solidFill>
                  <a:srgbClr val="7030A0"/>
                </a:solidFill>
                <a:latin typeface="Times New Roman" panose="02020603050405020304" pitchFamily="18" charset="0"/>
                <a:cs typeface="Times New Roman" panose="02020603050405020304" pitchFamily="18" charset="0"/>
              </a:rPr>
              <a:t>Etik ile ilgili çalışmalar</a:t>
            </a:r>
          </a:p>
          <a:p>
            <a:pPr marL="64008" indent="0" algn="just">
              <a:buNone/>
            </a:pP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endParaRPr lang="tr-TR" sz="3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359692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lnSpcReduction="20000"/>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 ve Personele Faydaları</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Birim risklerinin ve hassas (kritik) görevlerin yöneticiler ve personel tarafından bilinmesini ve yönetilmesini sağlar.</a:t>
            </a:r>
          </a:p>
          <a:p>
            <a:pPr marL="285750" indent="-285750">
              <a:buFont typeface="Wingdings" panose="05000000000000000000" pitchFamily="2" charset="2"/>
              <a:buChar char="§"/>
            </a:pPr>
            <a:r>
              <a:rPr lang="tr-TR" sz="3200" dirty="0">
                <a:solidFill>
                  <a:srgbClr val="00B0F0"/>
                </a:solidFill>
                <a:latin typeface="Times New Roman" panose="02020603050405020304" pitchFamily="18" charset="0"/>
                <a:cs typeface="Times New Roman" panose="02020603050405020304" pitchFamily="18" charset="0"/>
              </a:rPr>
              <a:t>Operasyonel risklerin ve kontrol faaliyetlerinin belirlenerek risk envanterinin hazırlanması</a:t>
            </a:r>
          </a:p>
          <a:p>
            <a:pPr marL="285750" indent="-285750">
              <a:buFont typeface="Wingdings" panose="05000000000000000000" pitchFamily="2" charset="2"/>
              <a:buChar char="§"/>
            </a:pPr>
            <a:r>
              <a:rPr lang="tr-TR" sz="3200" dirty="0">
                <a:solidFill>
                  <a:srgbClr val="00B050"/>
                </a:solidFill>
                <a:latin typeface="Times New Roman" panose="02020603050405020304" pitchFamily="18" charset="0"/>
                <a:cs typeface="Times New Roman" panose="02020603050405020304" pitchFamily="18" charset="0"/>
              </a:rPr>
              <a:t>Risk haritası ve risk değerlendirme raporunun oluşturulması</a:t>
            </a:r>
          </a:p>
          <a:p>
            <a:pPr marL="285750" indent="-285750">
              <a:buFont typeface="Wingdings" panose="05000000000000000000" pitchFamily="2" charset="2"/>
              <a:buChar char="§"/>
            </a:pPr>
            <a:r>
              <a:rPr lang="tr-TR" sz="3200" dirty="0">
                <a:solidFill>
                  <a:srgbClr val="C00000"/>
                </a:solidFill>
                <a:latin typeface="Times New Roman" panose="02020603050405020304" pitchFamily="18" charset="0"/>
                <a:cs typeface="Times New Roman" panose="02020603050405020304" pitchFamily="18" charset="0"/>
              </a:rPr>
              <a:t>Kritik faaliyetlerin gözden geçirilmesi ve aksaklıklar varsa tespit edilmesini sağlayan hassas görevlerin belirlenmesi</a:t>
            </a:r>
          </a:p>
          <a:p>
            <a:pPr marL="64008" indent="0" algn="just">
              <a:buNone/>
            </a:pP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endParaRPr lang="tr-TR" sz="3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218038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 ve Personele Faydaları</a:t>
            </a:r>
          </a:p>
          <a:p>
            <a:pPr marL="64008" indent="0" algn="just">
              <a:buNone/>
            </a:pPr>
            <a:r>
              <a:rPr lang="tr-TR" sz="3200" dirty="0">
                <a:solidFill>
                  <a:srgbClr val="FF0000"/>
                </a:solidFill>
                <a:latin typeface="Times New Roman" panose="02020603050405020304" pitchFamily="18" charset="0"/>
                <a:cs typeface="Times New Roman" panose="02020603050405020304" pitchFamily="18" charset="0"/>
              </a:rPr>
              <a:t>Yeni başlayan yönetici ve personelin işlere bütüncül bir yaklaşımla hakim olmasını sağlar.</a:t>
            </a:r>
          </a:p>
          <a:p>
            <a:pPr marL="285750" indent="-285750">
              <a:buFont typeface="Wingdings" panose="05000000000000000000" pitchFamily="2" charset="2"/>
              <a:buChar char="§"/>
            </a:pPr>
            <a:r>
              <a:rPr lang="tr-TR" sz="3200" dirty="0">
                <a:solidFill>
                  <a:srgbClr val="00B050"/>
                </a:solidFill>
                <a:latin typeface="Times New Roman" panose="02020603050405020304" pitchFamily="18" charset="0"/>
                <a:cs typeface="Times New Roman" panose="02020603050405020304" pitchFamily="18" charset="0"/>
              </a:rPr>
              <a:t>Hazırlanan iş takvimine göre rutin işler dışında takip edilecek önemli işlerin belirlenmesi</a:t>
            </a:r>
          </a:p>
          <a:p>
            <a:pPr marL="285750" indent="-285750">
              <a:buFont typeface="Wingdings" panose="05000000000000000000" pitchFamily="2" charset="2"/>
              <a:buChar char="§"/>
            </a:pPr>
            <a:r>
              <a:rPr lang="tr-TR" sz="3200" dirty="0">
                <a:solidFill>
                  <a:srgbClr val="00B0F0"/>
                </a:solidFill>
                <a:latin typeface="Times New Roman" panose="02020603050405020304" pitchFamily="18" charset="0"/>
                <a:cs typeface="Times New Roman" panose="02020603050405020304" pitchFamily="18" charset="0"/>
              </a:rPr>
              <a:t>Rapor döküm formu ile birimde üretilen raporlar hakkında yöneticinin bilgi sahibi olması</a:t>
            </a:r>
          </a:p>
          <a:p>
            <a:pPr marL="285750" indent="-285750">
              <a:buFont typeface="Wingdings" panose="05000000000000000000" pitchFamily="2" charset="2"/>
              <a:buChar char="§"/>
            </a:pPr>
            <a:r>
              <a:rPr lang="tr-TR" sz="3200" dirty="0">
                <a:solidFill>
                  <a:srgbClr val="7030A0"/>
                </a:solidFill>
                <a:latin typeface="Times New Roman" panose="02020603050405020304" pitchFamily="18" charset="0"/>
                <a:cs typeface="Times New Roman" panose="02020603050405020304" pitchFamily="18" charset="0"/>
              </a:rPr>
              <a:t>Genel bilgilendirme dosyasının hazırlanması</a:t>
            </a:r>
          </a:p>
          <a:p>
            <a:pPr marL="64008" indent="0" algn="just">
              <a:buNone/>
            </a:pP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endParaRPr lang="tr-TR" sz="3200"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23210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Yöneticilerin Yapmaları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ereken İşlemler</a:t>
            </a: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Harcama </a:t>
            </a:r>
            <a:r>
              <a:rPr lang="tr-TR" b="1" dirty="0">
                <a:solidFill>
                  <a:srgbClr val="FF0000"/>
                </a:solidFill>
                <a:latin typeface="Times New Roman" panose="02020603050405020304" pitchFamily="18" charset="0"/>
                <a:cs typeface="Times New Roman" panose="02020603050405020304" pitchFamily="18" charset="0"/>
              </a:rPr>
              <a:t>yetkilisinin görev ve </a:t>
            </a:r>
            <a:r>
              <a:rPr lang="tr-TR" b="1" dirty="0" smtClean="0">
                <a:solidFill>
                  <a:srgbClr val="FF0000"/>
                </a:solidFill>
                <a:latin typeface="Times New Roman" panose="02020603050405020304" pitchFamily="18" charset="0"/>
                <a:cs typeface="Times New Roman" panose="02020603050405020304" pitchFamily="18" charset="0"/>
              </a:rPr>
              <a:t>sorumlulukları:</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Harcama yetkilisi, birimindeki düzenleme, faaliyet, süreç ve işlemlerin Kamu İç Kontrol Standartlarına uyumunu sağlamaktan ve </a:t>
            </a:r>
            <a:r>
              <a:rPr lang="tr-TR" dirty="0">
                <a:solidFill>
                  <a:srgbClr val="FF0000"/>
                </a:solidFill>
                <a:latin typeface="Times New Roman" panose="02020603050405020304" pitchFamily="18" charset="0"/>
                <a:cs typeface="Times New Roman" panose="02020603050405020304" pitchFamily="18" charset="0"/>
              </a:rPr>
              <a:t>hiyerarşik olarak üst kademe yöneticileri ile üst yöneticiye ve yetkili mercilere hesap vermekten sorumludur.</a:t>
            </a:r>
            <a:endParaRPr lang="tr-TR" sz="3200"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62183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lnSpcReduction="20000"/>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Yöneticilerin Yapmaları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ereken İşlemler</a:t>
            </a: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Harcama </a:t>
            </a:r>
            <a:r>
              <a:rPr lang="tr-TR" b="1" dirty="0">
                <a:solidFill>
                  <a:srgbClr val="FF0000"/>
                </a:solidFill>
                <a:latin typeface="Times New Roman" panose="02020603050405020304" pitchFamily="18" charset="0"/>
                <a:cs typeface="Times New Roman" panose="02020603050405020304" pitchFamily="18" charset="0"/>
              </a:rPr>
              <a:t>yetkilisinin görev ve </a:t>
            </a:r>
            <a:r>
              <a:rPr lang="tr-TR" b="1" dirty="0" smtClean="0">
                <a:solidFill>
                  <a:srgbClr val="FF0000"/>
                </a:solidFill>
                <a:latin typeface="Times New Roman" panose="02020603050405020304" pitchFamily="18" charset="0"/>
                <a:cs typeface="Times New Roman" panose="02020603050405020304" pitchFamily="18" charset="0"/>
              </a:rPr>
              <a:t>sorumlulukları:</a:t>
            </a:r>
          </a:p>
          <a:p>
            <a:pPr algn="just">
              <a:buFont typeface="Wingdings" panose="05000000000000000000" pitchFamily="2" charset="2"/>
              <a:buChar char="Ø"/>
            </a:pPr>
            <a:r>
              <a:rPr lang="tr-TR" dirty="0">
                <a:solidFill>
                  <a:srgbClr val="00B0F0"/>
                </a:solidFill>
                <a:latin typeface="Times New Roman" panose="02020603050405020304" pitchFamily="18" charset="0"/>
                <a:cs typeface="Times New Roman" panose="02020603050405020304" pitchFamily="18" charset="0"/>
              </a:rPr>
              <a:t>H</a:t>
            </a:r>
            <a:r>
              <a:rPr lang="tr-TR" dirty="0" smtClean="0">
                <a:solidFill>
                  <a:srgbClr val="00B0F0"/>
                </a:solidFill>
                <a:latin typeface="Times New Roman" panose="02020603050405020304" pitchFamily="18" charset="0"/>
                <a:cs typeface="Times New Roman" panose="02020603050405020304" pitchFamily="18" charset="0"/>
              </a:rPr>
              <a:t>arcama </a:t>
            </a:r>
            <a:r>
              <a:rPr lang="tr-TR" dirty="0">
                <a:solidFill>
                  <a:srgbClr val="00B0F0"/>
                </a:solidFill>
                <a:latin typeface="Times New Roman" panose="02020603050405020304" pitchFamily="18" charset="0"/>
                <a:cs typeface="Times New Roman" panose="02020603050405020304" pitchFamily="18" charset="0"/>
              </a:rPr>
              <a:t>yetkilisi, biriminde iç kontrol sistemini oluşturur, uygular, izler ve raporlar. Harcama yetkilisi biriminde, işlem yönergeleri ve süreç akış şemalarının oluşturulmasını ve bunlar esas alınarak tespit edilen risklere karşı alınacak önlemlerin belirlenmesini sağlar</a:t>
            </a:r>
            <a:r>
              <a:rPr lang="tr-TR" dirty="0" smtClean="0">
                <a:solidFill>
                  <a:srgbClr val="00B0F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dirty="0">
                <a:solidFill>
                  <a:srgbClr val="00B050"/>
                </a:solidFill>
                <a:latin typeface="Times New Roman" panose="02020603050405020304" pitchFamily="18" charset="0"/>
                <a:cs typeface="Times New Roman" panose="02020603050405020304" pitchFamily="18" charset="0"/>
              </a:rPr>
              <a:t>Harcama Yetkilisinin İç Kontrol Güvence Beyanını imzalar, birim faaliyet raporuna ekler ve üst yöneticiye sunar.</a:t>
            </a:r>
            <a:endParaRPr lang="tr-TR" b="1" dirty="0" smtClean="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3612293"/>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Yöneticilerin Yapmaları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ereken İşlemler</a:t>
            </a: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r>
              <a:rPr lang="tr-TR" b="1" dirty="0" smtClean="0">
                <a:solidFill>
                  <a:srgbClr val="FF0000"/>
                </a:solidFill>
                <a:latin typeface="Times New Roman" panose="02020603050405020304" pitchFamily="18" charset="0"/>
                <a:cs typeface="Times New Roman" panose="02020603050405020304" pitchFamily="18" charset="0"/>
              </a:rPr>
              <a:t>Harcama </a:t>
            </a:r>
            <a:r>
              <a:rPr lang="tr-TR" b="1" dirty="0">
                <a:solidFill>
                  <a:srgbClr val="FF0000"/>
                </a:solidFill>
                <a:latin typeface="Times New Roman" panose="02020603050405020304" pitchFamily="18" charset="0"/>
                <a:cs typeface="Times New Roman" panose="02020603050405020304" pitchFamily="18" charset="0"/>
              </a:rPr>
              <a:t>yetkilisinin görev ve </a:t>
            </a:r>
            <a:r>
              <a:rPr lang="tr-TR" b="1" dirty="0" smtClean="0">
                <a:solidFill>
                  <a:srgbClr val="FF0000"/>
                </a:solidFill>
                <a:latin typeface="Times New Roman" panose="02020603050405020304" pitchFamily="18" charset="0"/>
                <a:cs typeface="Times New Roman" panose="02020603050405020304" pitchFamily="18" charset="0"/>
              </a:rPr>
              <a:t>sorumlulukları:</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Harcama yetkilisi iç kontrol güvence beyanını imzalarken, kendisine sunulan bilgi ve raporlar ile iç denetim raporlarını da dikkate alır. İç kontrol sisteminin izlenmesi sonucunda yeterli güvencenin sağlanamadığı tespit edilen hususlar ve alınması öngörülen tedbirler iç kontrol güvence beyanına eklenir.</a:t>
            </a:r>
            <a:endParaRPr lang="tr-TR"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659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p:txBody>
          <a:bodyPr>
            <a:normAutofit fontScale="70000" lnSpcReduction="20000"/>
          </a:bodyPr>
          <a:lstStyle/>
          <a:p>
            <a:pPr marL="64008" indent="0" algn="just">
              <a:buNone/>
            </a:pPr>
            <a:r>
              <a:rPr lang="tr-TR" dirty="0">
                <a:latin typeface="Times New Roman" panose="02020603050405020304" pitchFamily="18" charset="0"/>
                <a:cs typeface="Times New Roman" panose="02020603050405020304" pitchFamily="18" charset="0"/>
              </a:rPr>
              <a:t>Avrupa Birliği, kamu iç mali kontrol alanında COSO’nun standartlarını benimsemiştir. Avrupa Komisyonu’nun yayımladığı “Kamu İç Mali Yönetimi” belgesinde (Public Internal Financial Control) açıkça belirtildiği gibi AB kamu kurumlarında Kamu İç Mali Kontrolünün geliştirilmesinde kullanılan uluslararası standartlar; “Kamu Sektöründe İç Kontrolün Geliştirilmesi için INTOSAI Rehberi” ve “Avrupa’da İç Denetim Hakkında ECIIA Pozisyon Belgesi”dir. Avrupa Sayıştaylar Birliği INTOSAI rehberinin giriş kısmında metodolojinin COSO “İç Kontrol Standartları Çerçevesi”nin gözden geçirilmiş hali olduğu belirtilmektedir. ECIIA, Avrupa Birliği İç Denetçiler Derneği olmakla birlikte bu dernek Amerikanın İç Denetçiler Derneği IIA ile yakından bağlantılıdır. IIA, COSO’yu oluşturan destekleyici kurumlardan biridir.</a:t>
            </a:r>
          </a:p>
          <a:p>
            <a:pPr marL="64008" indent="0" algn="just">
              <a:buNone/>
            </a:pPr>
            <a:r>
              <a:rPr lang="tr-TR" dirty="0">
                <a:latin typeface="Times New Roman" panose="02020603050405020304" pitchFamily="18" charset="0"/>
                <a:cs typeface="Times New Roman" panose="02020603050405020304" pitchFamily="18" charset="0"/>
              </a:rPr>
              <a:t>Avrupa Birliği ile yapılan müzakereler çerçevesinde, mali sistemimizin AB uygulamaları ile uyumunun sağlanması söz konusudur. Mevzuatımız da bu kapsamda COSO’nun iç kontrol standartlarına uygun biçimde oluşturulmuştur.</a:t>
            </a:r>
          </a:p>
          <a:p>
            <a:endParaRPr lang="tr-TR" dirty="0"/>
          </a:p>
        </p:txBody>
      </p:sp>
    </p:spTree>
    <p:extLst>
      <p:ext uri="{BB962C8B-B14F-4D97-AF65-F5344CB8AC3E}">
        <p14:creationId xmlns:p14="http://schemas.microsoft.com/office/powerpoint/2010/main" val="3074324756"/>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lnSpcReduction="20000"/>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Diğer Yöneticilerin Yapmaları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ereken İşlemler</a:t>
            </a:r>
            <a:endParaRPr lang="tr-TR" sz="3200" dirty="0">
              <a:solidFill>
                <a:srgbClr val="002060"/>
              </a:solidFill>
              <a:latin typeface="Times New Roman" panose="02020603050405020304" pitchFamily="18" charset="0"/>
              <a:cs typeface="Times New Roman" panose="02020603050405020304" pitchFamily="18" charset="0"/>
            </a:endParaRPr>
          </a:p>
          <a:p>
            <a:pPr marL="64008" indent="0" algn="just">
              <a:buNone/>
            </a:pPr>
            <a:r>
              <a:rPr lang="tr-TR" b="1" dirty="0">
                <a:solidFill>
                  <a:srgbClr val="FF0000"/>
                </a:solidFill>
                <a:latin typeface="Times New Roman" panose="02020603050405020304" pitchFamily="18" charset="0"/>
                <a:cs typeface="Times New Roman" panose="02020603050405020304" pitchFamily="18" charset="0"/>
              </a:rPr>
              <a:t>Diğer yöneticiler ve personelin görev ve sorumlulukları</a:t>
            </a:r>
            <a:r>
              <a:rPr lang="tr-TR" b="1" dirty="0" smtClean="0">
                <a:solidFill>
                  <a:srgbClr val="FF0000"/>
                </a:solidFill>
                <a:latin typeface="Times New Roman" panose="02020603050405020304" pitchFamily="18" charset="0"/>
                <a:cs typeface="Times New Roman" panose="02020603050405020304" pitchFamily="18" charset="0"/>
              </a:rPr>
              <a:t>:</a:t>
            </a:r>
          </a:p>
          <a:p>
            <a:pPr marL="64008" indent="0" algn="just">
              <a:buNone/>
            </a:pPr>
            <a:r>
              <a:rPr lang="tr-TR" dirty="0">
                <a:latin typeface="Times New Roman" panose="02020603050405020304" pitchFamily="18" charset="0"/>
                <a:cs typeface="Times New Roman" panose="02020603050405020304" pitchFamily="18" charset="0"/>
              </a:rPr>
              <a:t>İdarenin hiyerarşik kademelerinde yer alan diğer </a:t>
            </a:r>
            <a:r>
              <a:rPr lang="tr-TR" dirty="0">
                <a:solidFill>
                  <a:srgbClr val="FF0000"/>
                </a:solidFill>
                <a:latin typeface="Times New Roman" panose="02020603050405020304" pitchFamily="18" charset="0"/>
                <a:cs typeface="Times New Roman" panose="02020603050405020304" pitchFamily="18" charset="0"/>
              </a:rPr>
              <a:t>yöneticiler ve personel, görev ve yetki alanları çerçevesinde</a:t>
            </a:r>
            <a:r>
              <a:rPr lang="tr-TR" dirty="0">
                <a:latin typeface="Times New Roman" panose="02020603050405020304" pitchFamily="18" charset="0"/>
                <a:cs typeface="Times New Roman" panose="02020603050405020304" pitchFamily="18" charset="0"/>
              </a:rPr>
              <a:t>, iç kontrol sisteminin gereklerinin yerine getirilmesinden ve uygulanmasından sorumludur. Bu kapsamda, yürütülen görevlere ilişkin risk değerlendirme çalışmaları yapılır, önlem alınması gereken riskler iyileştirme önerileri ile birlikte </a:t>
            </a:r>
            <a:r>
              <a:rPr lang="tr-TR" dirty="0">
                <a:solidFill>
                  <a:srgbClr val="FF0000"/>
                </a:solidFill>
                <a:latin typeface="Times New Roman" panose="02020603050405020304" pitchFamily="18" charset="0"/>
                <a:cs typeface="Times New Roman" panose="02020603050405020304" pitchFamily="18" charset="0"/>
              </a:rPr>
              <a:t>bir üst yöneticiye yılda en az bir kez bildirilir</a:t>
            </a:r>
            <a:r>
              <a:rPr lang="tr-TR" dirty="0">
                <a:latin typeface="Times New Roman" panose="02020603050405020304" pitchFamily="18" charset="0"/>
                <a:cs typeface="Times New Roman" panose="02020603050405020304" pitchFamily="18" charset="0"/>
              </a:rPr>
              <a:t>. Acil eylem gerektiren riskler ise derhal bildirilir.</a:t>
            </a:r>
            <a:endParaRPr lang="tr-TR"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56169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sz="3200" b="1" dirty="0" smtClean="0">
                <a:latin typeface="Times New Roman" panose="02020603050405020304" pitchFamily="18" charset="0"/>
                <a:cs typeface="Times New Roman" panose="02020603050405020304" pitchFamily="18" charset="0"/>
              </a:rPr>
              <a:t>İç Kontrol Uygulamalarının </a:t>
            </a:r>
            <a:r>
              <a:rPr lang="tr-TR" b="1" dirty="0">
                <a:latin typeface="Times New Roman" panose="02020603050405020304" pitchFamily="18" charset="0"/>
                <a:cs typeface="Times New Roman" panose="02020603050405020304" pitchFamily="18" charset="0"/>
              </a:rPr>
              <a:t>Malî </a:t>
            </a:r>
            <a:r>
              <a:rPr lang="tr-TR" b="1" dirty="0" smtClean="0">
                <a:latin typeface="Times New Roman" panose="02020603050405020304" pitchFamily="18" charset="0"/>
                <a:cs typeface="Times New Roman" panose="02020603050405020304" pitchFamily="18" charset="0"/>
              </a:rPr>
              <a:t>Hizmetler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irim Yöneticisinin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örev </a:t>
            </a:r>
            <a:r>
              <a:rPr lang="tr-TR" b="1"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orumlulukları</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Malî hizmetler birim yöneticisi; harcama birimlerinde iç kontrol sisteminin oluşturulmasını ve Kamu İç Kontrol Standartlarına uyum çalışmalarını yönlendirir, koordine eder, eğitim ve rehberlik hizmeti verir, uygulama sonuçlarını izler, değerlendirir, üst yöneticiye raporlar ve ön malî </a:t>
            </a:r>
            <a:r>
              <a:rPr lang="tr-TR" dirty="0" smtClean="0">
                <a:latin typeface="Times New Roman" panose="02020603050405020304" pitchFamily="18" charset="0"/>
                <a:cs typeface="Times New Roman" panose="02020603050405020304" pitchFamily="18" charset="0"/>
              </a:rPr>
              <a:t>kontrol </a:t>
            </a:r>
            <a:r>
              <a:rPr lang="tr-TR" dirty="0">
                <a:latin typeface="Times New Roman" panose="02020603050405020304" pitchFamily="18" charset="0"/>
                <a:cs typeface="Times New Roman" panose="02020603050405020304" pitchFamily="18" charset="0"/>
              </a:rPr>
              <a:t>faaliyetini yürütür</a:t>
            </a:r>
            <a:r>
              <a:rPr lang="tr-TR" dirty="0" smtClean="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Malî Hizmetler Birim Yöneticisinin Beyanını imzalar ve idare faaliyet raporuna ekler.</a:t>
            </a:r>
            <a:endParaRPr lang="tr-TR"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8335698"/>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a:bodyPr>
          <a:lstStyle/>
          <a:p>
            <a:pPr marL="64008" indent="0" algn="ctr">
              <a:buNone/>
            </a:pPr>
            <a:r>
              <a:rPr lang="tr-TR" sz="4400" b="1" dirty="0" smtClean="0">
                <a:latin typeface="Times New Roman" panose="02020603050405020304" pitchFamily="18" charset="0"/>
                <a:cs typeface="Times New Roman" panose="02020603050405020304" pitchFamily="18" charset="0"/>
              </a:rPr>
              <a:t>İç Kontrol Uygulamalarının </a:t>
            </a:r>
            <a:r>
              <a:rPr lang="tr-TR" sz="4400" b="1" dirty="0">
                <a:latin typeface="Times New Roman" panose="02020603050405020304" pitchFamily="18" charset="0"/>
                <a:cs typeface="Times New Roman" panose="02020603050405020304" pitchFamily="18" charset="0"/>
              </a:rPr>
              <a:t>Muhasebe </a:t>
            </a:r>
            <a:r>
              <a:rPr lang="tr-TR" sz="4400" b="1" dirty="0" smtClean="0">
                <a:latin typeface="Times New Roman" panose="02020603050405020304" pitchFamily="18" charset="0"/>
                <a:cs typeface="Times New Roman" panose="02020603050405020304" pitchFamily="18" charset="0"/>
              </a:rPr>
              <a:t>Yetkilisinin </a:t>
            </a:r>
            <a:r>
              <a:rPr lang="tr-TR" sz="4400" b="1" dirty="0">
                <a:latin typeface="Times New Roman" panose="02020603050405020304" pitchFamily="18" charset="0"/>
                <a:cs typeface="Times New Roman" panose="02020603050405020304" pitchFamily="18" charset="0"/>
              </a:rPr>
              <a:t>G</a:t>
            </a:r>
            <a:r>
              <a:rPr lang="tr-TR" sz="4400" b="1" dirty="0" smtClean="0">
                <a:latin typeface="Times New Roman" panose="02020603050405020304" pitchFamily="18" charset="0"/>
                <a:cs typeface="Times New Roman" panose="02020603050405020304" pitchFamily="18" charset="0"/>
              </a:rPr>
              <a:t>örev </a:t>
            </a:r>
            <a:r>
              <a:rPr lang="tr-TR" sz="4400" b="1" dirty="0">
                <a:latin typeface="Times New Roman" panose="02020603050405020304" pitchFamily="18" charset="0"/>
                <a:cs typeface="Times New Roman" panose="02020603050405020304" pitchFamily="18" charset="0"/>
              </a:rPr>
              <a:t>ve </a:t>
            </a:r>
            <a:r>
              <a:rPr lang="tr-TR" sz="4400" b="1" dirty="0" smtClean="0">
                <a:latin typeface="Times New Roman" panose="02020603050405020304" pitchFamily="18" charset="0"/>
                <a:cs typeface="Times New Roman" panose="02020603050405020304" pitchFamily="18" charset="0"/>
              </a:rPr>
              <a:t>Sorumlulukları</a:t>
            </a:r>
            <a:endParaRPr lang="tr-TR" sz="4400" b="1" dirty="0">
              <a:latin typeface="Times New Roman" panose="02020603050405020304" pitchFamily="18" charset="0"/>
              <a:cs typeface="Times New Roman" panose="02020603050405020304" pitchFamily="18" charset="0"/>
            </a:endParaRPr>
          </a:p>
          <a:p>
            <a:pPr marL="64008" indent="0" algn="just">
              <a:buNone/>
            </a:pPr>
            <a:r>
              <a:rPr lang="tr-TR" sz="4400" dirty="0">
                <a:latin typeface="Times New Roman" panose="02020603050405020304" pitchFamily="18" charset="0"/>
                <a:cs typeface="Times New Roman" panose="02020603050405020304" pitchFamily="18" charset="0"/>
              </a:rPr>
              <a:t>Muhasebe yetkilisi, muhasebe kayıtlarının usulüne ve standartlara uygun, saydam ve erişilebilir şekilde tutulmasından sorumludur.</a:t>
            </a:r>
            <a:endParaRPr lang="tr-TR"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0876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lnSpcReduction="10000"/>
          </a:bodyPr>
          <a:lstStyle/>
          <a:p>
            <a:pPr marL="64008" indent="0" algn="ctr">
              <a:buNone/>
            </a:pPr>
            <a:r>
              <a:rPr lang="tr-TR" sz="4400" b="1" dirty="0" smtClean="0">
                <a:latin typeface="Times New Roman" panose="02020603050405020304" pitchFamily="18" charset="0"/>
                <a:cs typeface="Times New Roman" panose="02020603050405020304" pitchFamily="18" charset="0"/>
              </a:rPr>
              <a:t>İç Kontrol Uygulamalarının </a:t>
            </a:r>
            <a:r>
              <a:rPr lang="tr-TR" sz="4400" b="1" dirty="0">
                <a:latin typeface="Times New Roman" panose="02020603050405020304" pitchFamily="18" charset="0"/>
                <a:cs typeface="Times New Roman" panose="02020603050405020304" pitchFamily="18" charset="0"/>
              </a:rPr>
              <a:t>İç </a:t>
            </a:r>
            <a:r>
              <a:rPr lang="tr-TR" sz="4400" b="1" dirty="0" smtClean="0">
                <a:latin typeface="Times New Roman" panose="02020603050405020304" pitchFamily="18" charset="0"/>
                <a:cs typeface="Times New Roman" panose="02020603050405020304" pitchFamily="18" charset="0"/>
              </a:rPr>
              <a:t>Denetçilerin </a:t>
            </a:r>
            <a:r>
              <a:rPr lang="tr-TR" sz="4400" b="1" dirty="0">
                <a:latin typeface="Times New Roman" panose="02020603050405020304" pitchFamily="18" charset="0"/>
                <a:cs typeface="Times New Roman" panose="02020603050405020304" pitchFamily="18" charset="0"/>
              </a:rPr>
              <a:t>G</a:t>
            </a:r>
            <a:r>
              <a:rPr lang="tr-TR" sz="4400" b="1" dirty="0" smtClean="0">
                <a:latin typeface="Times New Roman" panose="02020603050405020304" pitchFamily="18" charset="0"/>
                <a:cs typeface="Times New Roman" panose="02020603050405020304" pitchFamily="18" charset="0"/>
              </a:rPr>
              <a:t>örev </a:t>
            </a:r>
            <a:r>
              <a:rPr lang="tr-TR" sz="4400" b="1" dirty="0">
                <a:latin typeface="Times New Roman" panose="02020603050405020304" pitchFamily="18" charset="0"/>
                <a:cs typeface="Times New Roman" panose="02020603050405020304" pitchFamily="18" charset="0"/>
              </a:rPr>
              <a:t>ve </a:t>
            </a:r>
            <a:r>
              <a:rPr lang="tr-TR" sz="4400" b="1" dirty="0" smtClean="0">
                <a:latin typeface="Times New Roman" panose="02020603050405020304" pitchFamily="18" charset="0"/>
                <a:cs typeface="Times New Roman" panose="02020603050405020304" pitchFamily="18" charset="0"/>
              </a:rPr>
              <a:t>Sorumlulukları </a:t>
            </a:r>
          </a:p>
          <a:p>
            <a:pPr marL="64008" indent="0" algn="just">
              <a:buNone/>
            </a:pPr>
            <a:r>
              <a:rPr lang="tr-TR" dirty="0">
                <a:latin typeface="Times New Roman" panose="02020603050405020304" pitchFamily="18" charset="0"/>
                <a:cs typeface="Times New Roman" panose="02020603050405020304" pitchFamily="18" charset="0"/>
              </a:rPr>
              <a:t>İç denetçiler, iç kontrol sistemini Kanun ve ilgili diğer mevzuat kapsamında denetlemekten ve üst yöneticiye raporlamaktan sorumludur. İç denetçiler düzenledikleri raporlarda bulgularını; iç kontrolün gerekleri, Kamu İç Kontrol Standartları ve ilgili diğer düzenlemelerle ilişkilendirerek öneriler geliştirir.</a:t>
            </a:r>
            <a:endParaRPr lang="tr-TR"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930126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a:bodyPr>
          <a:lstStyle/>
          <a:p>
            <a:pPr marL="64008" indent="0" algn="ctr">
              <a:buNone/>
            </a:pPr>
            <a:r>
              <a:rPr lang="tr-TR" sz="4400" b="1" dirty="0" smtClean="0">
                <a:latin typeface="Times New Roman" panose="02020603050405020304" pitchFamily="18" charset="0"/>
                <a:cs typeface="Times New Roman" panose="02020603050405020304" pitchFamily="18" charset="0"/>
              </a:rPr>
              <a:t>İç Kontrol Uygulamalarının </a:t>
            </a:r>
            <a:r>
              <a:rPr lang="tr-TR" sz="4400" b="1" dirty="0">
                <a:latin typeface="Times New Roman" panose="02020603050405020304" pitchFamily="18" charset="0"/>
                <a:cs typeface="Times New Roman" panose="02020603050405020304" pitchFamily="18" charset="0"/>
              </a:rPr>
              <a:t>İç Kontrol İzleme ve Yönlendirme Kurulunun </a:t>
            </a:r>
            <a:r>
              <a:rPr lang="tr-TR" sz="4400" b="1" dirty="0" smtClean="0">
                <a:latin typeface="Times New Roman" panose="02020603050405020304" pitchFamily="18" charset="0"/>
                <a:cs typeface="Times New Roman" panose="02020603050405020304" pitchFamily="18" charset="0"/>
              </a:rPr>
              <a:t>Görev </a:t>
            </a:r>
            <a:r>
              <a:rPr lang="tr-TR" sz="4400" b="1" dirty="0">
                <a:latin typeface="Times New Roman" panose="02020603050405020304" pitchFamily="18" charset="0"/>
                <a:cs typeface="Times New Roman" panose="02020603050405020304" pitchFamily="18" charset="0"/>
              </a:rPr>
              <a:t>ve </a:t>
            </a:r>
            <a:r>
              <a:rPr lang="tr-TR" sz="4400" b="1" dirty="0" smtClean="0">
                <a:latin typeface="Times New Roman" panose="02020603050405020304" pitchFamily="18" charset="0"/>
                <a:cs typeface="Times New Roman" panose="02020603050405020304" pitchFamily="18" charset="0"/>
              </a:rPr>
              <a:t>Sorumlulukları</a:t>
            </a:r>
          </a:p>
          <a:p>
            <a:pPr marL="64008" indent="0" algn="just">
              <a:buNone/>
            </a:pPr>
            <a:r>
              <a:rPr lang="tr-TR" dirty="0" smtClean="0">
                <a:latin typeface="Times New Roman" panose="02020603050405020304" pitchFamily="18" charset="0"/>
                <a:cs typeface="Times New Roman" panose="02020603050405020304" pitchFamily="18" charset="0"/>
              </a:rPr>
              <a:t>İç </a:t>
            </a:r>
            <a:r>
              <a:rPr lang="tr-TR" dirty="0">
                <a:latin typeface="Times New Roman" panose="02020603050405020304" pitchFamily="18" charset="0"/>
                <a:cs typeface="Times New Roman" panose="02020603050405020304" pitchFamily="18" charset="0"/>
              </a:rPr>
              <a:t>Kontrol İzleme ve Yönlendirme Kurulu, iç kontrol sisteminin ve Kamu İç Kontrol Standartlarına uyum çalışmalarının izlenmesinden, yönlendirilmesinden ve üst yöneticiye raporlanmasından sorumludur. </a:t>
            </a:r>
            <a:r>
              <a:rPr lang="tr-TR" dirty="0">
                <a:solidFill>
                  <a:srgbClr val="FF0000"/>
                </a:solidFill>
                <a:latin typeface="Times New Roman" panose="02020603050405020304" pitchFamily="18" charset="0"/>
                <a:cs typeface="Times New Roman" panose="02020603050405020304" pitchFamily="18" charset="0"/>
              </a:rPr>
              <a:t>Kurul, yılda en az iki kez olmak üzere toplanır.</a:t>
            </a:r>
            <a:endParaRPr lang="tr-TR" sz="4400"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3241476"/>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lnSpcReduction="10000"/>
          </a:bodyPr>
          <a:lstStyle/>
          <a:p>
            <a:pPr marL="64008" indent="0" algn="ctr">
              <a:buNone/>
            </a:pPr>
            <a:r>
              <a:rPr lang="tr-TR" b="1" dirty="0">
                <a:latin typeface="Times New Roman" panose="02020603050405020304" pitchFamily="18" charset="0"/>
                <a:cs typeface="Times New Roman" panose="02020603050405020304" pitchFamily="18" charset="0"/>
              </a:rPr>
              <a:t>Harcama birimlerinde Kamu İç Kontrol Standartlarına </a:t>
            </a:r>
            <a:r>
              <a:rPr lang="tr-TR" b="1" dirty="0" smtClean="0">
                <a:latin typeface="Times New Roman" panose="02020603050405020304" pitchFamily="18" charset="0"/>
                <a:cs typeface="Times New Roman" panose="02020603050405020304" pitchFamily="18" charset="0"/>
              </a:rPr>
              <a:t>Uyum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ylem Planı</a:t>
            </a:r>
          </a:p>
          <a:p>
            <a:pPr marL="64008" indent="0" algn="just">
              <a:buNone/>
            </a:pPr>
            <a:r>
              <a:rPr lang="tr-TR" dirty="0">
                <a:latin typeface="Times New Roman" panose="02020603050405020304" pitchFamily="18" charset="0"/>
                <a:cs typeface="Times New Roman" panose="02020603050405020304" pitchFamily="18" charset="0"/>
              </a:rPr>
              <a:t>Harcama yetkilisi, </a:t>
            </a:r>
            <a:r>
              <a:rPr lang="tr-TR" u="sng" dirty="0">
                <a:solidFill>
                  <a:srgbClr val="FF0000"/>
                </a:solidFill>
                <a:latin typeface="Times New Roman" panose="02020603050405020304" pitchFamily="18" charset="0"/>
                <a:cs typeface="Times New Roman" panose="02020603050405020304" pitchFamily="18" charset="0"/>
              </a:rPr>
              <a:t>iç kontrol ve risk koordinatörü olarak görevlendireceği bir yardımcısının, yardımcısı yoksa hiyerarşik olarak kendisine en yakın kademedeki bir görevlinin koordinatörlüğünde</a:t>
            </a:r>
            <a:r>
              <a:rPr lang="tr-TR" dirty="0">
                <a:latin typeface="Times New Roman" panose="02020603050405020304" pitchFamily="18" charset="0"/>
                <a:cs typeface="Times New Roman" panose="02020603050405020304" pitchFamily="18" charset="0"/>
              </a:rPr>
              <a:t>, harcama birimindeki alt birim yöneticileri ve personelin katılımlarıyla birim faaliyetlerine ilişkin mevcut durumun Kamu İç Kontrol Standartlarına uyumunu değerlendirir ve uyumu sağlayacak veya güçlendirecek tedbirleri içeren birim Kamu İç Kontrol Standartlarına uyum eylem planını yürürlüğe koyar.</a:t>
            </a:r>
            <a:endParaRPr lang="tr-TR"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351402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a:bodyPr>
          <a:lstStyle/>
          <a:p>
            <a:pPr marL="64008" indent="0" algn="ctr">
              <a:buNone/>
            </a:pPr>
            <a:r>
              <a:rPr lang="tr-TR" b="1" dirty="0">
                <a:latin typeface="Times New Roman" panose="02020603050405020304" pitchFamily="18" charset="0"/>
                <a:cs typeface="Times New Roman" panose="02020603050405020304" pitchFamily="18" charset="0"/>
              </a:rPr>
              <a:t>Harcama birimlerinde Kamu İç Kontrol Standartlarına </a:t>
            </a:r>
            <a:r>
              <a:rPr lang="tr-TR" b="1" dirty="0" smtClean="0">
                <a:latin typeface="Times New Roman" panose="02020603050405020304" pitchFamily="18" charset="0"/>
                <a:cs typeface="Times New Roman" panose="02020603050405020304" pitchFamily="18" charset="0"/>
              </a:rPr>
              <a:t>Uyum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ylem Planı</a:t>
            </a:r>
          </a:p>
          <a:p>
            <a:pPr algn="just">
              <a:buFont typeface="Wingdings" panose="05000000000000000000" pitchFamily="2" charset="2"/>
              <a:buChar char="Ø"/>
            </a:pPr>
            <a:r>
              <a:rPr lang="tr-TR" dirty="0">
                <a:solidFill>
                  <a:srgbClr val="FF0000"/>
                </a:solidFill>
                <a:latin typeface="Times New Roman" panose="02020603050405020304" pitchFamily="18" charset="0"/>
                <a:cs typeface="Times New Roman" panose="02020603050405020304" pitchFamily="18" charset="0"/>
              </a:rPr>
              <a:t>Harcama yetkilisi, birim Kamu İç Kontrol Standartlarına uyum eylem planında yer alan ve yetkisi dâhilinde olan eylemlerin planda öngörülen süre içinde uygulanmasını sağlar ve sonuçlarını izler</a:t>
            </a:r>
            <a:r>
              <a:rPr lang="tr-TR" dirty="0" smtClean="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dirty="0">
                <a:solidFill>
                  <a:srgbClr val="00B0F0"/>
                </a:solidFill>
                <a:latin typeface="Times New Roman" panose="02020603050405020304" pitchFamily="18" charset="0"/>
                <a:cs typeface="Times New Roman" panose="02020603050405020304" pitchFamily="18" charset="0"/>
              </a:rPr>
              <a:t>İdarenin bütününü ilgilendiren veya birimin görev alanına girmekle birlikte üst yöneticinin onayını gerektiren eylemler, idare Kamu İç Kontrol Standartlarına uyum eylem planına dâhil edilmek üzere malî hizmetler birimine bildirilir.</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8568218"/>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lnSpcReduction="10000"/>
          </a:bodyPr>
          <a:lstStyle/>
          <a:p>
            <a:pPr marL="64008" indent="0" algn="ctr">
              <a:buNone/>
            </a:pPr>
            <a:r>
              <a:rPr lang="tr-TR" b="1" dirty="0">
                <a:latin typeface="Times New Roman" panose="02020603050405020304" pitchFamily="18" charset="0"/>
                <a:cs typeface="Times New Roman" panose="02020603050405020304" pitchFamily="18" charset="0"/>
              </a:rPr>
              <a:t>Harcama </a:t>
            </a:r>
            <a:r>
              <a:rPr lang="tr-TR" b="1" dirty="0" smtClean="0">
                <a:latin typeface="Times New Roman" panose="02020603050405020304" pitchFamily="18" charset="0"/>
                <a:cs typeface="Times New Roman" panose="02020603050405020304" pitchFamily="18" charset="0"/>
              </a:rPr>
              <a:t>Birimlerinde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isk Kontrol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ylem Planı</a:t>
            </a:r>
          </a:p>
          <a:p>
            <a:pPr marL="64008" indent="0" algn="just">
              <a:buNone/>
            </a:pPr>
            <a:r>
              <a:rPr lang="tr-TR" dirty="0">
                <a:latin typeface="Times New Roman" panose="02020603050405020304" pitchFamily="18" charset="0"/>
                <a:cs typeface="Times New Roman" panose="02020603050405020304" pitchFamily="18" charset="0"/>
              </a:rPr>
              <a:t>Harcama yetkilisi, </a:t>
            </a:r>
            <a:r>
              <a:rPr lang="tr-TR" dirty="0">
                <a:solidFill>
                  <a:srgbClr val="FF0000"/>
                </a:solidFill>
                <a:latin typeface="Times New Roman" panose="02020603050405020304" pitchFamily="18" charset="0"/>
                <a:cs typeface="Times New Roman" panose="02020603050405020304" pitchFamily="18" charset="0"/>
              </a:rPr>
              <a:t>iç kontrol ve risk koordinatörü olarak görevlendireceği bir yardımcısının, yardımcısı yoksa hiyerarşik olarak kendisine en yakın kademedeki bir görevlinin koordinatörlüğünde</a:t>
            </a:r>
            <a:r>
              <a:rPr lang="tr-TR" dirty="0">
                <a:latin typeface="Times New Roman" panose="02020603050405020304" pitchFamily="18" charset="0"/>
                <a:cs typeface="Times New Roman" panose="02020603050405020304" pitchFamily="18" charset="0"/>
              </a:rPr>
              <a:t>, harcama birimindeki alt birim yöneticileri ve personelin katılımlarıyla, biriminde yürütülen faaliyet ve süreçleri olumsuz etkileyebilecek risklerin tespit edilmesini, değerlendirilmesini ve bu risklerin etki ve olasılıklarını azaltacak önlemlerin alınmasını sağlamak üzere hazırlanan birim risk kontrol eylem planını yürürlüğe koyar.</a:t>
            </a:r>
            <a:endParaRPr lang="tr-TR"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538953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a:bodyPr>
          <a:lstStyle/>
          <a:p>
            <a:pPr marL="64008" indent="0" algn="ctr">
              <a:buNone/>
            </a:pPr>
            <a:r>
              <a:rPr lang="tr-TR" b="1" dirty="0">
                <a:latin typeface="Times New Roman" panose="02020603050405020304" pitchFamily="18" charset="0"/>
                <a:cs typeface="Times New Roman" panose="02020603050405020304" pitchFamily="18" charset="0"/>
              </a:rPr>
              <a:t>Harcama </a:t>
            </a:r>
            <a:r>
              <a:rPr lang="tr-TR" b="1" dirty="0" smtClean="0">
                <a:latin typeface="Times New Roman" panose="02020603050405020304" pitchFamily="18" charset="0"/>
                <a:cs typeface="Times New Roman" panose="02020603050405020304" pitchFamily="18" charset="0"/>
              </a:rPr>
              <a:t>Birimlerinde </a:t>
            </a:r>
            <a:r>
              <a:rPr lang="tr-TR" b="1" dirty="0">
                <a:latin typeface="Times New Roman" panose="02020603050405020304" pitchFamily="18" charset="0"/>
                <a:cs typeface="Times New Roman" panose="02020603050405020304" pitchFamily="18" charset="0"/>
              </a:rPr>
              <a:t>R</a:t>
            </a:r>
            <a:r>
              <a:rPr lang="tr-TR" b="1" dirty="0" smtClean="0">
                <a:latin typeface="Times New Roman" panose="02020603050405020304" pitchFamily="18" charset="0"/>
                <a:cs typeface="Times New Roman" panose="02020603050405020304" pitchFamily="18" charset="0"/>
              </a:rPr>
              <a:t>isk Kontrol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ylem Planı</a:t>
            </a:r>
          </a:p>
          <a:p>
            <a:pPr algn="just">
              <a:buFont typeface="Wingdings" panose="05000000000000000000" pitchFamily="2" charset="2"/>
              <a:buChar char="Ø"/>
            </a:pPr>
            <a:r>
              <a:rPr lang="tr-TR" dirty="0">
                <a:solidFill>
                  <a:srgbClr val="FF0000"/>
                </a:solidFill>
                <a:latin typeface="Times New Roman" panose="02020603050405020304" pitchFamily="18" charset="0"/>
                <a:cs typeface="Times New Roman" panose="02020603050405020304" pitchFamily="18" charset="0"/>
              </a:rPr>
              <a:t>Harcama yetkilisi, birim risk kontrol eylem planında yer alan ve yetkisi dâhilinde olan eylemlerin planda öngörülen süre içinde uygulanmasını sağlar ve sonuçlarını izler</a:t>
            </a:r>
            <a:r>
              <a:rPr lang="tr-TR" dirty="0" smtClean="0">
                <a:solidFill>
                  <a:srgbClr val="FF0000"/>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tr-TR" dirty="0">
                <a:solidFill>
                  <a:srgbClr val="00B0F0"/>
                </a:solidFill>
                <a:latin typeface="Times New Roman" panose="02020603050405020304" pitchFamily="18" charset="0"/>
                <a:cs typeface="Times New Roman" panose="02020603050405020304" pitchFamily="18" charset="0"/>
              </a:rPr>
              <a:t>Harcama birimlerinin faaliyet ve süreçlerine yönelik operasyonel risklerden idarenin stratejik planında yer alan amaç ve hedeflerini olumsuz etkileyebilecek olanlar idare risk kontrol eylem planına dâhil edilmek üzere malî hizmetler birimine bildirilir.</a:t>
            </a:r>
            <a:endParaRPr lang="tr-TR" b="1" dirty="0" smtClean="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77718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revize edilen üniversite logosu hakkınd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238336"/>
            <a:ext cx="1224136" cy="1052736"/>
          </a:xfrm>
          <a:prstGeom prst="rect">
            <a:avLst/>
          </a:prstGeom>
          <a:noFill/>
          <a:extLst>
            <a:ext uri="{909E8E84-426E-40DD-AFC4-6F175D3DCCD1}">
              <a14:hiddenFill xmlns:a14="http://schemas.microsoft.com/office/drawing/2010/main">
                <a:solidFill>
                  <a:srgbClr val="FFFFFF"/>
                </a:solidFill>
              </a14:hiddenFill>
            </a:ext>
          </a:extLst>
        </p:spPr>
      </p:pic>
      <p:sp>
        <p:nvSpPr>
          <p:cNvPr id="2" name="İçerik Yer Tutucusu 1"/>
          <p:cNvSpPr>
            <a:spLocks noGrp="1"/>
          </p:cNvSpPr>
          <p:nvPr>
            <p:ph idx="1"/>
          </p:nvPr>
        </p:nvSpPr>
        <p:spPr>
          <a:xfrm>
            <a:off x="467544" y="1291072"/>
            <a:ext cx="8229600" cy="5001344"/>
          </a:xfrm>
        </p:spPr>
        <p:txBody>
          <a:bodyPr>
            <a:normAutofit fontScale="92500"/>
          </a:bodyPr>
          <a:lstStyle/>
          <a:p>
            <a:pPr marL="64008" indent="0" algn="ctr">
              <a:buNone/>
            </a:pPr>
            <a:r>
              <a:rPr lang="tr-TR" b="1" dirty="0">
                <a:latin typeface="Times New Roman" panose="02020603050405020304" pitchFamily="18" charset="0"/>
                <a:cs typeface="Times New Roman" panose="02020603050405020304" pitchFamily="18" charset="0"/>
              </a:rPr>
              <a:t>İdarede </a:t>
            </a:r>
            <a:r>
              <a:rPr lang="tr-TR" b="1" dirty="0" smtClean="0">
                <a:latin typeface="Times New Roman" panose="02020603050405020304" pitchFamily="18" charset="0"/>
                <a:cs typeface="Times New Roman" panose="02020603050405020304" pitchFamily="18" charset="0"/>
              </a:rPr>
              <a:t>İç kontrol Sisteminin İzlenmesi</a:t>
            </a:r>
          </a:p>
          <a:p>
            <a:pPr algn="just">
              <a:buFont typeface="Wingdings" panose="05000000000000000000" pitchFamily="2" charset="2"/>
              <a:buChar char="Ø"/>
            </a:pPr>
            <a:r>
              <a:rPr lang="tr-TR" dirty="0">
                <a:solidFill>
                  <a:srgbClr val="00B0F0"/>
                </a:solidFill>
                <a:latin typeface="Times New Roman" panose="02020603050405020304" pitchFamily="18" charset="0"/>
                <a:cs typeface="Times New Roman" panose="02020603050405020304" pitchFamily="18" charset="0"/>
              </a:rPr>
              <a:t>Harcama yetkilisi; birimindeki düzenleme, faaliyet, süreç ve işlemlerin iç kontrol bileşenleri ile Kamu İç Kontrol Standartlarına uyum düzeyini sürekli değerlendirmeler yapmak suretiyle izler ve sonuçlarını malî hizmetler birimine </a:t>
            </a:r>
            <a:r>
              <a:rPr lang="tr-TR" dirty="0" smtClean="0">
                <a:solidFill>
                  <a:srgbClr val="00B0F0"/>
                </a:solidFill>
                <a:latin typeface="Times New Roman" panose="02020603050405020304" pitchFamily="18" charset="0"/>
                <a:cs typeface="Times New Roman" panose="02020603050405020304" pitchFamily="18" charset="0"/>
              </a:rPr>
              <a:t>raporlar.</a:t>
            </a:r>
          </a:p>
          <a:p>
            <a:pPr algn="just">
              <a:buFont typeface="Wingdings" panose="05000000000000000000" pitchFamily="2" charset="2"/>
              <a:buChar char="Ø"/>
            </a:pPr>
            <a:r>
              <a:rPr lang="tr-TR" dirty="0">
                <a:solidFill>
                  <a:srgbClr val="FF0000"/>
                </a:solidFill>
                <a:latin typeface="Times New Roman" panose="02020603050405020304" pitchFamily="18" charset="0"/>
                <a:cs typeface="Times New Roman" panose="02020603050405020304" pitchFamily="18" charset="0"/>
              </a:rPr>
              <a:t>Harcama yetkilisi, malî hizmetler biriminin iç kontrol sisteminin izlenmesine yönelik olarak talep ettiği bilgilerin temin edilmesini ve iç kontrol sistemi değerlendirme yöntemlerinin biriminde uygulanmasını sağlar.</a:t>
            </a:r>
            <a:endParaRPr lang="tr-TR" b="1" dirty="0" smtClean="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77829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DC5CB8ABFAEE764594C61AB7267324960400FC796B3B1D425B47B2BA3D040986AFEA" ma:contentTypeVersion="54" ma:contentTypeDescription="Create a new document." ma:contentTypeScope="" ma:versionID="5a1acea528c7c5829e252ff707a59f1d">
  <xsd:schema xmlns:xsd="http://www.w3.org/2001/XMLSchema" xmlns:xs="http://www.w3.org/2001/XMLSchema" xmlns:p="http://schemas.microsoft.com/office/2006/metadata/properties" xmlns:ns2="d1af3920-8fda-4ad5-98bb-96475601b038" targetNamespace="http://schemas.microsoft.com/office/2006/metadata/properties" ma:root="true" ma:fieldsID="991be377f5446d760613b893d6a1276a" ns2:_="">
    <xsd:import namespace="d1af3920-8fda-4ad5-98bb-96475601b038"/>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af3920-8fda-4ad5-98bb-96475601b038"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lockPublish" ma:index="12" nillable="true" ma:displayName="Block from Publishing?" ma:default="" ma:internalName="BlockPublish" ma:readOnly="false">
      <xsd:simpleType>
        <xsd:restriction base="dms:Boolean"/>
      </xsd:simpleType>
    </xsd:element>
    <xsd:element name="BugNumber" ma:index="13" nillable="true" ma:displayName="Bug Number" ma:default="" ma:internalName="BugNumber" ma:readOnly="false">
      <xsd:simpleType>
        <xsd:restriction base="dms:Text"/>
      </xsd:simpleType>
    </xsd:element>
    <xsd:element name="CampaignTagsTaxHTField0" ma:index="15" nillable="true" ma:taxonomy="true" ma:internalName="CampaignTagsTaxHTField0" ma:taxonomyFieldName="CampaignTags" ma:displayName="Campaigns" ma:readOnly="false" ma:default="" ma:fieldId="{3ebc54a6-a9d6-4e8f-af7a-6f14ef19a17f}"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6" nillable="true" ma:displayName="Client Viewer" ma:default="" ma:internalName="TPClientViewer">
      <xsd:simpleType>
        <xsd:restriction base="dms:Text"/>
      </xsd:simpleType>
    </xsd:element>
    <xsd:element name="ClipArtFilename" ma:index="17" nillable="true" ma:displayName="Clip Art Name" ma:default="" ma:internalName="ClipArtFilename" ma:readOnly="false">
      <xsd:simpleType>
        <xsd:restriction base="dms:Text"/>
      </xsd:simpleType>
    </xsd:element>
    <xsd:element name="TPCommandLine" ma:index="18" nillable="true" ma:displayName="Command Line" ma:default="" ma:internalName="TPCommandLine">
      <xsd:simpleType>
        <xsd:restriction base="dms:Text"/>
      </xsd:simpleType>
    </xsd:element>
    <xsd:element name="TPComponent" ma:index="19" nillable="true" ma:displayName="Component" ma:default="" ma:internalName="TPComponent">
      <xsd:simpleType>
        <xsd:restriction base="dms:Text"/>
      </xsd:simpleType>
    </xsd:element>
    <xsd:element name="ContentItem" ma:index="20" nillable="true" ma:displayName="Content Item" ma:default="" ma:hidden="true" ma:internalName="ContentItem" ma:readOnly="false">
      <xsd:simpleType>
        <xsd:restriction base="dms:Unknown"/>
      </xsd:simpleType>
    </xsd:element>
    <xsd:element name="CrawlForDependencies" ma:index="22" nillable="true" ma:displayName="Crawl for Dependencies?" ma:default="true" ma:internalName="CrawlForDependencies" ma:readOnly="false">
      <xsd:simpleType>
        <xsd:restriction base="dms:Boolean"/>
      </xsd:simpleType>
    </xsd:element>
    <xsd:element name="CSXHash" ma:index="25" nillable="true" ma:displayName="CSX Hash" ma:default="" ma:indexed="true" ma:internalName="CSXHash" ma:readOnly="false">
      <xsd:simpleType>
        <xsd:restriction base="dms:Text"/>
      </xsd:simpleType>
    </xsd:element>
    <xsd:element name="CSXSubmissionMarket" ma:index="26" nillable="true" ma:displayName="CSX Submission Market" ma:default="" ma:list="{5B15831B-954F-43D5-900F-AF5E125B61A8}" ma:internalName="CSXSubmissionMarket" ma:readOnly="false" ma:showField="MarketName" ma:web="d1af3920-8fda-4ad5-98bb-96475601b038">
      <xsd:simpleType>
        <xsd:restriction base="dms:Lookup"/>
      </xsd:simpleType>
    </xsd:element>
    <xsd:element name="CSXUpdate" ma:index="27" nillable="true" ma:displayName="CSX Updated?" ma:default="false" ma:internalName="CSXUpdate" ma:readOnly="false">
      <xsd:simpleType>
        <xsd:restriction base="dms:Boolean"/>
      </xsd:simpleType>
    </xsd:element>
    <xsd:element name="IntlLangReviewDate" ma:index="28" nillable="true" ma:displayName="Date to Complete Intl QA" ma:default="" ma:internalName="IntlLangReviewDate" ma:readOnly="false">
      <xsd:simpleType>
        <xsd:restriction base="dms:DateTime"/>
      </xsd:simpleType>
    </xsd:element>
    <xsd:element name="IsDeleted" ma:index="29" nillable="true" ma:displayName="Deleted?" ma:default="" ma:internalName="IsDeleted" ma:readOnly="false">
      <xsd:simpleType>
        <xsd:restriction base="dms:Boolean"/>
      </xsd:simpleType>
    </xsd:element>
    <xsd:element name="APDescription" ma:index="30" nillable="true" ma:displayName="Description" ma:default="" ma:internalName="APDescription" ma:readOnly="false">
      <xsd:simpleType>
        <xsd:restriction base="dms:Note"/>
      </xsd:simpleType>
    </xsd:element>
    <xsd:element name="DirectSourceMarket" ma:index="31" nillable="true" ma:displayName="Direct Source Market Group" ma:default="" ma:internalName="DirectSourceMarket" ma:readOnly="false">
      <xsd:simpleType>
        <xsd:restriction base="dms:Text"/>
      </xsd:simpleType>
    </xsd:element>
    <xsd:element name="Downloads" ma:index="32" nillable="true" ma:displayName="Downloads" ma:default="0" ma:hidden="true" ma:internalName="Downloads" ma:readOnly="false">
      <xsd:simpleType>
        <xsd:restriction base="dms:Unknown"/>
      </xsd:simpleType>
    </xsd:element>
    <xsd:element name="DSATActionTaken" ma:index="33"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4"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5" nillable="true" ma:displayName="Editorial Status" ma:default="" ma:internalName="EditorialStatus" ma:readOnly="false">
      <xsd:simpleType>
        <xsd:restriction base="dms:Unknown"/>
      </xsd:simpleType>
    </xsd:element>
    <xsd:element name="EditorialTags" ma:index="36" nillable="true" ma:displayName="Editorial Tags" ma:default="" ma:internalName="EditorialTags">
      <xsd:simpleType>
        <xsd:restriction base="dms:Unknown"/>
      </xsd:simpleType>
    </xsd:element>
    <xsd:element name="TPExecutable" ma:index="37" nillable="true" ma:displayName="Executable" ma:default="" ma:internalName="TPExecutable">
      <xsd:simpleType>
        <xsd:restriction base="dms:Text"/>
      </xsd:simpleType>
    </xsd:element>
    <xsd:element name="FeatureTagsTaxHTField0" ma:index="39" nillable="true" ma:taxonomy="true" ma:internalName="FeatureTagsTaxHTField0" ma:taxonomyFieldName="FeatureTags" ma:displayName="Features" ma:readOnly="false" ma:default="" ma:fieldId="{7b395fbe-0160-47f8-8620-a2bb70101586}"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0" nillable="true" ma:displayName="Friendly Name" ma:default="" ma:internalName="TPFriendlyName">
      <xsd:simpleType>
        <xsd:restriction base="dms:Text"/>
      </xsd:simpleType>
    </xsd:element>
    <xsd:element name="FriendlyTitle" ma:index="41" nillable="true" ma:displayName="Friendly Title" ma:default="" ma:description="Shorter title to be used when displaying search results" ma:internalName="FriendlyTitle" ma:readOnly="false">
      <xsd:simpleType>
        <xsd:restriction base="dms:Text"/>
      </xsd:simpleType>
    </xsd:element>
    <xsd:element name="PrimaryImageGen" ma:index="42" nillable="true" ma:displayName="Generate Images?" ma:default="true" ma:internalName="PrimaryImageGen">
      <xsd:simpleType>
        <xsd:restriction base="dms:Boolean"/>
      </xsd:simpleType>
    </xsd:element>
    <xsd:element name="HandoffToMSDN" ma:index="43" nillable="true" ma:displayName="Handoff To MSDN Date" ma:default="" ma:internalName="HandoffToMSDN" ma:readOnly="false">
      <xsd:simpleType>
        <xsd:restriction base="dms:DateTime"/>
      </xsd:simpleType>
    </xsd:element>
    <xsd:element name="InProjectListLookup" ma:index="44" nillable="true" ma:displayName="InProjectListLookup" ma:list="{5E4318D1-DFA9-41DE-97E7-9934BE3391BC}" ma:internalName="InProjectListLookup" ma:readOnly="true" ma:showField="InProjectLis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InstallLocation" ma:index="45" nillable="true" ma:displayName="Install Location" ma:default="" ma:internalName="TPInstallLocation">
      <xsd:simpleType>
        <xsd:restriction base="dms:Text"/>
      </xsd:simpleType>
    </xsd:element>
    <xsd:element name="InternalTagsTaxHTField0" ma:index="47" nillable="true" ma:taxonomy="true" ma:internalName="InternalTagsTaxHTField0" ma:taxonomyFieldName="InternalTags" ma:displayName="Internal Tags" ma:readOnly="false" ma:default="" ma:fieldId="{f79783d1-9ad9-4e73-b2f2-58ec75c45f29}"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8" nillable="true" ma:displayName="Intl Lang QA Review Required?" ma:default="" ma:internalName="IntlLangReview" ma:readOnly="false">
      <xsd:simpleType>
        <xsd:restriction base="dms:Boolean"/>
      </xsd:simpleType>
    </xsd:element>
    <xsd:element name="IntlLangReviewer" ma:index="49" nillable="true" ma:displayName="Intl Lang QA Reviewer" ma:default="" ma:internalName="IntlLangReviewer" ma:readOnly="false">
      <xsd:simpleType>
        <xsd:restriction base="dms:Text"/>
      </xsd:simpleType>
    </xsd:element>
    <xsd:element name="MarketSpecific" ma:index="50" nillable="true" ma:displayName="Is Market Specific?" ma:default="" ma:internalName="MarketSpecific" ma:readOnly="false">
      <xsd:simpleType>
        <xsd:restriction base="dms:Boolean"/>
      </xsd:simpleType>
    </xsd:element>
    <xsd:element name="LastCompleteVersionLookup" ma:index="51" nillable="true" ma:displayName="Last Complete Version Lookup" ma:default="" ma:list="{5E4318D1-DFA9-41DE-97E7-9934BE3391BC}" ma:internalName="LastCompleteVersionLookup" ma:readOnly="true" ma:showField="LastComplete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HandOff" ma:index="52" nillable="true" ma:displayName="Last Hand-off" ma:default="" ma:internalName="LastHandOff" ma:readOnly="false">
      <xsd:simpleType>
        <xsd:restriction base="dms:DateTime"/>
      </xsd:simpleType>
    </xsd:element>
    <xsd:element name="LastModifiedDateTime" ma:index="53" nillable="true" ma:displayName="Last Modified Date" ma:default="" ma:internalName="LastModifiedDateTime" ma:readOnly="false">
      <xsd:simpleType>
        <xsd:restriction base="dms:DateTime"/>
      </xsd:simpleType>
    </xsd:element>
    <xsd:element name="LastPreviewErrorLookup" ma:index="54" nillable="true" ma:displayName="Last Preview Attempt Error" ma:default="" ma:list="{5E4318D1-DFA9-41DE-97E7-9934BE3391BC}" ma:internalName="LastPreviewErrorLookup" ma:readOnly="true" ma:showField="LastPreview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ResultLookup" ma:index="55" nillable="true" ma:displayName="Last Preview Attempt Result" ma:default="" ma:list="{5E4318D1-DFA9-41DE-97E7-9934BE3391BC}" ma:internalName="LastPreviewResultLookup" ma:readOnly="true" ma:showField="LastPreview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6" nillable="true" ma:displayName="Last Preview Attempted On" ma:default="" ma:list="{5E4318D1-DFA9-41DE-97E7-9934BE3391BC}" ma:internalName="LastPreviewAttemptDateLookup" ma:readOnly="true" ma:showField="LastPreview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edByLookup" ma:index="57" nillable="true" ma:displayName="Last Previewed By" ma:default="" ma:list="{5E4318D1-DFA9-41DE-97E7-9934BE3391BC}" ma:internalName="LastPreviewedByLookup" ma:readOnly="true" ma:showField="LastPreview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TimeLookup" ma:index="58" nillable="true" ma:displayName="Last Previewed Date" ma:default="" ma:list="{5E4318D1-DFA9-41DE-97E7-9934BE3391BC}" ma:internalName="LastPreviewTimeLookup" ma:readOnly="true" ma:showField="LastPreview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reviewVersionLookup" ma:index="59" nillable="true" ma:displayName="Last Previewed Version" ma:default="" ma:list="{5E4318D1-DFA9-41DE-97E7-9934BE3391BC}" ma:internalName="LastPreviewVersionLookup" ma:readOnly="true" ma:showField="LastPreview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rrorLookup" ma:index="60" nillable="true" ma:displayName="Last Publish Attempt Error" ma:default="" ma:list="{5E4318D1-DFA9-41DE-97E7-9934BE3391BC}" ma:internalName="LastPublishErrorLookup" ma:readOnly="true" ma:showField="LastPublishError"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ResultLookup" ma:index="61" nillable="true" ma:displayName="Last Publish Attempt Result" ma:default="" ma:list="{5E4318D1-DFA9-41DE-97E7-9934BE3391BC}" ma:internalName="LastPublishResultLookup" ma:readOnly="true" ma:showField="LastPublishResult"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2" nillable="true" ma:displayName="Last Publish Attempted On" ma:default="" ma:list="{5E4318D1-DFA9-41DE-97E7-9934BE3391BC}" ma:internalName="LastPublishAttemptDateLookup" ma:readOnly="true" ma:showField="LastPublishAttemptDat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edByLookup" ma:index="63" nillable="true" ma:displayName="Last Published By" ma:default="" ma:list="{5E4318D1-DFA9-41DE-97E7-9934BE3391BC}" ma:internalName="LastPublishedByLookup" ma:readOnly="true" ma:showField="LastPublishedBy"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TimeLookup" ma:index="64" nillable="true" ma:displayName="Last Published Date" ma:default="" ma:list="{5E4318D1-DFA9-41DE-97E7-9934BE3391BC}" ma:internalName="LastPublishTimeLookup" ma:readOnly="true" ma:showField="LastPublishTi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LastPublishVersionLookup" ma:index="65" nillable="true" ma:displayName="Last Published Version" ma:default="" ma:list="{5E4318D1-DFA9-41DE-97E7-9934BE3391BC}" ma:internalName="LastPublishVersionLookup" ma:readOnly="true" ma:showField="LastPublishVersion"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PLaunchHelpLinkType" ma:index="66"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7" nillable="true" ma:displayName="Legacy Data" ma:default="" ma:internalName="LegacyData" ma:readOnly="false">
      <xsd:simpleType>
        <xsd:restriction base="dms:Note"/>
      </xsd:simpleType>
    </xsd:element>
    <xsd:element name="TPLaunchHelpLink" ma:index="68" nillable="true" ma:displayName="Link to Launch Help Topic" ma:default="" ma:internalName="TPLaunchHelpLink">
      <xsd:simpleType>
        <xsd:restriction base="dms:Text"/>
      </xsd:simpleType>
    </xsd:element>
    <xsd:element name="LocComments" ma:index="69" nillable="true" ma:displayName="Loc Approval Comments" ma:default="" ma:internalName="LocComments" ma:readOnly="false">
      <xsd:simpleType>
        <xsd:restriction base="dms:Note"/>
      </xsd:simpleType>
    </xsd:element>
    <xsd:element name="LocLastLocAttemptVersionLookup" ma:index="70" nillable="true" ma:displayName="Loc Last Loc Attempt Version" ma:default="" ma:list="{77C31DF8-B503-4048-84F7-836CA595CE51}" ma:internalName="LocLastLocAttemptVersionLookup" ma:readOnly="false" ma:showField="LastLocAttemptVersion" ma:web="d1af3920-8fda-4ad5-98bb-96475601b038">
      <xsd:simpleType>
        <xsd:restriction base="dms:Lookup"/>
      </xsd:simpleType>
    </xsd:element>
    <xsd:element name="LocLastLocAttemptVersionTypeLookup" ma:index="71" nillable="true" ma:displayName="Loc Last Loc Attempt Version Type" ma:default="" ma:list="{77C31DF8-B503-4048-84F7-836CA595CE51}" ma:internalName="LocLastLocAttemptVersionTypeLookup" ma:readOnly="true" ma:showField="LastLocAttemptVersionType" ma:web="d1af3920-8fda-4ad5-98bb-96475601b038">
      <xsd:simpleType>
        <xsd:restriction base="dms:Lookup"/>
      </xsd:simpleType>
    </xsd:element>
    <xsd:element name="LocManualTestRequired" ma:index="72" nillable="true" ma:displayName="Loc Manual Test Required" ma:default="" ma:internalName="LocManualTestRequired" ma:readOnly="false">
      <xsd:simpleType>
        <xsd:restriction base="dms:Boolean"/>
      </xsd:simpleType>
    </xsd:element>
    <xsd:element name="LocMarketGroupTiers2" ma:index="73" nillable="true" ma:displayName="Loc Market Group Tiers" ma:internalName="LocMarketGroupTiers2" ma:readOnly="false">
      <xsd:simpleType>
        <xsd:restriction base="dms:Unknown"/>
      </xsd:simpleType>
    </xsd:element>
    <xsd:element name="LocNewPublishedVersionLookup" ma:index="74" nillable="true" ma:displayName="Loc New Published Version Lookup" ma:default="" ma:list="{77C31DF8-B503-4048-84F7-836CA595CE51}" ma:internalName="LocNewPublishedVersionLookup" ma:readOnly="true" ma:showField="NewPublishedVersion" ma:web="d1af3920-8fda-4ad5-98bb-96475601b038">
      <xsd:simpleType>
        <xsd:restriction base="dms:Lookup"/>
      </xsd:simpleType>
    </xsd:element>
    <xsd:element name="LocOverallHandbackStatusLookup" ma:index="75" nillable="true" ma:displayName="Loc Overall Handback Status" ma:default="" ma:list="{77C31DF8-B503-4048-84F7-836CA595CE51}" ma:internalName="LocOverallHandbackStatusLookup" ma:readOnly="true" ma:showField="OverallHandbackStatus" ma:web="d1af3920-8fda-4ad5-98bb-96475601b038">
      <xsd:simpleType>
        <xsd:restriction base="dms:Lookup"/>
      </xsd:simpleType>
    </xsd:element>
    <xsd:element name="LocOverallLocStatusLookup" ma:index="76" nillable="true" ma:displayName="Loc Overall Localize Status" ma:default="" ma:list="{77C31DF8-B503-4048-84F7-836CA595CE51}" ma:internalName="LocOverallLocStatusLookup" ma:readOnly="true" ma:showField="OverallLocStatus" ma:web="d1af3920-8fda-4ad5-98bb-96475601b038">
      <xsd:simpleType>
        <xsd:restriction base="dms:Lookup"/>
      </xsd:simpleType>
    </xsd:element>
    <xsd:element name="LocOverallPreviewStatusLookup" ma:index="77" nillable="true" ma:displayName="Loc Overall Preview Status" ma:default="" ma:list="{77C31DF8-B503-4048-84F7-836CA595CE51}" ma:internalName="LocOverallPreviewStatusLookup" ma:readOnly="true" ma:showField="OverallPreviewStatus" ma:web="d1af3920-8fda-4ad5-98bb-96475601b038">
      <xsd:simpleType>
        <xsd:restriction base="dms:Lookup"/>
      </xsd:simpleType>
    </xsd:element>
    <xsd:element name="LocOverallPublishStatusLookup" ma:index="78" nillable="true" ma:displayName="Loc Overall Publish Status" ma:default="" ma:list="{77C31DF8-B503-4048-84F7-836CA595CE51}" ma:internalName="LocOverallPublishStatusLookup" ma:readOnly="true" ma:showField="OverallPublishStatus" ma:web="d1af3920-8fda-4ad5-98bb-96475601b038">
      <xsd:simpleType>
        <xsd:restriction base="dms:Lookup"/>
      </xsd:simpleType>
    </xsd:element>
    <xsd:element name="IntlLocPriority" ma:index="79" nillable="true" ma:displayName="Loc Priority" ma:default="" ma:internalName="IntlLocPriority" ma:readOnly="false">
      <xsd:simpleType>
        <xsd:restriction base="dms:Unknown"/>
      </xsd:simpleType>
    </xsd:element>
    <xsd:element name="LocProcessedForHandoffsLookup" ma:index="80" nillable="true" ma:displayName="Loc Processed For Handoffs" ma:default="" ma:list="{77C31DF8-B503-4048-84F7-836CA595CE51}" ma:internalName="LocProcessedForHandoffsLookup" ma:readOnly="true" ma:showField="ProcessedForHandoffs" ma:web="d1af3920-8fda-4ad5-98bb-96475601b038">
      <xsd:simpleType>
        <xsd:restriction base="dms:Lookup"/>
      </xsd:simpleType>
    </xsd:element>
    <xsd:element name="LocProcessedForMarketsLookup" ma:index="81" nillable="true" ma:displayName="Loc Processed For Markets" ma:default="" ma:list="{77C31DF8-B503-4048-84F7-836CA595CE51}" ma:internalName="LocProcessedForMarketsLookup" ma:readOnly="true" ma:showField="ProcessedForMarkets" ma:web="d1af3920-8fda-4ad5-98bb-96475601b038">
      <xsd:simpleType>
        <xsd:restriction base="dms:Lookup"/>
      </xsd:simpleType>
    </xsd:element>
    <xsd:element name="LocPublishedDependentAssetsLookup" ma:index="82" nillable="true" ma:displayName="Loc Published Dependent Assets" ma:default="" ma:list="{77C31DF8-B503-4048-84F7-836CA595CE51}" ma:internalName="LocPublishedDependentAssetsLookup" ma:readOnly="true" ma:showField="PublishedDependentAssets" ma:web="d1af3920-8fda-4ad5-98bb-96475601b038">
      <xsd:simpleType>
        <xsd:restriction base="dms:Lookup"/>
      </xsd:simpleType>
    </xsd:element>
    <xsd:element name="LocPublishedLinkedAssetsLookup" ma:index="83" nillable="true" ma:displayName="Loc Published Linked Assets" ma:default="" ma:list="{77C31DF8-B503-4048-84F7-836CA595CE51}" ma:internalName="LocPublishedLinkedAssetsLookup" ma:readOnly="true" ma:showField="PublishedLinkedAssets" ma:web="d1af3920-8fda-4ad5-98bb-96475601b038">
      <xsd:simpleType>
        <xsd:restriction base="dms:Lookup"/>
      </xsd:simpleType>
    </xsd:element>
    <xsd:element name="LocRecommendedHandoff" ma:index="84" nillable="true" ma:displayName="Loc Recommended Handoff" ma:default="" ma:indexed="true" ma:internalName="LocRecommendedHandoff" ma:readOnly="false">
      <xsd:simpleType>
        <xsd:restriction base="dms:Text"/>
      </xsd:simpleType>
    </xsd:element>
    <xsd:element name="LocalizationTagsTaxHTField0" ma:index="86" nillable="true" ma:taxonomy="true" ma:internalName="LocalizationTagsTaxHTField0" ma:taxonomyFieldName="LocalizationTags" ma:displayName="Localization Tags" ma:readOnly="false" ma:default="" ma:fieldId="{dd21a6d1-f806-4698-94c9-54e9addaf5ee}"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7" nillable="true" ma:displayName="Machine Translated" ma:default="" ma:internalName="MachineTranslated" ma:readOnly="false">
      <xsd:simpleType>
        <xsd:restriction base="dms:Boolean"/>
      </xsd:simpleType>
    </xsd:element>
    <xsd:element name="Manager" ma:index="88" nillable="true" ma:displayName="Manager" ma:hidden="true" ma:internalName="Manager" ma:readOnly="false">
      <xsd:simpleType>
        <xsd:restriction base="dms:Text"/>
      </xsd:simpleType>
    </xsd:element>
    <xsd:element name="Markets" ma:index="89" nillable="true" ma:displayName="Markets" ma:default="" ma:description="Leave blank to show in all markets" ma:list="{5B15831B-954F-43D5-900F-AF5E125B61A8}" ma:internalName="Markets" ma:readOnly="false" ma:showField="MarketName"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Milestone" ma:index="90" nillable="true" ma:displayName="Milestone" ma:default="" ma:internalName="Milestone" ma:readOnly="false">
      <xsd:simpleType>
        <xsd:restriction base="dms:Unknown"/>
      </xsd:simpleType>
    </xsd:element>
    <xsd:element name="TPNamespace" ma:index="93" nillable="true" ma:displayName="Namespace" ma:default="" ma:internalName="TPNamespace">
      <xsd:simpleType>
        <xsd:restriction base="dms:Text"/>
      </xsd:simpleType>
    </xsd:element>
    <xsd:element name="NumericId" ma:index="94" nillable="true" ma:displayName="Numeric ID" ma:default="" ma:indexed="true" ma:internalName="NumericId" ma:readOnly="false">
      <xsd:simpleType>
        <xsd:restriction base="dms:Number"/>
      </xsd:simpleType>
    </xsd:element>
    <xsd:element name="NumOfRatingsLookup" ma:index="95" nillable="true" ma:displayName="NumOfRatings" ma:default="" ma:list="{5E4318D1-DFA9-41DE-97E7-9934BE3391BC}" ma:internalName="NumOfRatingsLookup" ma:readOnly="true" ma:showField="NumOfRating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OOCacheId" ma:index="96" nillable="true" ma:displayName="OOCacheId" ma:internalName="OOCacheId" ma:readOnly="false">
      <xsd:simpleType>
        <xsd:restriction base="dms:Text"/>
      </xsd:simpleType>
    </xsd:element>
    <xsd:element name="OpenTemplate" ma:index="97" nillable="true" ma:displayName="Open Template" ma:default="true" ma:internalName="OpenTemplate">
      <xsd:simpleType>
        <xsd:restriction base="dms:Boolean"/>
      </xsd:simpleType>
    </xsd:element>
    <xsd:element name="OriginAsset" ma:index="98" nillable="true" ma:displayName="Origin Asset" ma:default="" ma:internalName="OriginAsset" ma:readOnly="false">
      <xsd:simpleType>
        <xsd:restriction base="dms:Text"/>
      </xsd:simpleType>
    </xsd:element>
    <xsd:element name="OriginalRelease" ma:index="99"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0" nillable="true" ma:displayName="Original Source Market Group" ma:default="" ma:internalName="OriginalSourceMarket" ma:readOnly="false">
      <xsd:simpleType>
        <xsd:restriction base="dms:Text"/>
      </xsd:simpleType>
    </xsd:element>
    <xsd:element name="OutputCachingOn" ma:index="101" nillable="true" ma:displayName="Output Caching" ma:default="true" ma:hidden="true" ma:internalName="OutputCachingOn" ma:readOnly="false">
      <xsd:simpleType>
        <xsd:restriction base="dms:Boolean"/>
      </xsd:simpleType>
    </xsd:element>
    <xsd:element name="ParentAssetId" ma:index="102" nillable="true" ma:displayName="Parent Asset Id" ma:default="" ma:internalName="ParentAssetId" ma:readOnly="false">
      <xsd:simpleType>
        <xsd:restriction base="dms:Text"/>
      </xsd:simpleType>
    </xsd:element>
    <xsd:element name="PlannedPubDate" ma:index="103" nillable="true" ma:displayName="Planned Publish Date" ma:default="" ma:indexed="true" ma:internalName="PlannedPubDate" ma:readOnly="false">
      <xsd:simpleType>
        <xsd:restriction base="dms:DateTime"/>
      </xsd:simpleType>
    </xsd:element>
    <xsd:element name="PolicheckWords" ma:index="104" nillable="true" ma:displayName="Policheck Words" ma:default="" ma:internalName="PolicheckWords" ma:readOnly="false">
      <xsd:simpleType>
        <xsd:restriction base="dms:Text"/>
      </xsd:simpleType>
    </xsd:element>
    <xsd:element name="BusinessGroup" ma:index="105" nillable="true" ma:displayName="Product Division Owner" ma:default="" ma:internalName="BusinessGroup" ma:readOnly="false">
      <xsd:simpleType>
        <xsd:restriction base="dms:Unknown"/>
      </xsd:simpleType>
    </xsd:element>
    <xsd:element name="UAProjectedTotalWords" ma:index="106" nillable="true" ma:displayName="Projected Word Count" ma:default="" ma:internalName="UAProjectedTotalWords" ma:readOnly="false">
      <xsd:simpleType>
        <xsd:restriction base="dms:Unknown"/>
      </xsd:simpleType>
    </xsd:element>
    <xsd:element name="Provider" ma:index="107" nillable="true" ma:displayName="Provider" ma:default="" ma:internalName="Provider" ma:readOnly="false">
      <xsd:simpleType>
        <xsd:restriction base="dms:Unknown"/>
      </xsd:simpleType>
    </xsd:element>
    <xsd:element name="Providers" ma:index="108" nillable="true" ma:displayName="Providers" ma:default="" ma:internalName="Providers">
      <xsd:simpleType>
        <xsd:restriction base="dms:Unknown"/>
      </xsd:simpleType>
    </xsd:element>
    <xsd:element name="PublishStatusLookup" ma:index="109" nillable="true" ma:displayName="Publish Status" ma:default="" ma:list="{5E4318D1-DFA9-41DE-97E7-9934BE3391BC}" ma:internalName="PublishStatusLookup" ma:readOnly="false" ma:showField="PublishStatus"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PublishTargets" ma:index="110" nillable="true" ma:displayName="Publish Target" ma:default="OfficeOnlineVNext" ma:internalName="PublishTargets" ma:readOnly="false">
      <xsd:simpleType>
        <xsd:restriction base="dms:Unknown"/>
      </xsd:simpleType>
    </xsd:element>
    <xsd:element name="RecommendationsModifier" ma:index="111" nillable="true" ma:displayName="Recommendations Modifier" ma:default="" ma:internalName="RecommendationsModifier" ma:readOnly="false">
      <xsd:simpleType>
        <xsd:restriction base="dms:Number"/>
      </xsd:simpleType>
    </xsd:element>
    <xsd:element name="ArtSampleDocs" ma:index="112" nillable="true" ma:displayName="Sample Docs" ma:default="" ma:hidden="true" ma:internalName="ArtSampleDocs" ma:readOnly="false">
      <xsd:simpleType>
        <xsd:restriction base="dms:Text"/>
      </xsd:simpleType>
    </xsd:element>
    <xsd:element name="ScenarioTagsTaxHTField0" ma:index="114" nillable="true" ma:taxonomy="true" ma:internalName="ScenarioTagsTaxHTField0" ma:taxonomyFieldName="ScenarioTags" ma:displayName="Scenarios" ma:readOnly="false" ma:default="" ma:fieldId="{574d373e-a1d4-4ff8-9009-6de0c16b4eff}"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6"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7" nillable="true" ma:displayName="Source Title" ma:default="" ma:indexed="true" ma:internalName="SourceTitle" ma:readOnly="false">
      <xsd:simpleType>
        <xsd:restriction base="dms:Text"/>
      </xsd:simpleType>
    </xsd:element>
    <xsd:element name="CSXSubmissionDate" ma:index="118" nillable="true" ma:displayName="Submission Date" ma:default="" ma:internalName="CSXSubmissionDate" ma:readOnly="false">
      <xsd:simpleType>
        <xsd:restriction base="dms:DateTime"/>
      </xsd:simpleType>
    </xsd:element>
    <xsd:element name="SubmitterId" ma:index="119" nillable="true" ma:displayName="Submitter ID" ma:default="" ma:internalName="SubmitterId" ma:readOnly="false">
      <xsd:simpleType>
        <xsd:restriction base="dms:Text"/>
      </xsd:simpleType>
    </xsd:element>
    <xsd:element name="TaxCatchAll" ma:index="120" nillable="true" ma:displayName="Taxonomy Catch All Column" ma:hidden="true" ma:list="{fd825d1e-128a-4a76-9fd3-683a3700bc7a}" ma:internalName="TaxCatchAll" ma:showField="CatchAllData"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axCatchAllLabel" ma:index="121" nillable="true" ma:displayName="Taxonomy Catch All Column1" ma:hidden="true" ma:list="{fd825d1e-128a-4a76-9fd3-683a3700bc7a}" ma:internalName="TaxCatchAllLabel" ma:readOnly="true" ma:showField="CatchAllDataLabel" ma:web="d1af3920-8fda-4ad5-98bb-96475601b038">
      <xsd:complexType>
        <xsd:complexContent>
          <xsd:extension base="dms:MultiChoiceLookup">
            <xsd:sequence>
              <xsd:element name="Value" type="dms:Lookup" maxOccurs="unbounded" minOccurs="0" nillable="true"/>
            </xsd:sequence>
          </xsd:extension>
        </xsd:complexContent>
      </xsd:complexType>
    </xsd:element>
    <xsd:element name="TemplateStatus" ma:index="122" nillable="true" ma:displayName="Template Status" ma:default="" ma:internalName="TemplateStatus">
      <xsd:simpleType>
        <xsd:restriction base="dms:Unknown"/>
      </xsd:simpleType>
    </xsd:element>
    <xsd:element name="TemplateTemplateType" ma:index="123" nillable="true" ma:displayName="Template Type" ma:default="" ma:internalName="TemplateTemplateType">
      <xsd:simpleType>
        <xsd:restriction base="dms:Unknown"/>
      </xsd:simpleType>
    </xsd:element>
    <xsd:element name="ThumbnailAssetId" ma:index="124" nillable="true" ma:displayName="Thumbnail Image Asset" ma:default="" ma:internalName="ThumbnailAssetId" ma:readOnly="false">
      <xsd:simpleType>
        <xsd:restriction base="dms:Text"/>
      </xsd:simpleType>
    </xsd:element>
    <xsd:element name="TimesCloned" ma:index="125" nillable="true" ma:displayName="Times Cloned" ma:default="" ma:internalName="TimesCloned" ma:readOnly="false">
      <xsd:simpleType>
        <xsd:restriction base="dms:Number"/>
      </xsd:simpleType>
    </xsd:element>
    <xsd:element name="TrustLevel" ma:index="127" nillable="true" ma:displayName="Trust Level" ma:default="1 Microsoft Managed Content" ma:internalName="TrustLevel" ma:readOnly="false">
      <xsd:simpleType>
        <xsd:restriction base="dms:Unknown"/>
      </xsd:simpleType>
    </xsd:element>
    <xsd:element name="UALocComments" ma:index="128" nillable="true" ma:displayName="UA Loc Comments" ma:default="" ma:internalName="UALocComments" ma:readOnly="false">
      <xsd:simpleType>
        <xsd:restriction base="dms:Note"/>
      </xsd:simpleType>
    </xsd:element>
    <xsd:element name="UALocRecommendation" ma:index="129"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0" nillable="true" ma:displayName="UA Notes" ma:default="" ma:internalName="UANotes" ma:readOnly="false">
      <xsd:simpleType>
        <xsd:restriction base="dms:Note"/>
      </xsd:simpleType>
    </xsd:element>
    <xsd:element name="TPAppVersion" ma:index="131" nillable="true" ma:displayName="Version" ma:default="" ma:internalName="TPAppVersion">
      <xsd:simpleType>
        <xsd:restriction base="dms:Text"/>
      </xsd:simpleType>
    </xsd:element>
    <xsd:element name="VoteCount" ma:index="132"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index="12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irectSourceMarket xmlns="d1af3920-8fda-4ad5-98bb-96475601b038">english</DirectSourceMarket>
    <MarketSpecific xmlns="d1af3920-8fda-4ad5-98bb-96475601b038" xsi:nil="true"/>
    <ApprovalStatus xmlns="d1af3920-8fda-4ad5-98bb-96475601b038">InProgress</ApprovalStatus>
    <PrimaryImageGen xmlns="d1af3920-8fda-4ad5-98bb-96475601b038">true</PrimaryImageGen>
    <ThumbnailAssetId xmlns="d1af3920-8fda-4ad5-98bb-96475601b038" xsi:nil="true"/>
    <NumericId xmlns="d1af3920-8fda-4ad5-98bb-96475601b038">-1</NumericId>
    <TPFriendlyName xmlns="d1af3920-8fda-4ad5-98bb-96475601b038">Satış teklifi sunusu</TPFriendlyName>
    <BusinessGroup xmlns="d1af3920-8fda-4ad5-98bb-96475601b038" xsi:nil="true"/>
    <APEditor xmlns="d1af3920-8fda-4ad5-98bb-96475601b038">
      <UserInfo>
        <DisplayName>REDMOND\v-luannv</DisplayName>
        <AccountId>109</AccountId>
        <AccountType/>
      </UserInfo>
    </APEditor>
    <SourceTitle xmlns="d1af3920-8fda-4ad5-98bb-96475601b038">Sales proposal presentation</SourceTitle>
    <OpenTemplate xmlns="d1af3920-8fda-4ad5-98bb-96475601b038">true</OpenTemplate>
    <UALocComments xmlns="d1af3920-8fda-4ad5-98bb-96475601b038" xsi:nil="true"/>
    <ParentAssetId xmlns="d1af3920-8fda-4ad5-98bb-96475601b038" xsi:nil="true"/>
    <IntlLangReviewDate xmlns="d1af3920-8fda-4ad5-98bb-96475601b038" xsi:nil="true"/>
    <PublishStatusLookup xmlns="d1af3920-8fda-4ad5-98bb-96475601b038">
      <Value>82723</Value>
      <Value>324534</Value>
    </PublishStatusLookup>
    <LastPublishResultLookup xmlns="d1af3920-8fda-4ad5-98bb-96475601b038" xsi:nil="true"/>
    <MachineTranslated xmlns="d1af3920-8fda-4ad5-98bb-96475601b038">false</MachineTranslated>
    <OriginalSourceMarket xmlns="d1af3920-8fda-4ad5-98bb-96475601b038">english</OriginalSourceMarket>
    <TPInstallLocation xmlns="d1af3920-8fda-4ad5-98bb-96475601b038">{My Templates}</TPInstallLocation>
    <APDescription xmlns="d1af3920-8fda-4ad5-98bb-96475601b038" xsi:nil="true"/>
    <ClipArtFilename xmlns="d1af3920-8fda-4ad5-98bb-96475601b038" xsi:nil="true"/>
    <ContentItem xmlns="d1af3920-8fda-4ad5-98bb-96475601b038" xsi:nil="true"/>
    <EditorialStatus xmlns="d1af3920-8fda-4ad5-98bb-96475601b038" xsi:nil="true"/>
    <PublishTargets xmlns="d1af3920-8fda-4ad5-98bb-96475601b038">OfficeOnline</PublishTargets>
    <TPLaunchHelpLinkType xmlns="d1af3920-8fda-4ad5-98bb-96475601b038">Template</TPLaunchHelpLinkType>
    <TimesCloned xmlns="d1af3920-8fda-4ad5-98bb-96475601b038" xsi:nil="true"/>
    <LastModifiedDateTime xmlns="d1af3920-8fda-4ad5-98bb-96475601b038" xsi:nil="true"/>
    <Provider xmlns="d1af3920-8fda-4ad5-98bb-96475601b038">EY006220130</Provider>
    <AcquiredFrom xmlns="d1af3920-8fda-4ad5-98bb-96475601b038" xsi:nil="true"/>
    <AssetStart xmlns="d1af3920-8fda-4ad5-98bb-96475601b038">2009-01-02T00:00:00+00:00</AssetStart>
    <LastHandOff xmlns="d1af3920-8fda-4ad5-98bb-96475601b038" xsi:nil="true"/>
    <TPClientViewer xmlns="d1af3920-8fda-4ad5-98bb-96475601b038">Microsoft Office PowerPoint</TPClientViewer>
    <ArtSampleDocs xmlns="d1af3920-8fda-4ad5-98bb-96475601b038" xsi:nil="true"/>
    <UACurrentWords xmlns="d1af3920-8fda-4ad5-98bb-96475601b038">0</UACurrentWords>
    <UALocRecommendation xmlns="d1af3920-8fda-4ad5-98bb-96475601b038">Localize</UALocRecommendation>
    <IsDeleted xmlns="d1af3920-8fda-4ad5-98bb-96475601b038">false</IsDeleted>
    <ShowIn xmlns="d1af3920-8fda-4ad5-98bb-96475601b038" xsi:nil="true"/>
    <UANotes xmlns="d1af3920-8fda-4ad5-98bb-96475601b038" xsi:nil="true"/>
    <TemplateStatus xmlns="d1af3920-8fda-4ad5-98bb-96475601b038" xsi:nil="true"/>
    <CSXHash xmlns="d1af3920-8fda-4ad5-98bb-96475601b038" xsi:nil="true"/>
    <VoteCount xmlns="d1af3920-8fda-4ad5-98bb-96475601b038" xsi:nil="true"/>
    <DSATActionTaken xmlns="d1af3920-8fda-4ad5-98bb-96475601b038" xsi:nil="true"/>
    <AssetExpire xmlns="d1af3920-8fda-4ad5-98bb-96475601b038">2029-05-12T00:00:00+00:00</AssetExpire>
    <CSXSubmissionMarket xmlns="d1af3920-8fda-4ad5-98bb-96475601b038" xsi:nil="true"/>
    <SubmitterId xmlns="d1af3920-8fda-4ad5-98bb-96475601b038" xsi:nil="true"/>
    <TPExecutable xmlns="d1af3920-8fda-4ad5-98bb-96475601b038" xsi:nil="true"/>
    <AssetType xmlns="d1af3920-8fda-4ad5-98bb-96475601b038">TP</AssetType>
    <CSXSubmissionDate xmlns="d1af3920-8fda-4ad5-98bb-96475601b038" xsi:nil="true"/>
    <ApprovalLog xmlns="d1af3920-8fda-4ad5-98bb-96475601b038" xsi:nil="true"/>
    <BugNumber xmlns="d1af3920-8fda-4ad5-98bb-96475601b038" xsi:nil="true"/>
    <CSXUpdate xmlns="d1af3920-8fda-4ad5-98bb-96475601b038">false</CSXUpdate>
    <Milestone xmlns="d1af3920-8fda-4ad5-98bb-96475601b038" xsi:nil="true"/>
    <TPComponent xmlns="d1af3920-8fda-4ad5-98bb-96475601b038">PPTFiles</TPComponent>
    <OriginAsset xmlns="d1af3920-8fda-4ad5-98bb-96475601b038" xsi:nil="true"/>
    <AssetId xmlns="d1af3920-8fda-4ad5-98bb-96475601b038">TP010220213</AssetId>
    <TPApplication xmlns="d1af3920-8fda-4ad5-98bb-96475601b038">PowerPoint</TPApplication>
    <TPLaunchHelpLink xmlns="d1af3920-8fda-4ad5-98bb-96475601b038" xsi:nil="true"/>
    <IntlLocPriority xmlns="d1af3920-8fda-4ad5-98bb-96475601b038" xsi:nil="true"/>
    <PlannedPubDate xmlns="d1af3920-8fda-4ad5-98bb-96475601b038" xsi:nil="true"/>
    <HandoffToMSDN xmlns="d1af3920-8fda-4ad5-98bb-96475601b038" xsi:nil="true"/>
    <IntlLangReviewer xmlns="d1af3920-8fda-4ad5-98bb-96475601b038" xsi:nil="true"/>
    <CrawlForDependencies xmlns="d1af3920-8fda-4ad5-98bb-96475601b038">false</CrawlForDependencies>
    <TrustLevel xmlns="d1af3920-8fda-4ad5-98bb-96475601b038">1 Microsoft Managed Content</TrustLevel>
    <IsSearchable xmlns="d1af3920-8fda-4ad5-98bb-96475601b038">false</IsSearchable>
    <TPNamespace xmlns="d1af3920-8fda-4ad5-98bb-96475601b038">POWERPNT</TPNamespace>
    <Markets xmlns="d1af3920-8fda-4ad5-98bb-96475601b038"/>
    <IntlLangReview xmlns="d1af3920-8fda-4ad5-98bb-96475601b038" xsi:nil="true"/>
    <OutputCachingOn xmlns="d1af3920-8fda-4ad5-98bb-96475601b038">false</OutputCachingOn>
    <UAProjectedTotalWords xmlns="d1af3920-8fda-4ad5-98bb-96475601b038" xsi:nil="true"/>
    <APAuthor xmlns="d1af3920-8fda-4ad5-98bb-96475601b038">
      <UserInfo>
        <DisplayName>REDMOND\cynvey</DisplayName>
        <AccountId>233</AccountId>
        <AccountType/>
      </UserInfo>
    </APAuthor>
    <TPAppVersion xmlns="d1af3920-8fda-4ad5-98bb-96475601b038">12</TPAppVersion>
    <TPCommandLine xmlns="d1af3920-8fda-4ad5-98bb-96475601b038">{PP} /n {FilePath}</TPCommandLine>
    <FriendlyTitle xmlns="d1af3920-8fda-4ad5-98bb-96475601b038" xsi:nil="true"/>
    <OOCacheId xmlns="d1af3920-8fda-4ad5-98bb-96475601b038" xsi:nil="true"/>
    <EditorialTags xmlns="d1af3920-8fda-4ad5-98bb-96475601b038" xsi:nil="true"/>
    <Providers xmlns="d1af3920-8fda-4ad5-98bb-96475601b038" xsi:nil="true"/>
    <TemplateTemplateType xmlns="d1af3920-8fda-4ad5-98bb-96475601b038">PowerPoint 12 Default</TemplateTemplateType>
    <LegacyData xmlns="d1af3920-8fda-4ad5-98bb-96475601b038" xsi:nil="true"/>
    <Manager xmlns="d1af3920-8fda-4ad5-98bb-96475601b038" xsi:nil="true"/>
    <PolicheckWords xmlns="d1af3920-8fda-4ad5-98bb-96475601b038" xsi:nil="true"/>
    <Downloads xmlns="d1af3920-8fda-4ad5-98bb-96475601b038">0</Downloads>
    <LocOverallLocStatusLookup xmlns="d1af3920-8fda-4ad5-98bb-96475601b038" xsi:nil="true"/>
    <LocLastLocAttemptVersionTypeLookup xmlns="d1af3920-8fda-4ad5-98bb-96475601b038" xsi:nil="true"/>
    <BlockPublish xmlns="d1af3920-8fda-4ad5-98bb-96475601b038" xsi:nil="true"/>
    <LocalizationTagsTaxHTField0 xmlns="d1af3920-8fda-4ad5-98bb-96475601b038">
      <Terms xmlns="http://schemas.microsoft.com/office/infopath/2007/PartnerControls"/>
    </LocalizationTagsTaxHTField0>
    <ScenarioTagsTaxHTField0 xmlns="d1af3920-8fda-4ad5-98bb-96475601b038">
      <Terms xmlns="http://schemas.microsoft.com/office/infopath/2007/PartnerControls"/>
    </ScenarioTagsTaxHTField0>
    <CampaignTagsTaxHTField0 xmlns="d1af3920-8fda-4ad5-98bb-96475601b038">
      <Terms xmlns="http://schemas.microsoft.com/office/infopath/2007/PartnerControls"/>
    </CampaignTagsTaxHTField0>
    <LocLastLocAttemptVersionLookup xmlns="d1af3920-8fda-4ad5-98bb-96475601b038">63752</LocLastLocAttemptVersionLookup>
    <LocOverallHandbackStatusLookup xmlns="d1af3920-8fda-4ad5-98bb-96475601b038" xsi:nil="true"/>
    <LocProcessedForHandoffsLookup xmlns="d1af3920-8fda-4ad5-98bb-96475601b038" xsi:nil="true"/>
    <LocProcessedForMarketsLookup xmlns="d1af3920-8fda-4ad5-98bb-96475601b038" xsi:nil="true"/>
    <LocPublishedLinkedAssetsLookup xmlns="d1af3920-8fda-4ad5-98bb-96475601b038" xsi:nil="true"/>
    <LocNewPublishedVersionLookup xmlns="d1af3920-8fda-4ad5-98bb-96475601b038" xsi:nil="true"/>
    <LocManualTestRequired xmlns="d1af3920-8fda-4ad5-98bb-96475601b038" xsi:nil="true"/>
    <LocRecommendedHandoff xmlns="d1af3920-8fda-4ad5-98bb-96475601b038" xsi:nil="true"/>
    <LocPublishedDependentAssetsLookup xmlns="d1af3920-8fda-4ad5-98bb-96475601b038" xsi:nil="true"/>
    <RecommendationsModifier xmlns="d1af3920-8fda-4ad5-98bb-96475601b038" xsi:nil="true"/>
    <FeatureTagsTaxHTField0 xmlns="d1af3920-8fda-4ad5-98bb-96475601b038">
      <Terms xmlns="http://schemas.microsoft.com/office/infopath/2007/PartnerControls"/>
    </FeatureTagsTaxHTField0>
    <LocOverallPreviewStatusLookup xmlns="d1af3920-8fda-4ad5-98bb-96475601b038" xsi:nil="true"/>
    <LocOverallPublishStatusLookup xmlns="d1af3920-8fda-4ad5-98bb-96475601b038" xsi:nil="true"/>
    <TaxCatchAll xmlns="d1af3920-8fda-4ad5-98bb-96475601b038"/>
    <InternalTagsTaxHTField0 xmlns="d1af3920-8fda-4ad5-98bb-96475601b038">
      <Terms xmlns="http://schemas.microsoft.com/office/infopath/2007/PartnerControls"/>
    </InternalTagsTaxHTField0>
    <LocComments xmlns="d1af3920-8fda-4ad5-98bb-96475601b038" xsi:nil="true"/>
    <OriginalRelease xmlns="d1af3920-8fda-4ad5-98bb-96475601b038">14</OriginalRelease>
    <LocMarketGroupTiers2 xmlns="d1af3920-8fda-4ad5-98bb-96475601b038" xsi:nil="true"/>
  </documentManagement>
</p:properties>
</file>

<file path=customXml/itemProps1.xml><?xml version="1.0" encoding="utf-8"?>
<ds:datastoreItem xmlns:ds="http://schemas.openxmlformats.org/officeDocument/2006/customXml" ds:itemID="{52B5BBB6-CFCC-4BB2-BDFA-8681FD195254}">
  <ds:schemaRefs>
    <ds:schemaRef ds:uri="http://schemas.microsoft.com/sharepoint/v3/contenttype/forms"/>
  </ds:schemaRefs>
</ds:datastoreItem>
</file>

<file path=customXml/itemProps2.xml><?xml version="1.0" encoding="utf-8"?>
<ds:datastoreItem xmlns:ds="http://schemas.openxmlformats.org/officeDocument/2006/customXml" ds:itemID="{0AB89CA1-B3BE-42AA-8041-95EBEB91C5F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af3920-8fda-4ad5-98bb-96475601b0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90D6CF0-0580-4FF7-8FDF-D99F70B513D3}">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purl.org/dc/dcmitype/"/>
    <ds:schemaRef ds:uri="d1af3920-8fda-4ad5-98bb-96475601b03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Sgb 2022</Template>
  <TotalTime>0</TotalTime>
  <Words>6082</Words>
  <Application>Microsoft Office PowerPoint</Application>
  <PresentationFormat>Ekran Gösterisi (4:3)</PresentationFormat>
  <Paragraphs>464</Paragraphs>
  <Slides>102</Slides>
  <Notes>19</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102</vt:i4>
      </vt:variant>
    </vt:vector>
  </HeadingPairs>
  <TitlesOfParts>
    <vt:vector size="110" baseType="lpstr">
      <vt:lpstr>Arial</vt:lpstr>
      <vt:lpstr>Calibri</vt:lpstr>
      <vt:lpstr>Century Gothic</vt:lpstr>
      <vt:lpstr>Times New Roman</vt:lpstr>
      <vt:lpstr>Verdana</vt:lpstr>
      <vt:lpstr>Wingdings</vt:lpstr>
      <vt:lpstr>Wingdings 2</vt:lpstr>
      <vt:lpstr>Canlı</vt:lpstr>
      <vt:lpstr>İÇ KONTROL</vt:lpstr>
      <vt:lpstr>GEÇMİŞTEN GÜNÜMÜZE İÇ KONTROL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Teşekkürler…  Tayfur SELVİTOPU Strateji Geliştirme Daire Başkanı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2022-08-31T07:19:31Z</dcterms:created>
  <dcterms:modified xsi:type="dcterms:W3CDTF">2026-01-05T03:56:42Z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0x010100DC5CB8ABFAEE764594C61AB7267324960400FC796B3B1D425B47B2BA3D040986AFEA</vt:lpwstr>
  </property>
  <property fmtid="{D5CDD505-2E9C-101B-9397-08002B2CF9AE}" pid="3" name="ImageGenCounter">
    <vt:i4>0</vt:i4>
  </property>
  <property fmtid="{D5CDD505-2E9C-101B-9397-08002B2CF9AE}" pid="4" name="ViolationReportStatus">
    <vt:lpwstr>None</vt:lpwstr>
  </property>
  <property fmtid="{D5CDD505-2E9C-101B-9397-08002B2CF9AE}" pid="5" name="ImageGenStatus">
    <vt:i4>0</vt:i4>
  </property>
  <property fmtid="{D5CDD505-2E9C-101B-9397-08002B2CF9AE}" pid="6" name="PolicheckStatus">
    <vt:i4>0</vt:i4>
  </property>
  <property fmtid="{D5CDD505-2E9C-101B-9397-08002B2CF9AE}" pid="7" name="Applications">
    <vt:lpwstr>67;#Template 12;#53;#PowerPoint 12;#407;#PowerPoint 14</vt:lpwstr>
  </property>
  <property fmtid="{D5CDD505-2E9C-101B-9397-08002B2CF9AE}" pid="8" name="PolicheckCounter">
    <vt:i4>0</vt:i4>
  </property>
  <property fmtid="{D5CDD505-2E9C-101B-9397-08002B2CF9AE}" pid="9" name="APTrustLevel">
    <vt:r8>0</vt:r8>
  </property>
  <property fmtid="{D5CDD505-2E9C-101B-9397-08002B2CF9AE}" pid="10" name="Order">
    <vt:r8>4328600</vt:r8>
  </property>
</Properties>
</file>