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7" r:id="rId1"/>
  </p:sldMasterIdLst>
  <p:notesMasterIdLst>
    <p:notesMasterId r:id="rId68"/>
  </p:notesMasterIdLst>
  <p:sldIdLst>
    <p:sldId id="285" r:id="rId2"/>
    <p:sldId id="256" r:id="rId3"/>
    <p:sldId id="321" r:id="rId4"/>
    <p:sldId id="352" r:id="rId5"/>
    <p:sldId id="353" r:id="rId6"/>
    <p:sldId id="325" r:id="rId7"/>
    <p:sldId id="337" r:id="rId8"/>
    <p:sldId id="326" r:id="rId9"/>
    <p:sldId id="340" r:id="rId10"/>
    <p:sldId id="324" r:id="rId11"/>
    <p:sldId id="327" r:id="rId12"/>
    <p:sldId id="328" r:id="rId13"/>
    <p:sldId id="349" r:id="rId14"/>
    <p:sldId id="350" r:id="rId15"/>
    <p:sldId id="351" r:id="rId16"/>
    <p:sldId id="334" r:id="rId17"/>
    <p:sldId id="380" r:id="rId18"/>
    <p:sldId id="381" r:id="rId19"/>
    <p:sldId id="355" r:id="rId20"/>
    <p:sldId id="329" r:id="rId21"/>
    <p:sldId id="333" r:id="rId22"/>
    <p:sldId id="332" r:id="rId23"/>
    <p:sldId id="335" r:id="rId24"/>
    <p:sldId id="336" r:id="rId25"/>
    <p:sldId id="338" r:id="rId26"/>
    <p:sldId id="357" r:id="rId27"/>
    <p:sldId id="297" r:id="rId28"/>
    <p:sldId id="314" r:id="rId29"/>
    <p:sldId id="379" r:id="rId30"/>
    <p:sldId id="299" r:id="rId31"/>
    <p:sldId id="300" r:id="rId32"/>
    <p:sldId id="301" r:id="rId33"/>
    <p:sldId id="358" r:id="rId34"/>
    <p:sldId id="348" r:id="rId35"/>
    <p:sldId id="317" r:id="rId36"/>
    <p:sldId id="341" r:id="rId37"/>
    <p:sldId id="342" r:id="rId38"/>
    <p:sldId id="273" r:id="rId39"/>
    <p:sldId id="272" r:id="rId40"/>
    <p:sldId id="343" r:id="rId41"/>
    <p:sldId id="293" r:id="rId42"/>
    <p:sldId id="378" r:id="rId43"/>
    <p:sldId id="275" r:id="rId44"/>
    <p:sldId id="365" r:id="rId45"/>
    <p:sldId id="274" r:id="rId46"/>
    <p:sldId id="346" r:id="rId47"/>
    <p:sldId id="318" r:id="rId48"/>
    <p:sldId id="302" r:id="rId49"/>
    <p:sldId id="305" r:id="rId50"/>
    <p:sldId id="306" r:id="rId51"/>
    <p:sldId id="307" r:id="rId52"/>
    <p:sldId id="309" r:id="rId53"/>
    <p:sldId id="311" r:id="rId54"/>
    <p:sldId id="308" r:id="rId55"/>
    <p:sldId id="310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69" r:id="rId65"/>
    <p:sldId id="312" r:id="rId66"/>
    <p:sldId id="287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750" autoAdjust="0"/>
    <p:restoredTop sz="90547" autoAdjust="0"/>
  </p:normalViewPr>
  <p:slideViewPr>
    <p:cSldViewPr>
      <p:cViewPr varScale="1">
        <p:scale>
          <a:sx n="78" d="100"/>
          <a:sy n="78" d="100"/>
        </p:scale>
        <p:origin x="103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36036-3602-4DED-96CA-A0663A2B0E64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DB78B-C032-403D-BC24-3786418166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83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0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0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6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2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B78B-C032-403D-BC24-3786418166F0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176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84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077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2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218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534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9094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88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2321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58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066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24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48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142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4403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115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5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09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47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65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C81750-1B02-4035-BD38-042C28A85A45}" type="datetimeFigureOut">
              <a:rPr lang="tr-TR" smtClean="0"/>
              <a:pPr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70963E2-11F2-48B8-A6F6-AD044702E84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334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  <p:sldLayoutId id="2147484381" r:id="rId14"/>
    <p:sldLayoutId id="2147484382" r:id="rId15"/>
    <p:sldLayoutId id="2147484383" r:id="rId16"/>
    <p:sldLayoutId id="2147484384" r:id="rId17"/>
    <p:sldLayoutId id="214748438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ptodate.com/online/content/search.do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kual.ulakbim.gov.tr/veritabani/univ_son.uhtml" TargetMode="External"/><Relationship Id="rId2" Type="http://schemas.openxmlformats.org/officeDocument/2006/relationships/hyperlink" Target="http://www.ithenticate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488832" cy="1656184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tr-TR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DİCLE ÜNİVERSİTESİ KÜTÜPHANE VE </a:t>
            </a:r>
            <a:r>
              <a:rPr lang="tr-TR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DOKÜMANtasyon</a:t>
            </a:r>
            <a:r>
              <a:rPr lang="tr-TR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DAİRE BAŞKANLIĞI</a:t>
            </a:r>
            <a:endParaRPr lang="tr-TR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639753" y="2852936"/>
            <a:ext cx="6408712" cy="2785864"/>
          </a:xfrm>
        </p:spPr>
        <p:txBody>
          <a:bodyPr>
            <a:normAutofit fontScale="92500" lnSpcReduction="20000"/>
          </a:bodyPr>
          <a:lstStyle/>
          <a:p>
            <a:r>
              <a:rPr lang="tr-TR" sz="2800" b="1" i="1" dirty="0" smtClean="0"/>
              <a:t> </a:t>
            </a:r>
            <a:r>
              <a:rPr lang="tr-TR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tr-TR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2025-2026 YILI </a:t>
            </a:r>
            <a:endParaRPr lang="tr-TR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ORYANTASYON  PROGRAMI</a:t>
            </a:r>
          </a:p>
          <a:p>
            <a:r>
              <a:rPr lang="tr-TR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endParaRPr lang="tr-TR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tr-TR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HOŞGELDİNİZ</a:t>
            </a:r>
            <a:endParaRPr lang="tr-TR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548680"/>
            <a:ext cx="8686800" cy="4525963"/>
          </a:xfrm>
        </p:spPr>
        <p:txBody>
          <a:bodyPr/>
          <a:lstStyle/>
          <a:p>
            <a:endParaRPr lang="tr-TR" dirty="0" smtClean="0"/>
          </a:p>
          <a:p>
            <a:endParaRPr lang="tr-T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6095"/>
            <a:ext cx="9144000" cy="520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9512" y="332656"/>
            <a:ext cx="89644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BİLGİSAYAR SALONU</a:t>
            </a:r>
            <a:endParaRPr lang="tr-TR" sz="2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Bilgisayar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salonunda  kütüphanemizin açık olduğu tüm gün ve saatlerde  kullanıcılarımızın ihtiyaç duydukları alanlarda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kullanabildikleri 58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adet bilgisayar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bulunmaktadır. Ayrıca </a:t>
            </a:r>
            <a:r>
              <a:rPr lang="tr-TR" sz="2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ücretsiz internet hizmeti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sağlanmaktadır.</a:t>
            </a:r>
            <a:endParaRPr lang="tr-TR" sz="2000" b="1" dirty="0">
              <a:solidFill>
                <a:schemeClr val="bg2">
                  <a:lumMod val="75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1035"/>
            <a:ext cx="9144000" cy="5446965"/>
          </a:xfrm>
          <a:prstGeom prst="rect">
            <a:avLst/>
          </a:prstGeom>
        </p:spPr>
      </p:pic>
      <p:sp>
        <p:nvSpPr>
          <p:cNvPr id="3" name="AutoShape 2" descr="blob:https://web.whatsapp.com/45b9e769-9691-453b-82e0-6f16b05735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83568" y="76470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Çeşitli konulardaki Türkçe ve yabancı dillerdeki ‘’Süreli yayınların’’ arşivlenerek kullanıcı hizmetine sunulduğu bölümdür.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763688" y="259033"/>
            <a:ext cx="51480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SÜRELİ YAYINLAR SALONU</a:t>
            </a:r>
            <a:endParaRPr lang="tr-TR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67542" y="160339"/>
            <a:ext cx="7200801" cy="604366"/>
          </a:xfrm>
        </p:spPr>
        <p:txBody>
          <a:bodyPr>
            <a:normAutofit/>
          </a:bodyPr>
          <a:lstStyle/>
          <a:p>
            <a:pPr algn="ctr"/>
            <a:r>
              <a:rPr lang="tr-TR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Diyarbekir</a:t>
            </a:r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kitaplığı</a:t>
            </a:r>
            <a:endParaRPr lang="tr-TR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1368152"/>
          </a:xfrm>
        </p:spPr>
        <p:txBody>
          <a:bodyPr>
            <a:normAutofit fontScale="85000" lnSpcReduction="10000"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Diyarbakır ve çevre iller ile ilgili araştırmalarda yararlanılabilecek dergi, kitap, gazete, broşür vb. kaynakların arşivlendiği salondur.</a:t>
            </a: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 salonda ayrıca Diyarbakır’ın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yetiştirdiği Ünlü Fikir ve Sanat Adamalarından Şevket </a:t>
            </a:r>
            <a:r>
              <a:rPr lang="tr-TR" b="1" dirty="0" err="1">
                <a:latin typeface="Times New Roman" pitchFamily="18" charset="0"/>
                <a:cs typeface="Times New Roman" pitchFamily="18" charset="0"/>
              </a:rPr>
              <a:t>Beysanoğlu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 ve Edebiyatçı Esma 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Ocak koleksiyonları ile diğer özel koleksiyonlar  mevcuttur.</a:t>
            </a:r>
          </a:p>
          <a:p>
            <a:endParaRPr lang="tr-TR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r-TR" sz="1800" dirty="0">
              <a:latin typeface="Times New Roman" pitchFamily="18" charset="0"/>
              <a:cs typeface="Times New Roman" pitchFamily="18" charset="0"/>
            </a:endParaRPr>
          </a:p>
          <a:p>
            <a:endParaRPr lang="tr-TR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blob:https://web.whatsapp.com/af5bfbd1-a1e4-47cd-9837-eb7fa91bdf5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AutoShape 4" descr="blob:https://web.whatsapp.com/a170b7c5-d15c-4899-87da-3dc0f5e95f51"/>
          <p:cNvSpPr>
            <a:spLocks noGrp="1" noChangeAspect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873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57391"/>
          </a:xfrm>
        </p:spPr>
      </p:pic>
    </p:spTree>
    <p:extLst>
      <p:ext uri="{BB962C8B-B14F-4D97-AF65-F5344CB8AC3E}">
        <p14:creationId xmlns:p14="http://schemas.microsoft.com/office/powerpoint/2010/main" val="14573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45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592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20960"/>
            <a:ext cx="9144000" cy="68580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  <p:txBody>
          <a:bodyPr/>
          <a:lstStyle/>
          <a:p>
            <a:r>
              <a:rPr lang="tr-TR" sz="1350" dirty="0" err="1" smtClean="0"/>
              <a:t>mös</a:t>
            </a:r>
            <a:endParaRPr lang="tr-TR" sz="1350" dirty="0"/>
          </a:p>
        </p:txBody>
      </p:sp>
      <p:sp>
        <p:nvSpPr>
          <p:cNvPr id="5" name="Text 1"/>
          <p:cNvSpPr/>
          <p:nvPr/>
        </p:nvSpPr>
        <p:spPr>
          <a:xfrm>
            <a:off x="496119" y="1405459"/>
            <a:ext cx="3719364" cy="442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488"/>
              </a:lnSpc>
            </a:pPr>
            <a:r>
              <a:rPr lang="en-US" sz="2791" b="1" dirty="0">
                <a:solidFill>
                  <a:srgbClr val="231971"/>
                </a:solidFill>
                <a:latin typeface="Arial Black" panose="020B0A04020102020204" pitchFamily="34" charset="0"/>
                <a:ea typeface="Outfit" pitchFamily="34" charset="-122"/>
                <a:cs typeface="Outfit" pitchFamily="34" charset="-120"/>
              </a:rPr>
              <a:t>Ödünç Verme </a:t>
            </a:r>
            <a:r>
              <a:rPr lang="tr-TR" sz="2791" b="1" dirty="0">
                <a:solidFill>
                  <a:srgbClr val="231971"/>
                </a:solidFill>
                <a:latin typeface="Arial Black" panose="020B0A04020102020204" pitchFamily="34" charset="0"/>
                <a:ea typeface="Outfit" pitchFamily="34" charset="-122"/>
                <a:cs typeface="Outfit" pitchFamily="34" charset="-120"/>
              </a:rPr>
              <a:t>iş</a:t>
            </a:r>
            <a:r>
              <a:rPr lang="en-US" sz="2791" b="1" dirty="0" err="1">
                <a:solidFill>
                  <a:srgbClr val="231971"/>
                </a:solidFill>
                <a:latin typeface="Arial Black" panose="020B0A04020102020204" pitchFamily="34" charset="0"/>
                <a:ea typeface="Outfit" pitchFamily="34" charset="-122"/>
                <a:cs typeface="Outfit" pitchFamily="34" charset="-120"/>
              </a:rPr>
              <a:t>lemleri</a:t>
            </a:r>
            <a:endParaRPr lang="en-US" sz="2791" dirty="0">
              <a:latin typeface="Arial Black" panose="020B0A040201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2061047"/>
            <a:ext cx="354360" cy="35436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96119" y="2557165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Kitap</a:t>
            </a: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 Ödünç Alma</a:t>
            </a:r>
            <a:endParaRPr lang="en-US" sz="1396" dirty="0"/>
          </a:p>
        </p:txBody>
      </p:sp>
      <p:sp>
        <p:nvSpPr>
          <p:cNvPr id="8" name="Text 3"/>
          <p:cNvSpPr/>
          <p:nvPr/>
        </p:nvSpPr>
        <p:spPr>
          <a:xfrm>
            <a:off x="496119" y="2863677"/>
            <a:ext cx="2255044" cy="6804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Öğrenciler ve akademisyenler, kütüphane koleksiyonundan kitapları ödünç alabilir.</a:t>
            </a:r>
            <a:endParaRPr lang="en-US" sz="111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763" y="2061047"/>
            <a:ext cx="354360" cy="35436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963764" y="2557165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Ödünç Verme Süresi</a:t>
            </a:r>
            <a:endParaRPr lang="en-US" sz="1396" dirty="0"/>
          </a:p>
        </p:txBody>
      </p:sp>
      <p:sp>
        <p:nvSpPr>
          <p:cNvPr id="11" name="Text 5"/>
          <p:cNvSpPr/>
          <p:nvPr/>
        </p:nvSpPr>
        <p:spPr>
          <a:xfrm>
            <a:off x="2963764" y="2863676"/>
            <a:ext cx="2255118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Ödünç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alınan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kaynaklar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,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belirlenen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süre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içinde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geri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 </a:t>
            </a:r>
            <a:r>
              <a:rPr lang="en-US" sz="1116" dirty="0" err="1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getirilebilir</a:t>
            </a:r>
            <a:r>
              <a:rPr lang="en-US" sz="1116" dirty="0">
                <a:solidFill>
                  <a:srgbClr val="2A2742"/>
                </a:solidFill>
                <a:latin typeface="Arial" panose="020B0604020202020204" pitchFamily="34" charset="0"/>
                <a:ea typeface="Arimo" pitchFamily="34" charset="-122"/>
                <a:cs typeface="Arial" panose="020B0604020202020204" pitchFamily="34" charset="0"/>
              </a:rPr>
              <a:t>.</a:t>
            </a:r>
            <a:endParaRPr lang="en-US" sz="111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9" y="3969395"/>
            <a:ext cx="354360" cy="35436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96119" y="4465514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Uzatma</a:t>
            </a: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 </a:t>
            </a:r>
            <a:r>
              <a:rPr lang="tr-TR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İ</a:t>
            </a:r>
            <a:r>
              <a:rPr lang="en-US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mkanı</a:t>
            </a:r>
            <a:endParaRPr lang="en-US" sz="1396" dirty="0"/>
          </a:p>
        </p:txBody>
      </p:sp>
      <p:sp>
        <p:nvSpPr>
          <p:cNvPr id="14" name="Text 7"/>
          <p:cNvSpPr/>
          <p:nvPr/>
        </p:nvSpPr>
        <p:spPr>
          <a:xfrm>
            <a:off x="496119" y="4772026"/>
            <a:ext cx="2255044" cy="40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Kullanıcıların ödünç aldıkları kaynakları uzatmaları mümkündür.</a:t>
            </a:r>
            <a:endParaRPr lang="en-US" sz="1116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763" y="3969395"/>
            <a:ext cx="354360" cy="35436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963764" y="4465514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Ceza Sistemi</a:t>
            </a:r>
            <a:endParaRPr lang="en-US" sz="1396" dirty="0"/>
          </a:p>
        </p:txBody>
      </p:sp>
      <p:sp>
        <p:nvSpPr>
          <p:cNvPr id="17" name="Text 9"/>
          <p:cNvSpPr/>
          <p:nvPr/>
        </p:nvSpPr>
        <p:spPr>
          <a:xfrm>
            <a:off x="2963764" y="4772025"/>
            <a:ext cx="2255118" cy="6804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Kaynakların zamanında iade edilmemesi durumunda, cezalar uygulanabilir.</a:t>
            </a:r>
            <a:endParaRPr lang="en-US" sz="1116" dirty="0"/>
          </a:p>
        </p:txBody>
      </p:sp>
      <p:sp>
        <p:nvSpPr>
          <p:cNvPr id="19" name="Text 7"/>
          <p:cNvSpPr/>
          <p:nvPr/>
        </p:nvSpPr>
        <p:spPr>
          <a:xfrm>
            <a:off x="5714926" y="2061047"/>
            <a:ext cx="2467720" cy="32723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tr-TR" sz="2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Üyelik aktif etme</a:t>
            </a:r>
          </a:p>
          <a:p>
            <a:pPr>
              <a:lnSpc>
                <a:spcPts val="1786"/>
              </a:lnSpc>
            </a:pPr>
            <a:endParaRPr lang="tr-TR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86"/>
              </a:lnSpc>
            </a:pPr>
            <a:r>
              <a:rPr lang="tr-T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Tüm bu işlemleri yapabilmeniz için öncelikle kütüphaneye gelerek üyeliğinizi aktif etmeniz gerekmektedir.</a:t>
            </a:r>
          </a:p>
          <a:p>
            <a:pPr>
              <a:lnSpc>
                <a:spcPts val="1786"/>
              </a:lnSpc>
            </a:pPr>
            <a:endParaRPr lang="tr-T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86"/>
              </a:lnSpc>
            </a:pPr>
            <a:endParaRPr lang="tr-T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86"/>
              </a:lnSpc>
            </a:pPr>
            <a:endParaRPr lang="tr-T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86"/>
              </a:lnSpc>
            </a:pPr>
            <a:r>
              <a:rPr lang="tr-T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 Kütüphane</a:t>
            </a:r>
          </a:p>
          <a:p>
            <a:pPr>
              <a:lnSpc>
                <a:spcPts val="1786"/>
              </a:lnSpc>
            </a:pPr>
            <a:r>
              <a:rPr lang="tr-T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uygulamayı cep telefonlarınıza indirebilirsiniz</a:t>
            </a:r>
            <a:r>
              <a:rPr lang="tr-T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99592" y="0"/>
            <a:ext cx="7666620" cy="1628800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DİCLE ÜNİVERSİTESİ</a:t>
            </a:r>
            <a:b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ALİ EMİRİ MERKEZ </a:t>
            </a:r>
            <a:r>
              <a:rPr lang="tr-TR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KÜTÜPHANEsi</a:t>
            </a:r>
            <a:r>
              <a:rPr lang="tr-TR" sz="2400" dirty="0"/>
              <a:t/>
            </a:r>
            <a:br>
              <a:rPr lang="tr-TR" sz="2400" dirty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79612" y="5085184"/>
            <a:ext cx="6400800" cy="672480"/>
          </a:xfrm>
        </p:spPr>
        <p:txBody>
          <a:bodyPr/>
          <a:lstStyle/>
          <a:p>
            <a:r>
              <a:rPr lang="tr-TR" dirty="0" smtClean="0"/>
              <a:t>Bilgiye Giden Yol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668344" cy="5112229"/>
          </a:xfrm>
          <a:prstGeom prst="rect">
            <a:avLst/>
          </a:prstGeom>
        </p:spPr>
      </p:pic>
      <p:pic>
        <p:nvPicPr>
          <p:cNvPr id="8" name="Picture 2" descr="revize edilen üniversite logosu hakkın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52"/>
            <a:ext cx="1347807" cy="13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vize edilen üniversite logosu hakkın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6" y="-26944"/>
            <a:ext cx="1347807" cy="13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81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9331" y="0"/>
            <a:ext cx="9153331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ÖDÜNÇ VERME SALONU</a:t>
            </a:r>
          </a:p>
          <a:p>
            <a:pPr marL="0" indent="0"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Kütüphanemizin basılı kaynaklarının ‘’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Dewey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 Onlu Sınıflama Sistemi’’ ne göre düzenlendiği ve açık raf sistemi ile kullanıma sunulduğu bölümdür. Kullanıcılar seçtikleri kitapları Banko’daki Ödünç istasyonundan ve Self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Check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cihazından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‘‘Kütüphaneden Yararlanma Kuralları’’ gereğince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;    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Önlisans</a:t>
            </a:r>
            <a:r>
              <a:rPr lang="tr-T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/Lisans öğrencileri  : 15 gün süre ile 3 kitap</a:t>
            </a:r>
          </a:p>
          <a:p>
            <a:pPr marL="0" indent="0"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Yüksek lisans/Doktora öğrencileri : 21 gün süre ile 6 kitap</a:t>
            </a:r>
          </a:p>
          <a:p>
            <a:pPr marL="0" indent="0"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Akademik personel : 30 gün süre ile 10 kitap</a:t>
            </a:r>
          </a:p>
          <a:p>
            <a:pPr marL="0" indent="0"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İdari personel : 21 gün süre ile 6 kitap ödünç  alabilir.</a:t>
            </a:r>
          </a:p>
          <a:p>
            <a:pPr marL="0" indent="0">
              <a:buNone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Ödünç alınan materyalin süresi, başka istekli yok ise 1 kez uzatılabilir.</a:t>
            </a:r>
          </a:p>
          <a:p>
            <a:pPr marL="0" indent="0">
              <a:buNone/>
            </a:pP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UYARI : Gecikme cezasının uygulanmaması için alınan kitapların zamanında iade edilmesi, yada zamanında süre uzatma işleminin yapılması gerekmektedir.</a:t>
            </a:r>
          </a:p>
        </p:txBody>
      </p:sp>
    </p:spTree>
    <p:extLst>
      <p:ext uri="{BB962C8B-B14F-4D97-AF65-F5344CB8AC3E}">
        <p14:creationId xmlns:p14="http://schemas.microsoft.com/office/powerpoint/2010/main" val="16458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37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1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5330011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896766"/>
            <a:ext cx="3563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GÖRSEL – İŞİTSEL YAYIN SALONU</a:t>
            </a:r>
          </a:p>
          <a:p>
            <a:endParaRPr lang="tr-TR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Kullanıcılarımız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 </a:t>
            </a:r>
            <a:endParaRPr lang="tr-TR" sz="20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bölümde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adet bilgisayar ile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koleksiyonumuzda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yer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alan  </a:t>
            </a:r>
            <a:r>
              <a:rPr lang="tr-TR" sz="20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Cd-</a:t>
            </a:r>
            <a:r>
              <a:rPr lang="tr-TR" sz="20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tr-TR" sz="20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oom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/DVD’ </a:t>
            </a:r>
            <a:r>
              <a:rPr lang="tr-TR" sz="20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lerden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müzik 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dinleyebilir, film izleyebilir veya kitap, tez ve süreli yayın </a:t>
            </a:r>
            <a:r>
              <a:rPr lang="tr-TR" sz="2000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Cd’lerinden</a:t>
            </a:r>
            <a:r>
              <a:rPr lang="tr-TR" sz="20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de yararlanabilirler. Ayrıca  Toplu Gösterim Salonunu da  en az 5 kişilik gruplar oluşturmak koşulu ile kullanabilirler.</a:t>
            </a:r>
            <a:endParaRPr lang="tr-TR" sz="20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6633"/>
            <a:ext cx="8812088" cy="17281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43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algn="ctr">
              <a:buNone/>
            </a:pPr>
            <a:r>
              <a:rPr lang="tr-TR" sz="8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ENGELSİZ KÜTÜPHANE</a:t>
            </a:r>
          </a:p>
          <a:p>
            <a:pPr marL="0" indent="0">
              <a:buNone/>
            </a:pPr>
            <a:r>
              <a:rPr lang="tr-TR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Engelsiz </a:t>
            </a:r>
            <a:r>
              <a:rPr lang="tr-TR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Kütüphanede yer </a:t>
            </a:r>
            <a:r>
              <a:rPr lang="tr-TR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alan, kitap, </a:t>
            </a:r>
            <a:r>
              <a:rPr lang="tr-TR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şekil kabartma cihazı, kabartma harfli (Braille) yazıcı yine Braille alfabesine uygun klavye, daktilo ile taşınabilir kitap okuma cihazı ve ekran okuma programı (JAWS) yüklü </a:t>
            </a:r>
            <a:r>
              <a:rPr lang="tr-TR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bilgisayarlar sayesinde görme engelli kullanıcılarımıza da hizmet vermekteyiz.</a:t>
            </a:r>
            <a:endParaRPr lang="tr-TR" sz="8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23" y="2081808"/>
            <a:ext cx="4563616" cy="4776192"/>
          </a:xfrm>
          <a:prstGeom prst="rect">
            <a:avLst/>
          </a:prstGeom>
        </p:spPr>
      </p:pic>
      <p:pic>
        <p:nvPicPr>
          <p:cNvPr id="2050" name="Picture 2" descr="http://www.dicle.edu.tr/thumbnailservice4.aspx?f=Photos/b672c2d5-ac84-478a-b9ba-5b0253f4900d.JPG&amp;w=500&amp;h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808"/>
            <a:ext cx="4019873" cy="47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3400" y="620689"/>
            <a:ext cx="8431088" cy="792087"/>
          </a:xfrm>
        </p:spPr>
        <p:txBody>
          <a:bodyPr/>
          <a:lstStyle/>
          <a:p>
            <a:pPr algn="ctr">
              <a:lnSpc>
                <a:spcPts val="4651"/>
              </a:lnSpc>
            </a:pPr>
            <a:r>
              <a:rPr lang="tr-TR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Kütüphane </a:t>
            </a:r>
            <a:r>
              <a:rPr lang="tr-TR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Roboto Slab" pitchFamily="34" charset="-122"/>
                <a:cs typeface="Times New Roman" panose="02020603050405020304" pitchFamily="18" charset="0"/>
              </a:rPr>
              <a:t>kaynakları</a:t>
            </a:r>
            <a:endParaRPr lang="en-US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5"/>
          <p:cNvSpPr/>
          <p:nvPr/>
        </p:nvSpPr>
        <p:spPr>
          <a:xfrm>
            <a:off x="5239842" y="2648943"/>
            <a:ext cx="6284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5392242" y="2801343"/>
            <a:ext cx="6284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Shape 5"/>
          <p:cNvSpPr/>
          <p:nvPr/>
        </p:nvSpPr>
        <p:spPr>
          <a:xfrm>
            <a:off x="1317422" y="1784279"/>
            <a:ext cx="6284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0" name="Metin kutusu 9"/>
          <p:cNvSpPr txBox="1"/>
          <p:nvPr/>
        </p:nvSpPr>
        <p:spPr>
          <a:xfrm>
            <a:off x="4510918" y="1708625"/>
            <a:ext cx="1293944" cy="377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Basılı </a:t>
            </a: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Kitap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4522180" y="2271660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Süreli yayın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21"/>
          <p:cNvSpPr/>
          <p:nvPr/>
        </p:nvSpPr>
        <p:spPr>
          <a:xfrm>
            <a:off x="4555357" y="2727567"/>
            <a:ext cx="910195" cy="31861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CD-DVD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896386" y="2465893"/>
            <a:ext cx="2760960" cy="3024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endParaRPr lang="tr-TR" sz="1488" b="1" dirty="0" smtClean="0">
              <a:solidFill>
                <a:schemeClr val="bg1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4599780" y="3143751"/>
            <a:ext cx="1289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Tez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4599015" y="364565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Braille Baskı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7334752" y="1774635"/>
            <a:ext cx="1103911" cy="377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119.045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7393322" y="2234566"/>
            <a:ext cx="1313208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10.026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7393322" y="2718949"/>
            <a:ext cx="1282552" cy="377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1.641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7404766" y="3160321"/>
            <a:ext cx="1313208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8.112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7621677" y="4095171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14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7551230" y="3590078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382"/>
              </a:lnSpc>
            </a:pPr>
            <a:r>
              <a:rPr lang="tr-TR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417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4638181" y="4131326"/>
            <a:ext cx="1250720" cy="2957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Sesli Kitap</a:t>
            </a: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6" y="1531162"/>
            <a:ext cx="4109935" cy="532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21"/>
          <p:cNvSpPr/>
          <p:nvPr/>
        </p:nvSpPr>
        <p:spPr>
          <a:xfrm>
            <a:off x="4620372" y="4560228"/>
            <a:ext cx="2039860" cy="3089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e Kitap(Satın alınan)</a:t>
            </a:r>
            <a:endParaRPr lang="tr-TR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 21"/>
          <p:cNvSpPr/>
          <p:nvPr/>
        </p:nvSpPr>
        <p:spPr>
          <a:xfrm>
            <a:off x="7404766" y="4510109"/>
            <a:ext cx="920933" cy="2881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5.871</a:t>
            </a: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29" name="Text 21"/>
          <p:cNvSpPr/>
          <p:nvPr/>
        </p:nvSpPr>
        <p:spPr>
          <a:xfrm>
            <a:off x="4638181" y="5013176"/>
            <a:ext cx="1584688" cy="39327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e Kitap(abone)</a:t>
            </a:r>
            <a:endParaRPr lang="tr-TR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Text 21"/>
          <p:cNvSpPr/>
          <p:nvPr/>
        </p:nvSpPr>
        <p:spPr>
          <a:xfrm>
            <a:off x="7199345" y="4990119"/>
            <a:ext cx="920933" cy="2881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1.044.652</a:t>
            </a:r>
            <a:endParaRPr lang="tr-TR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 21"/>
          <p:cNvSpPr/>
          <p:nvPr/>
        </p:nvSpPr>
        <p:spPr>
          <a:xfrm>
            <a:off x="4620372" y="5525314"/>
            <a:ext cx="1584688" cy="39327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Diğer Birimlerin Kitap S.</a:t>
            </a:r>
            <a:endParaRPr lang="tr-TR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Text 21"/>
          <p:cNvSpPr/>
          <p:nvPr/>
        </p:nvSpPr>
        <p:spPr>
          <a:xfrm>
            <a:off x="7356220" y="5525314"/>
            <a:ext cx="920933" cy="2881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82"/>
              </a:lnSpc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31.985</a:t>
            </a:r>
            <a:endParaRPr lang="tr-TR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382"/>
              </a:lnSpc>
            </a:pPr>
            <a:endParaRPr lang="tr-TR" sz="1488" dirty="0">
              <a:solidFill>
                <a:sysClr val="windowText" lastClr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>
              <a:lnSpc>
                <a:spcPts val="2382"/>
              </a:lnSpc>
            </a:pPr>
            <a:endParaRPr lang="tr-TR" sz="1488" dirty="0" smtClean="0">
              <a:solidFill>
                <a:sysClr val="windowText" lastClr="00000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2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96119" y="1750294"/>
            <a:ext cx="3544119" cy="442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488"/>
              </a:lnSpc>
            </a:pPr>
            <a:r>
              <a:rPr lang="en-US" sz="2791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Elektronik Kaynaklar</a:t>
            </a:r>
            <a:endParaRPr lang="en-US" sz="2791" dirty="0"/>
          </a:p>
        </p:txBody>
      </p:sp>
      <p:sp>
        <p:nvSpPr>
          <p:cNvPr id="6" name="Shape 2"/>
          <p:cNvSpPr/>
          <p:nvPr/>
        </p:nvSpPr>
        <p:spPr>
          <a:xfrm>
            <a:off x="496119" y="2405881"/>
            <a:ext cx="2290540" cy="1279997"/>
          </a:xfrm>
          <a:prstGeom prst="roundRect">
            <a:avLst>
              <a:gd name="adj" fmla="val 46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42641" y="2552403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Veri Tabanları</a:t>
            </a:r>
            <a:endParaRPr lang="en-US" sz="1396" dirty="0"/>
          </a:p>
        </p:txBody>
      </p:sp>
      <p:sp>
        <p:nvSpPr>
          <p:cNvPr id="8" name="Text 4"/>
          <p:cNvSpPr/>
          <p:nvPr/>
        </p:nvSpPr>
        <p:spPr>
          <a:xfrm>
            <a:off x="642641" y="2858914"/>
            <a:ext cx="1997497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Çok çeşitli akademik veri tabanlarına erişim sağlanır.</a:t>
            </a:r>
            <a:endParaRPr lang="en-US" sz="1116" dirty="0"/>
          </a:p>
        </p:txBody>
      </p:sp>
      <p:sp>
        <p:nvSpPr>
          <p:cNvPr id="9" name="Shape 5"/>
          <p:cNvSpPr/>
          <p:nvPr/>
        </p:nvSpPr>
        <p:spPr>
          <a:xfrm>
            <a:off x="2928417" y="2405881"/>
            <a:ext cx="2290540" cy="1279997"/>
          </a:xfrm>
          <a:prstGeom prst="roundRect">
            <a:avLst>
              <a:gd name="adj" fmla="val 46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3074939" y="2552403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E-Kitaplar</a:t>
            </a:r>
            <a:endParaRPr lang="en-US" sz="1396" dirty="0"/>
          </a:p>
        </p:txBody>
      </p:sp>
      <p:sp>
        <p:nvSpPr>
          <p:cNvPr id="11" name="Text 7"/>
          <p:cNvSpPr/>
          <p:nvPr/>
        </p:nvSpPr>
        <p:spPr>
          <a:xfrm>
            <a:off x="3074939" y="2858914"/>
            <a:ext cx="1997497" cy="6804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Geniş bir e-kitap koleksiyonu, kullanıcıların anında erişimine açıktır.</a:t>
            </a:r>
            <a:endParaRPr lang="en-US" sz="1116" dirty="0"/>
          </a:p>
        </p:txBody>
      </p:sp>
      <p:sp>
        <p:nvSpPr>
          <p:cNvPr id="12" name="Shape 8"/>
          <p:cNvSpPr/>
          <p:nvPr/>
        </p:nvSpPr>
        <p:spPr>
          <a:xfrm>
            <a:off x="496119" y="3827636"/>
            <a:ext cx="2290540" cy="1279997"/>
          </a:xfrm>
          <a:prstGeom prst="roundRect">
            <a:avLst>
              <a:gd name="adj" fmla="val 46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642641" y="3974158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E-Dergiler</a:t>
            </a:r>
            <a:endParaRPr lang="en-US" sz="1396" dirty="0"/>
          </a:p>
        </p:txBody>
      </p:sp>
      <p:sp>
        <p:nvSpPr>
          <p:cNvPr id="14" name="Text 10"/>
          <p:cNvSpPr/>
          <p:nvPr/>
        </p:nvSpPr>
        <p:spPr>
          <a:xfrm>
            <a:off x="642641" y="4280669"/>
            <a:ext cx="1997497" cy="6804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Güncel bilimsel makaleler ve dergiler elektronik ortamda sunulur.</a:t>
            </a:r>
            <a:endParaRPr lang="en-US" sz="1116" dirty="0"/>
          </a:p>
        </p:txBody>
      </p:sp>
      <p:sp>
        <p:nvSpPr>
          <p:cNvPr id="15" name="Shape 11"/>
          <p:cNvSpPr/>
          <p:nvPr/>
        </p:nvSpPr>
        <p:spPr>
          <a:xfrm>
            <a:off x="2928417" y="3827636"/>
            <a:ext cx="2290540" cy="1279997"/>
          </a:xfrm>
          <a:prstGeom prst="roundRect">
            <a:avLst>
              <a:gd name="adj" fmla="val 465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3074939" y="3974158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en-US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Dijital Arşivler</a:t>
            </a:r>
            <a:endParaRPr lang="en-US" sz="1396" dirty="0"/>
          </a:p>
        </p:txBody>
      </p:sp>
      <p:sp>
        <p:nvSpPr>
          <p:cNvPr id="17" name="Text 13"/>
          <p:cNvSpPr/>
          <p:nvPr/>
        </p:nvSpPr>
        <p:spPr>
          <a:xfrm>
            <a:off x="3074939" y="4280669"/>
            <a:ext cx="1997497" cy="6804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Üniversite yayınları, tezler ve diğer belgeler dijital olarak erişilebilir.</a:t>
            </a:r>
            <a:endParaRPr lang="en-US" sz="1116" dirty="0"/>
          </a:p>
        </p:txBody>
      </p:sp>
    </p:spTree>
    <p:extLst>
      <p:ext uri="{BB962C8B-B14F-4D97-AF65-F5344CB8AC3E}">
        <p14:creationId xmlns:p14="http://schemas.microsoft.com/office/powerpoint/2010/main" val="15001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71837"/>
              </p:ext>
            </p:extLst>
          </p:nvPr>
        </p:nvGraphicFramePr>
        <p:xfrm>
          <a:off x="0" y="846655"/>
          <a:ext cx="9144000" cy="36371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1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Sıra No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Veritabanı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Adı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Kapsamı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tr-TR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EDS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 bir </a:t>
                      </a:r>
                      <a:r>
                        <a:rPr lang="tr-TR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arayüz</a:t>
                      </a: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ile sahip olduğumuz elektronik kaynakların sonuçlarının aynı anda görüntülenmesine imkân veren bir servistir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 err="1" smtClean="0"/>
                        <a:t>eBook</a:t>
                      </a:r>
                      <a:r>
                        <a:rPr lang="tr-TR" sz="1100" b="1" dirty="0" smtClean="0"/>
                        <a:t> </a:t>
                      </a:r>
                      <a:r>
                        <a:rPr lang="tr-TR" sz="1100" b="1" dirty="0" err="1" smtClean="0"/>
                        <a:t>Super</a:t>
                      </a:r>
                      <a:r>
                        <a:rPr lang="tr-TR" sz="1100" b="1" dirty="0" smtClean="0"/>
                        <a:t> Collection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Sağlık </a:t>
                      </a: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bilimleri, Fen bilimler, Sosyal bilimler, Mühendislik, Sanat ve Spor alanlarını da tam metin kitap </a:t>
                      </a:r>
                      <a:r>
                        <a:rPr lang="tr-TR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veritabanı</a:t>
                      </a: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70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InCites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InCites</a:t>
                      </a: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Veritabanı</a:t>
                      </a: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araştırmacı, dergi, kurum ve ülke bazında performans ölçümü ve karşılaştırmaların yapılmasına imkan sağlamaktadır.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3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JCR-</a:t>
                      </a:r>
                      <a:r>
                        <a:rPr lang="tr-TR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Journal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Citation</a:t>
                      </a:r>
                      <a:r>
                        <a:rPr lang="tr-TR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Reports</a:t>
                      </a:r>
                      <a:endParaRPr lang="tr-TR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Dergilerin Etki değerleri il ilgili bilgileri erişim sağlar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4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u="sng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UpToDate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Kanıt bulguları içeren kanıta dayalı veri tabanıdır.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" y="155646"/>
            <a:ext cx="9143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kumimoji="0" lang="tr-TR" altLang="tr-TR" sz="2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tr-T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YILINDA ÜCRETLİ ABONE OLUNAN VERİTABANLARI</a:t>
            </a:r>
            <a:endParaRPr kumimoji="0" lang="tr-TR" altLang="tr-TR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690611"/>
              </p:ext>
            </p:extLst>
          </p:nvPr>
        </p:nvGraphicFramePr>
        <p:xfrm>
          <a:off x="-5887" y="5369977"/>
          <a:ext cx="9143999" cy="1515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46709908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1216369310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900669620"/>
                    </a:ext>
                  </a:extLst>
                </a:gridCol>
              </a:tblGrid>
              <a:tr h="1515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Beckonline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Alman hukuk uygulamaları, </a:t>
                      </a:r>
                      <a:r>
                        <a:rPr lang="tr-TR" sz="11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ictihatlar</a:t>
                      </a:r>
                      <a:r>
                        <a:rPr lang="tr-TR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kılavuzlar, C.H </a:t>
                      </a:r>
                      <a:r>
                        <a:rPr lang="tr-TR" sz="11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Beck</a:t>
                      </a:r>
                      <a:r>
                        <a:rPr lang="tr-TR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1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Verlag</a:t>
                      </a:r>
                      <a:r>
                        <a:rPr lang="tr-TR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tarafından yayınlanan kitaplar, dergiler, ansiklopediler ve daha pek çok yayından oluşan Almanca bir kaynaktır.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2380200101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69570"/>
              </p:ext>
            </p:extLst>
          </p:nvPr>
        </p:nvGraphicFramePr>
        <p:xfrm>
          <a:off x="-1" y="4486445"/>
          <a:ext cx="9143999" cy="8835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5617">
                  <a:extLst>
                    <a:ext uri="{9D8B030D-6E8A-4147-A177-3AD203B41FA5}">
                      <a16:colId xmlns:a16="http://schemas.microsoft.com/office/drawing/2014/main" val="755742005"/>
                    </a:ext>
                  </a:extLst>
                </a:gridCol>
                <a:gridCol w="2955594">
                  <a:extLst>
                    <a:ext uri="{9D8B030D-6E8A-4147-A177-3AD203B41FA5}">
                      <a16:colId xmlns:a16="http://schemas.microsoft.com/office/drawing/2014/main" val="107135413"/>
                    </a:ext>
                  </a:extLst>
                </a:gridCol>
                <a:gridCol w="5072788">
                  <a:extLst>
                    <a:ext uri="{9D8B030D-6E8A-4147-A177-3AD203B41FA5}">
                      <a16:colId xmlns:a16="http://schemas.microsoft.com/office/drawing/2014/main" val="1539268317"/>
                    </a:ext>
                  </a:extLst>
                </a:gridCol>
              </a:tblGrid>
              <a:tr h="883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u="sng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Muteferriqa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Muteferriqa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Veritabanı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7 milyon sayfalık içerik ve 660.000 görsel içinden araştırma imkânı sunan Osmanlı Türkçesi keşif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portalıdır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7856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5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84443"/>
              </p:ext>
            </p:extLst>
          </p:nvPr>
        </p:nvGraphicFramePr>
        <p:xfrm>
          <a:off x="0" y="598424"/>
          <a:ext cx="9146235" cy="24527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0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Sıra No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Veritabanı</a:t>
                      </a:r>
                      <a:r>
                        <a:rPr lang="tr-TR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Adı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Kapsamı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BookCites</a:t>
                      </a:r>
                      <a:endParaRPr lang="tr-TR" sz="1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BookCites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Türkiye merkezli yayıncıların yayımladığı kitapları temel alan bir atıf dizinidir. Böylece Türkiye merkezli yayıncılar tarafından yayımlanan binlerce kitabın ve hakemli konferanslar/sempozyumlar sonucu yayımlanan akademik kitaplarda bulunan atıfları kapsamayı amaçlar.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988"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tr-TR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Ayeum</a:t>
                      </a:r>
                      <a:endParaRPr lang="tr-T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Çeşitli</a:t>
                      </a:r>
                      <a:r>
                        <a:rPr lang="tr-TR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konularda eğitim sunum ve videoları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0"/>
            <a:ext cx="81528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kumimoji="0" lang="tr-TR" altLang="tr-TR" sz="2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tr-TR" altLang="tr-TR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YILINDA ÜCRETLİ ABONE OLUNAN VERİTABANLARI</a:t>
            </a:r>
            <a:endParaRPr kumimoji="0" lang="tr-TR" altLang="tr-TR" sz="2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Düz Bağlayıcı 7"/>
          <p:cNvCxnSpPr/>
          <p:nvPr/>
        </p:nvCxnSpPr>
        <p:spPr>
          <a:xfrm flipV="1">
            <a:off x="1115616" y="3645024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>
            <a:off x="0" y="3501008"/>
            <a:ext cx="1187624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>
            <a:off x="0" y="3501008"/>
            <a:ext cx="1187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856432"/>
              </p:ext>
            </p:extLst>
          </p:nvPr>
        </p:nvGraphicFramePr>
        <p:xfrm>
          <a:off x="-1" y="3068960"/>
          <a:ext cx="9143999" cy="6480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1394641506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3594782606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1163002988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Hiperkitap</a:t>
                      </a:r>
                      <a:endParaRPr lang="tr-T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Tüm disiplinlerde tam metin Türkçe kitap </a:t>
                      </a:r>
                      <a:r>
                        <a:rPr lang="tr-TR" sz="1200" b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veritabanı</a:t>
                      </a:r>
                      <a:endParaRPr lang="tr-TR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45350525"/>
                  </a:ext>
                </a:extLst>
              </a:tr>
            </a:tbl>
          </a:graphicData>
        </a:graphic>
      </p:graphicFrame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27649"/>
              </p:ext>
            </p:extLst>
          </p:nvPr>
        </p:nvGraphicFramePr>
        <p:xfrm>
          <a:off x="1" y="3717033"/>
          <a:ext cx="9143998" cy="11521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6">
                  <a:extLst>
                    <a:ext uri="{9D8B030D-6E8A-4147-A177-3AD203B41FA5}">
                      <a16:colId xmlns:a16="http://schemas.microsoft.com/office/drawing/2014/main" val="3347162570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2543209241"/>
                    </a:ext>
                  </a:extLst>
                </a:gridCol>
                <a:gridCol w="5071459">
                  <a:extLst>
                    <a:ext uri="{9D8B030D-6E8A-4147-A177-3AD203B41FA5}">
                      <a16:colId xmlns:a16="http://schemas.microsoft.com/office/drawing/2014/main" val="4250910205"/>
                    </a:ext>
                  </a:extLst>
                </a:gridCol>
              </a:tblGrid>
              <a:tr h="1152128"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İdeal</a:t>
                      </a:r>
                      <a:r>
                        <a:rPr lang="tr-TR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Online </a:t>
                      </a:r>
                      <a:endParaRPr lang="tr-T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Sosyal bilimleri, Sağlık bilimleri, Eğitim bilimleri ve Fen bilimleri alanlarındaki dergilere erişim sağlar.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0707468"/>
                  </a:ext>
                </a:extLst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21170"/>
              </p:ext>
            </p:extLst>
          </p:nvPr>
        </p:nvGraphicFramePr>
        <p:xfrm>
          <a:off x="-2236" y="4548976"/>
          <a:ext cx="9144002" cy="11343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3347162570"/>
                    </a:ext>
                  </a:extLst>
                </a:gridCol>
                <a:gridCol w="2919934">
                  <a:extLst>
                    <a:ext uri="{9D8B030D-6E8A-4147-A177-3AD203B41FA5}">
                      <a16:colId xmlns:a16="http://schemas.microsoft.com/office/drawing/2014/main" val="2543209241"/>
                    </a:ext>
                  </a:extLst>
                </a:gridCol>
                <a:gridCol w="5071463">
                  <a:extLst>
                    <a:ext uri="{9D8B030D-6E8A-4147-A177-3AD203B41FA5}">
                      <a16:colId xmlns:a16="http://schemas.microsoft.com/office/drawing/2014/main" val="4250910205"/>
                    </a:ext>
                  </a:extLst>
                </a:gridCol>
              </a:tblGrid>
              <a:tr h="1134318"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İdeal Online Din Bilimleri</a:t>
                      </a:r>
                      <a:endParaRPr lang="tr-T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Din Bilimleri alanında e-Kitaplara erişim sağar.</a:t>
                      </a:r>
                      <a:endParaRPr lang="tr-TR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0707468"/>
                  </a:ext>
                </a:extLst>
              </a:tr>
            </a:tbl>
          </a:graphicData>
        </a:graphic>
      </p:graphicFrame>
      <p:graphicFrame>
        <p:nvGraphicFramePr>
          <p:cNvPr id="20" name="Tablo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270837"/>
              </p:ext>
            </p:extLst>
          </p:nvPr>
        </p:nvGraphicFramePr>
        <p:xfrm>
          <a:off x="1" y="5701104"/>
          <a:ext cx="9144000" cy="11568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4">
                  <a:extLst>
                    <a:ext uri="{9D8B030D-6E8A-4147-A177-3AD203B41FA5}">
                      <a16:colId xmlns:a16="http://schemas.microsoft.com/office/drawing/2014/main" val="3748888611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4115206917"/>
                    </a:ext>
                  </a:extLst>
                </a:gridCol>
                <a:gridCol w="5071463">
                  <a:extLst>
                    <a:ext uri="{9D8B030D-6E8A-4147-A177-3AD203B41FA5}">
                      <a16:colId xmlns:a16="http://schemas.microsoft.com/office/drawing/2014/main" val="1468430553"/>
                    </a:ext>
                  </a:extLst>
                </a:gridCol>
              </a:tblGrid>
              <a:tr h="1156896">
                <a:tc>
                  <a:txBody>
                    <a:bodyPr/>
                    <a:lstStyle/>
                    <a:p>
                      <a:r>
                        <a:rPr lang="tr-TR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r>
                        <a:rPr lang="tr-TR" sz="1200" b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Vetis</a:t>
                      </a:r>
                      <a:endParaRPr lang="tr-TR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Kütüphane elektronik kaynaklarına </a:t>
                      </a:r>
                      <a:r>
                        <a:rPr lang="tr-TR" sz="1200" b="0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proxy</a:t>
                      </a:r>
                      <a:r>
                        <a:rPr lang="tr-TR" sz="12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ayarlarına gerek duymadan Kampüs Dışından erişim sağlar.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2877403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6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23869"/>
              </p:ext>
            </p:extLst>
          </p:nvPr>
        </p:nvGraphicFramePr>
        <p:xfrm>
          <a:off x="0" y="-22092"/>
          <a:ext cx="9143999" cy="1515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3484393907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686914060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1742541026"/>
                    </a:ext>
                  </a:extLst>
                </a:gridCol>
              </a:tblGrid>
              <a:tr h="1515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Jurix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Jurix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Türkiye'de tüm hukuk dergilerinde yayınlanmış makalelere erişim sunmayı hedefleyen bir veri tabanıdır.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156227041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289824"/>
              </p:ext>
            </p:extLst>
          </p:nvPr>
        </p:nvGraphicFramePr>
        <p:xfrm>
          <a:off x="-1" y="1493315"/>
          <a:ext cx="9143999" cy="1515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3484393907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686914060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1742541026"/>
                    </a:ext>
                  </a:extLst>
                </a:gridCol>
              </a:tblGrid>
              <a:tr h="1515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Heinonline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HeinOnline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Veritabanı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uluslararası alanda hukuk alanında, 70 milyondan fazla sayfadan oluşan ve yasal tarihin (arşiv) içeriğine erişim sağlar.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156227041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61801"/>
              </p:ext>
            </p:extLst>
          </p:nvPr>
        </p:nvGraphicFramePr>
        <p:xfrm>
          <a:off x="1" y="3008722"/>
          <a:ext cx="9143999" cy="15154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3484393907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686914060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1742541026"/>
                    </a:ext>
                  </a:extLst>
                </a:gridCol>
              </a:tblGrid>
              <a:tr h="1515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Turcademy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Turcademy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ile Türkiye'nin önde gelen yayıncılarından Seçkin Yayıncılık,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Pegem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Akademi, Anı Yayıncılık,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Palme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Yayıncılık ve Gazi Kitabevi’nden sağlanan Beşerî Bilimler, Sosyal Bilimler, Davranış Bilimleri, Teknoloji, Tıp ve daha pek çok alandan yaklaşık 2500 akademik kitaba elektronik olarak erişim sağlayabilirsiniz.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156227041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869986"/>
              </p:ext>
            </p:extLst>
          </p:nvPr>
        </p:nvGraphicFramePr>
        <p:xfrm>
          <a:off x="5293" y="4524129"/>
          <a:ext cx="9143999" cy="23612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52605">
                  <a:extLst>
                    <a:ext uri="{9D8B030D-6E8A-4147-A177-3AD203B41FA5}">
                      <a16:colId xmlns:a16="http://schemas.microsoft.com/office/drawing/2014/main" val="3484393907"/>
                    </a:ext>
                  </a:extLst>
                </a:gridCol>
                <a:gridCol w="2919933">
                  <a:extLst>
                    <a:ext uri="{9D8B030D-6E8A-4147-A177-3AD203B41FA5}">
                      <a16:colId xmlns:a16="http://schemas.microsoft.com/office/drawing/2014/main" val="686914060"/>
                    </a:ext>
                  </a:extLst>
                </a:gridCol>
                <a:gridCol w="5071461">
                  <a:extLst>
                    <a:ext uri="{9D8B030D-6E8A-4147-A177-3AD203B41FA5}">
                      <a16:colId xmlns:a16="http://schemas.microsoft.com/office/drawing/2014/main" val="1742541026"/>
                    </a:ext>
                  </a:extLst>
                </a:gridCol>
              </a:tblGrid>
              <a:tr h="2361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tr-T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Sobiat</a:t>
                      </a:r>
                      <a:endParaRPr lang="tr-TR" sz="1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Sobiad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Atıf Dizini Hakkında: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Sobiad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Sosyal Bilimler, Fen Bilimleri , Sağlık Bilimleri alanlarında yayınlanan toplamda 1278 derginin </a:t>
                      </a:r>
                      <a:r>
                        <a:rPr lang="tr-TR" sz="12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indekslendiği,atıflarının</a:t>
                      </a:r>
                      <a:r>
                        <a:rPr lang="tr-TR" sz="12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bulunduğu bir veri tabanıdır.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407" marR="34407" marT="0" marB="0"/>
                </a:tc>
                <a:extLst>
                  <a:ext uri="{0D108BD9-81ED-4DB2-BD59-A6C34878D82A}">
                    <a16:rowId xmlns:a16="http://schemas.microsoft.com/office/drawing/2014/main" val="115622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3678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606" cy="706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4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96362"/>
              </p:ext>
            </p:extLst>
          </p:nvPr>
        </p:nvGraphicFramePr>
        <p:xfrm>
          <a:off x="1" y="1124744"/>
          <a:ext cx="9143999" cy="57640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0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Veritabanının</a:t>
                      </a:r>
                      <a:r>
                        <a:rPr lang="tr-TR" sz="1200" dirty="0">
                          <a:effectLst/>
                        </a:rPr>
                        <a:t> Adı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İçeriği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IEEE/IEE </a:t>
                      </a:r>
                      <a:r>
                        <a:rPr lang="tr-TR" sz="1200" dirty="0" err="1">
                          <a:effectLst/>
                        </a:rPr>
                        <a:t>Electronics</a:t>
                      </a:r>
                      <a:r>
                        <a:rPr lang="tr-TR" sz="1200" dirty="0">
                          <a:effectLst/>
                        </a:rPr>
                        <a:t> Library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Elektronik mühendisliği, bilgisayar bilimleri, elektronik ve telekomünikasyon alanlarında tam metin </a:t>
                      </a:r>
                      <a:r>
                        <a:rPr lang="tr-TR" sz="1200" dirty="0" err="1">
                          <a:effectLst/>
                        </a:rPr>
                        <a:t>veritabanı</a:t>
                      </a:r>
                      <a:r>
                        <a:rPr lang="tr-TR" sz="1200" dirty="0">
                          <a:effectLst/>
                        </a:rPr>
                        <a:t>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ScienceDirect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Elsiver yayınevinin yayınladığı dergilere tam metin erişim sağlamakta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4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3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Taylor&amp;Francis</a:t>
                      </a:r>
                      <a:r>
                        <a:rPr lang="tr-TR" sz="1200" dirty="0">
                          <a:effectLst/>
                        </a:rPr>
                        <a:t> + </a:t>
                      </a:r>
                      <a:r>
                        <a:rPr lang="tr-TR" sz="1200" dirty="0" err="1">
                          <a:effectLst/>
                        </a:rPr>
                        <a:t>İnformaHealth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Beşeri bilimler, sağlık bilimi, sosyal ve davranışsal bilim, eğitim, sanat konularında </a:t>
                      </a:r>
                      <a:r>
                        <a:rPr lang="tr-TR" sz="1200" dirty="0" err="1">
                          <a:effectLst/>
                        </a:rPr>
                        <a:t>veritabanı</a:t>
                      </a:r>
                      <a:r>
                        <a:rPr lang="tr-TR" sz="1200" dirty="0">
                          <a:effectLst/>
                        </a:rPr>
                        <a:t>; Yayınevinin yayınladığı dergilere tam metin ulaşım sağlamaktadır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4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Web Of Science -ISI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Temel bilimler, sosyal ve beşeri bilimler, mühendislik, tıp ve yaşam bilimleri, güzel sanatlar konularında 3 ayrı atıf indeksi (</a:t>
                      </a:r>
                      <a:r>
                        <a:rPr lang="tr-TR" sz="1200" dirty="0" err="1">
                          <a:effectLst/>
                        </a:rPr>
                        <a:t>Science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Citation</a:t>
                      </a:r>
                      <a:r>
                        <a:rPr lang="tr-TR" sz="1200" dirty="0">
                          <a:effectLst/>
                        </a:rPr>
                        <a:t> Index, </a:t>
                      </a:r>
                      <a:r>
                        <a:rPr lang="tr-TR" sz="1200" dirty="0" err="1">
                          <a:effectLst/>
                        </a:rPr>
                        <a:t>Social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Citation</a:t>
                      </a:r>
                      <a:r>
                        <a:rPr lang="tr-TR" sz="1200" dirty="0">
                          <a:effectLst/>
                        </a:rPr>
                        <a:t> Index ,Art &amp;  </a:t>
                      </a:r>
                      <a:r>
                        <a:rPr lang="tr-TR" sz="1200" dirty="0" err="1">
                          <a:effectLst/>
                        </a:rPr>
                        <a:t>Humanites</a:t>
                      </a:r>
                      <a:r>
                        <a:rPr lang="tr-TR" sz="1200" dirty="0">
                          <a:effectLst/>
                        </a:rPr>
                        <a:t> Index)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u="none" strike="noStrike">
                          <a:effectLst/>
                          <a:hlinkClick r:id="rId2"/>
                        </a:rPr>
                        <a:t>iThenticate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u="none" strike="noStrike">
                          <a:effectLst/>
                          <a:hlinkClick r:id="rId3"/>
                        </a:rPr>
                        <a:t>İntihal Analiz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9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6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OVID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Sağlık bilimleri ile ilgili LWW yayınevinin yayınladığı tam metin dergilere erişim mümkündür.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7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CAB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Sağlık bilimleri ,Ziraat  ve veterinerlik ilgili veritabanı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92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8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Scopus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Temel bilimler, sosyal ve beşeri bilimler, mühendislik, tıp ve yaşam bilimleri ile ilgili </a:t>
                      </a:r>
                      <a:r>
                        <a:rPr lang="tr-TR" sz="1200" dirty="0" err="1">
                          <a:effectLst/>
                        </a:rPr>
                        <a:t>veritabanı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781" marR="4278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Metin kutusu 1"/>
          <p:cNvSpPr txBox="1"/>
          <p:nvPr/>
        </p:nvSpPr>
        <p:spPr>
          <a:xfrm>
            <a:off x="-8520" y="116632"/>
            <a:ext cx="9152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YILI TUBİTAK-ULAKBİM  TARAFINDA ÜCRETSİZ ERİŞİM SAĞLANAN VERİTABANLARI</a:t>
            </a:r>
            <a:endParaRPr lang="tr-TR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277078"/>
              </p:ext>
            </p:extLst>
          </p:nvPr>
        </p:nvGraphicFramePr>
        <p:xfrm>
          <a:off x="0" y="2"/>
          <a:ext cx="9144001" cy="6857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1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8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6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EbscoHost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Beşeri bilimler, sağlık bilimi, sosyal ve davranışsal bilim, eğitim, sanat konularını kapsayan veritabanı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Springer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Springer ve Kluwer yayınevinin yayınladığı dergilere tam metin erişim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0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Emerald Premier eJournal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Sosyal bilimler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Mendeley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Bibliyografya düzenleme aracı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Turnitin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İntihal Programı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6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Jstore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Sanat,,sosyal ve beşeri bilimler,Ekolji ve Botanik konularında yayınlanan dergilere tam metin erişimi sağlamaktadır.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0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15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WileyInterscience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Wiley ve blackwell yayınevlerinin yayınladığı dergilere tam metin erişim sağlamakta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3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16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Open dissertation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17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Nature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3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18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Proquest Dissertation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5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86581"/>
              </p:ext>
            </p:extLst>
          </p:nvPr>
        </p:nvGraphicFramePr>
        <p:xfrm>
          <a:off x="1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Kazancı </a:t>
                      </a:r>
                      <a:r>
                        <a:rPr lang="tr-TR" sz="1200" dirty="0">
                          <a:effectLst/>
                        </a:rPr>
                        <a:t>Mevzuat Programı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T.C. Mevzuatı, Kanun maddeleri, Resmi Gazete, Kanun Tasarıları, Hukuki Duyurular </a:t>
                      </a:r>
                      <a:r>
                        <a:rPr lang="tr-TR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v.b</a:t>
                      </a:r>
                      <a:r>
                        <a:rPr lang="tr-TR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konuları kapsamaktadır.</a:t>
                      </a: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 smtClean="0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793310"/>
            <a:ext cx="9144000" cy="51435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25120" y="1883867"/>
            <a:ext cx="3866108" cy="442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488"/>
              </a:lnSpc>
            </a:pPr>
            <a:r>
              <a:rPr lang="en-US" sz="2791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" pitchFamily="34" charset="-122"/>
                <a:cs typeface="Times New Roman" panose="02020603050405020304" pitchFamily="18" charset="0"/>
              </a:rPr>
              <a:t>Kütüphane</a:t>
            </a:r>
            <a:r>
              <a:rPr lang="tr-TR" sz="2791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" pitchFamily="34" charset="-122"/>
                <a:cs typeface="Times New Roman" panose="02020603050405020304" pitchFamily="18" charset="0"/>
              </a:rPr>
              <a:t>ler</a:t>
            </a:r>
            <a:r>
              <a:rPr lang="tr-TR" sz="2791" b="1" dirty="0">
                <a:solidFill>
                  <a:srgbClr val="231971"/>
                </a:solidFill>
                <a:latin typeface="Times New Roman" panose="02020603050405020304" pitchFamily="18" charset="0"/>
                <a:ea typeface="Outfit" pitchFamily="34" charset="-122"/>
                <a:cs typeface="Times New Roman" panose="02020603050405020304" pitchFamily="18" charset="0"/>
              </a:rPr>
              <a:t> Arası İşbirliği(ILL)</a:t>
            </a:r>
            <a:endParaRPr lang="en-US" sz="279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043066" y="2752055"/>
            <a:ext cx="82972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endParaRPr lang="en-US" sz="1674" dirty="0"/>
          </a:p>
        </p:txBody>
      </p:sp>
      <p:sp>
        <p:nvSpPr>
          <p:cNvPr id="8" name="Text 4"/>
          <p:cNvSpPr/>
          <p:nvPr/>
        </p:nvSpPr>
        <p:spPr>
          <a:xfrm>
            <a:off x="4385816" y="2698924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tr-TR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KiTS</a:t>
            </a:r>
            <a:r>
              <a:rPr lang="tr-TR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 -</a:t>
            </a:r>
            <a:endParaRPr lang="en-US" sz="1396" dirty="0"/>
          </a:p>
        </p:txBody>
      </p:sp>
      <p:sp>
        <p:nvSpPr>
          <p:cNvPr id="9" name="Text 5"/>
          <p:cNvSpPr/>
          <p:nvPr/>
        </p:nvSpPr>
        <p:spPr>
          <a:xfrm>
            <a:off x="4385817" y="3005436"/>
            <a:ext cx="1829842" cy="90725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Kütüphane</a:t>
            </a:r>
            <a:r>
              <a:rPr lang="tr-TR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koleksiyonunda bulunmayan bilgi kaynaklarının </a:t>
            </a:r>
            <a:r>
              <a:rPr lang="tr-TR" sz="1116" dirty="0" smtClean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başka </a:t>
            </a:r>
            <a:r>
              <a:rPr lang="tr-TR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kurumlardan </a:t>
            </a:r>
            <a:r>
              <a:rPr lang="tr-TR" sz="1116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«Kütüphaneler Arası İşbirliği» kapsamında </a:t>
            </a:r>
            <a:r>
              <a:rPr lang="tr-TR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ödünç olarak getirtilmesidir.</a:t>
            </a:r>
            <a:endParaRPr lang="en-US" sz="1116" dirty="0"/>
          </a:p>
        </p:txBody>
      </p:sp>
      <p:sp>
        <p:nvSpPr>
          <p:cNvPr id="11" name="Text 7"/>
          <p:cNvSpPr/>
          <p:nvPr/>
        </p:nvSpPr>
        <p:spPr>
          <a:xfrm>
            <a:off x="6455644" y="2752055"/>
            <a:ext cx="122486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endParaRPr lang="en-US" sz="1674" dirty="0"/>
          </a:p>
        </p:txBody>
      </p:sp>
      <p:sp>
        <p:nvSpPr>
          <p:cNvPr id="12" name="Text 8"/>
          <p:cNvSpPr/>
          <p:nvPr/>
        </p:nvSpPr>
        <p:spPr>
          <a:xfrm>
            <a:off x="4972162" y="2714716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tr-TR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TÜBESS</a:t>
            </a:r>
            <a:endParaRPr lang="en-US" sz="1396" dirty="0"/>
          </a:p>
        </p:txBody>
      </p:sp>
      <p:sp>
        <p:nvSpPr>
          <p:cNvPr id="15" name="Text 11"/>
          <p:cNvSpPr/>
          <p:nvPr/>
        </p:nvSpPr>
        <p:spPr>
          <a:xfrm>
            <a:off x="4024090" y="4267052"/>
            <a:ext cx="120998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endParaRPr lang="en-US" sz="1674" dirty="0"/>
          </a:p>
        </p:txBody>
      </p:sp>
      <p:sp>
        <p:nvSpPr>
          <p:cNvPr id="16" name="Text 12"/>
          <p:cNvSpPr/>
          <p:nvPr/>
        </p:nvSpPr>
        <p:spPr>
          <a:xfrm>
            <a:off x="4385816" y="4213920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endParaRPr lang="en-US" sz="1396" dirty="0"/>
          </a:p>
        </p:txBody>
      </p:sp>
      <p:sp>
        <p:nvSpPr>
          <p:cNvPr id="17" name="Text 13"/>
          <p:cNvSpPr/>
          <p:nvPr/>
        </p:nvSpPr>
        <p:spPr>
          <a:xfrm>
            <a:off x="4385817" y="4520431"/>
            <a:ext cx="4262066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endParaRPr lang="en-US" sz="1116" dirty="0"/>
          </a:p>
        </p:txBody>
      </p:sp>
    </p:spTree>
    <p:extLst>
      <p:ext uri="{BB962C8B-B14F-4D97-AF65-F5344CB8AC3E}">
        <p14:creationId xmlns:p14="http://schemas.microsoft.com/office/powerpoint/2010/main" val="10931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857250"/>
            <a:ext cx="10269127" cy="5471257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96119" y="1393925"/>
            <a:ext cx="3544119" cy="4429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488"/>
              </a:lnSpc>
            </a:pPr>
            <a:r>
              <a:rPr lang="tr-TR" sz="2791" b="1" dirty="0">
                <a:solidFill>
                  <a:srgbClr val="231971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İntihal Analiz Programları</a:t>
            </a:r>
            <a:endParaRPr lang="en-US" sz="2791" dirty="0"/>
          </a:p>
        </p:txBody>
      </p:sp>
      <p:sp>
        <p:nvSpPr>
          <p:cNvPr id="6" name="Shape 2"/>
          <p:cNvSpPr/>
          <p:nvPr/>
        </p:nvSpPr>
        <p:spPr>
          <a:xfrm>
            <a:off x="699194" y="2049513"/>
            <a:ext cx="19050" cy="341449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7" name="Shape 3"/>
          <p:cNvSpPr/>
          <p:nvPr/>
        </p:nvSpPr>
        <p:spPr>
          <a:xfrm>
            <a:off x="849139" y="2358926"/>
            <a:ext cx="496119" cy="1905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8" name="Shape 4"/>
          <p:cNvSpPr/>
          <p:nvPr/>
        </p:nvSpPr>
        <p:spPr>
          <a:xfrm>
            <a:off x="549250" y="2208981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667197" y="2262113"/>
            <a:ext cx="82972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r>
              <a:rPr lang="en-US" sz="1674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1</a:t>
            </a:r>
            <a:endParaRPr lang="en-US" sz="1674" dirty="0"/>
          </a:p>
        </p:txBody>
      </p:sp>
      <p:sp>
        <p:nvSpPr>
          <p:cNvPr id="10" name="Text 6"/>
          <p:cNvSpPr/>
          <p:nvPr/>
        </p:nvSpPr>
        <p:spPr>
          <a:xfrm>
            <a:off x="1488431" y="2191271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tr-TR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Turnitin</a:t>
            </a:r>
            <a:endParaRPr lang="en-US" sz="1396" dirty="0"/>
          </a:p>
        </p:txBody>
      </p:sp>
      <p:sp>
        <p:nvSpPr>
          <p:cNvPr id="11" name="Text 7"/>
          <p:cNvSpPr/>
          <p:nvPr/>
        </p:nvSpPr>
        <p:spPr>
          <a:xfrm>
            <a:off x="1488430" y="2497783"/>
            <a:ext cx="3730451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tr-TR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Tezler ve ödevlerde kullanılabilecek bir intihal analiz programıdır</a:t>
            </a:r>
            <a:r>
              <a:rPr lang="en-US" sz="1116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116" dirty="0"/>
          </a:p>
        </p:txBody>
      </p:sp>
      <p:sp>
        <p:nvSpPr>
          <p:cNvPr id="12" name="Shape 8"/>
          <p:cNvSpPr/>
          <p:nvPr/>
        </p:nvSpPr>
        <p:spPr>
          <a:xfrm>
            <a:off x="849139" y="3544342"/>
            <a:ext cx="496119" cy="1905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3" name="Shape 9"/>
          <p:cNvSpPr/>
          <p:nvPr/>
        </p:nvSpPr>
        <p:spPr>
          <a:xfrm>
            <a:off x="549250" y="3394397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647477" y="3447530"/>
            <a:ext cx="122486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r>
              <a:rPr lang="en-US" sz="1674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2</a:t>
            </a:r>
            <a:endParaRPr lang="en-US" sz="1674" dirty="0"/>
          </a:p>
        </p:txBody>
      </p:sp>
      <p:sp>
        <p:nvSpPr>
          <p:cNvPr id="15" name="Text 11"/>
          <p:cNvSpPr/>
          <p:nvPr/>
        </p:nvSpPr>
        <p:spPr>
          <a:xfrm>
            <a:off x="1488431" y="3376687"/>
            <a:ext cx="1772022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tr-TR" sz="1396" b="1" dirty="0" err="1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İthenticate</a:t>
            </a:r>
            <a:endParaRPr lang="en-US" sz="1396" dirty="0"/>
          </a:p>
        </p:txBody>
      </p:sp>
      <p:sp>
        <p:nvSpPr>
          <p:cNvPr id="16" name="Text 12"/>
          <p:cNvSpPr/>
          <p:nvPr/>
        </p:nvSpPr>
        <p:spPr>
          <a:xfrm>
            <a:off x="1488430" y="3683198"/>
            <a:ext cx="3730451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tr-TR" sz="1125" dirty="0">
                <a:solidFill>
                  <a:schemeClr val="bg1"/>
                </a:solidFill>
              </a:rPr>
              <a:t>Akademik çalışmalardaki intihalleri tespit etmek için kullanılan intihal analiz programıdır.</a:t>
            </a:r>
            <a:endParaRPr lang="en-US" sz="1116" dirty="0">
              <a:solidFill>
                <a:schemeClr val="bg1"/>
              </a:solidFill>
            </a:endParaRPr>
          </a:p>
        </p:txBody>
      </p:sp>
      <p:sp>
        <p:nvSpPr>
          <p:cNvPr id="17" name="Shape 13"/>
          <p:cNvSpPr/>
          <p:nvPr/>
        </p:nvSpPr>
        <p:spPr>
          <a:xfrm>
            <a:off x="849139" y="4729758"/>
            <a:ext cx="496119" cy="1905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</p:sp>
      <p:sp>
        <p:nvSpPr>
          <p:cNvPr id="18" name="Shape 14"/>
          <p:cNvSpPr/>
          <p:nvPr/>
        </p:nvSpPr>
        <p:spPr>
          <a:xfrm>
            <a:off x="549250" y="4579814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648220" y="4632945"/>
            <a:ext cx="120998" cy="21267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674"/>
              </a:lnSpc>
            </a:pPr>
            <a:r>
              <a:rPr lang="en-US" sz="1674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3</a:t>
            </a:r>
            <a:endParaRPr lang="en-US" sz="1674" dirty="0"/>
          </a:p>
        </p:txBody>
      </p:sp>
      <p:sp>
        <p:nvSpPr>
          <p:cNvPr id="20" name="Text 16"/>
          <p:cNvSpPr/>
          <p:nvPr/>
        </p:nvSpPr>
        <p:spPr>
          <a:xfrm>
            <a:off x="1488430" y="4562104"/>
            <a:ext cx="2081585" cy="2214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45"/>
              </a:lnSpc>
            </a:pPr>
            <a:r>
              <a:rPr lang="tr-TR" sz="1396" b="1" dirty="0">
                <a:solidFill>
                  <a:srgbClr val="2A2742"/>
                </a:solidFill>
                <a:latin typeface="Outfit" pitchFamily="34" charset="0"/>
                <a:ea typeface="Outfit" pitchFamily="34" charset="-122"/>
                <a:cs typeface="Outfit" pitchFamily="34" charset="-120"/>
              </a:rPr>
              <a:t>İntihal.net</a:t>
            </a:r>
            <a:endParaRPr lang="en-US" sz="1396" dirty="0"/>
          </a:p>
        </p:txBody>
      </p:sp>
      <p:sp>
        <p:nvSpPr>
          <p:cNvPr id="21" name="Text 17"/>
          <p:cNvSpPr/>
          <p:nvPr/>
        </p:nvSpPr>
        <p:spPr>
          <a:xfrm>
            <a:off x="1488430" y="4868614"/>
            <a:ext cx="3730451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tr-TR" sz="1125" dirty="0" err="1">
                <a:solidFill>
                  <a:schemeClr val="bg1"/>
                </a:solidFill>
              </a:rPr>
              <a:t>İntihal.Net</a:t>
            </a:r>
            <a:r>
              <a:rPr lang="tr-TR" sz="1125" dirty="0">
                <a:solidFill>
                  <a:schemeClr val="bg1"/>
                </a:solidFill>
              </a:rPr>
              <a:t> birçok intihal tipini tespit etmek için özelleşmiş internet tabanlı ve yerli bir intihal tespit ve raporlama yazılımıdır</a:t>
            </a:r>
            <a:endParaRPr lang="en-US" sz="1116" dirty="0">
              <a:solidFill>
                <a:schemeClr val="bg1"/>
              </a:solidFill>
            </a:endParaRPr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857251"/>
            <a:ext cx="3657600" cy="510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39752" y="2276872"/>
            <a:ext cx="5252571" cy="1152128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 smtClean="0"/>
              <a:t>SALONLARIMIZ</a:t>
            </a:r>
            <a:endParaRPr lang="tr-TR" sz="4800" b="1" dirty="0"/>
          </a:p>
        </p:txBody>
      </p:sp>
    </p:spTree>
    <p:extLst>
      <p:ext uri="{BB962C8B-B14F-4D97-AF65-F5344CB8AC3E}">
        <p14:creationId xmlns:p14="http://schemas.microsoft.com/office/powerpoint/2010/main" val="41227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75656" y="2434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7/24 OKUMA SALONU</a:t>
            </a:r>
            <a:endParaRPr lang="tr-TR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41682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3400"/>
            <a:ext cx="8712969" cy="56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52"/>
            <a:ext cx="4320319" cy="327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3"/>
            <a:ext cx="9144000" cy="357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4427984" y="506598"/>
            <a:ext cx="41764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OKUMA SALONU</a:t>
            </a:r>
          </a:p>
          <a:p>
            <a:endParaRPr lang="tr-TR" sz="2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Kullanıcıların kendi kitapları veya kütüphane kaynaklarını kullanarak ders çalıştıkları /araştırma yapabildikleri bölümdür.</a:t>
            </a:r>
          </a:p>
        </p:txBody>
      </p:sp>
    </p:spTree>
    <p:extLst>
      <p:ext uri="{BB962C8B-B14F-4D97-AF65-F5344CB8AC3E}">
        <p14:creationId xmlns:p14="http://schemas.microsoft.com/office/powerpoint/2010/main" val="26663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32656"/>
            <a:ext cx="79208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3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25119" y="1592536"/>
            <a:ext cx="4319216" cy="4872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837"/>
              </a:lnSpc>
            </a:pPr>
            <a:r>
              <a:rPr lang="en-US" sz="3070" b="1" kern="0" spc="-62" dirty="0">
                <a:solidFill>
                  <a:srgbClr val="F95F88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Kütüphanemiz Hakkında</a:t>
            </a:r>
            <a:endParaRPr lang="en-US" sz="3070" dirty="0"/>
          </a:p>
        </p:txBody>
      </p:sp>
      <p:sp>
        <p:nvSpPr>
          <p:cNvPr id="6" name="Shape 3"/>
          <p:cNvSpPr/>
          <p:nvPr/>
        </p:nvSpPr>
        <p:spPr>
          <a:xfrm>
            <a:off x="3925119" y="2292400"/>
            <a:ext cx="2290540" cy="1755875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071640" y="2438920"/>
            <a:ext cx="1949276" cy="2437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918"/>
              </a:lnSpc>
            </a:pPr>
            <a:r>
              <a:rPr lang="en-US" sz="1535" b="1" kern="0" spc="-3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Tarihçe</a:t>
            </a:r>
            <a:endParaRPr lang="en-US" sz="1535" dirty="0"/>
          </a:p>
        </p:txBody>
      </p:sp>
      <p:sp>
        <p:nvSpPr>
          <p:cNvPr id="8" name="Text 5"/>
          <p:cNvSpPr/>
          <p:nvPr/>
        </p:nvSpPr>
        <p:spPr>
          <a:xfrm>
            <a:off x="4071641" y="2767683"/>
            <a:ext cx="1997497" cy="1134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050" kern="0" spc="-2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Dicle Üniversitesi Kütüphanesi, </a:t>
            </a:r>
            <a:r>
              <a:rPr lang="tr-TR" sz="1050" kern="0" spc="-2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1973 yılında kurulmuş olup, 2012 den beri yeni binasında</a:t>
            </a:r>
            <a:r>
              <a:rPr lang="en-US" sz="1050" kern="0" spc="-2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öğrencilere ve araştırmacılara hizmet vermektedir.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6357417" y="2292400"/>
            <a:ext cx="2290540" cy="1755875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03939" y="2438920"/>
            <a:ext cx="1949276" cy="2437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918"/>
              </a:lnSpc>
            </a:pPr>
            <a:r>
              <a:rPr lang="en-US" sz="1535" b="1" kern="0" spc="-3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Misyon</a:t>
            </a:r>
            <a:endParaRPr lang="en-US" sz="1535" dirty="0"/>
          </a:p>
        </p:txBody>
      </p:sp>
      <p:sp>
        <p:nvSpPr>
          <p:cNvPr id="11" name="Text 8"/>
          <p:cNvSpPr/>
          <p:nvPr/>
        </p:nvSpPr>
        <p:spPr>
          <a:xfrm>
            <a:off x="6503939" y="2767683"/>
            <a:ext cx="1997497" cy="1134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kern="0" spc="-2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Kütüphanenin misyonu, öğrencilere, öğretim üyelerine ve araştırmacılara bilgiye erişimi kolaylaştırmak ve öğrenmeyi desteklemektir.</a:t>
            </a:r>
            <a:endParaRPr lang="en-US" sz="1116" dirty="0"/>
          </a:p>
        </p:txBody>
      </p:sp>
      <p:sp>
        <p:nvSpPr>
          <p:cNvPr id="12" name="Shape 9"/>
          <p:cNvSpPr/>
          <p:nvPr/>
        </p:nvSpPr>
        <p:spPr>
          <a:xfrm>
            <a:off x="3925119" y="4190034"/>
            <a:ext cx="4722764" cy="1075432"/>
          </a:xfrm>
          <a:prstGeom prst="roundRect">
            <a:avLst>
              <a:gd name="adj" fmla="val 55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4071640" y="4336554"/>
            <a:ext cx="1949276" cy="2437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918"/>
              </a:lnSpc>
            </a:pPr>
            <a:r>
              <a:rPr lang="en-US" sz="1535" b="1" kern="0" spc="-31" dirty="0">
                <a:solidFill>
                  <a:srgbClr val="272525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Vizyon</a:t>
            </a:r>
            <a:endParaRPr lang="en-US" sz="1535" dirty="0"/>
          </a:p>
        </p:txBody>
      </p:sp>
      <p:sp>
        <p:nvSpPr>
          <p:cNvPr id="14" name="Text 11"/>
          <p:cNvSpPr/>
          <p:nvPr/>
        </p:nvSpPr>
        <p:spPr>
          <a:xfrm>
            <a:off x="4071640" y="4665315"/>
            <a:ext cx="4429721" cy="4536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786"/>
              </a:lnSpc>
            </a:pPr>
            <a:r>
              <a:rPr lang="en-US" sz="1116" kern="0" spc="-2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Kütüphane, bilgiye erişim, araştırma ve öğrenme alanında bir öncü olma vizyonuyla hareket etmektedir.</a:t>
            </a:r>
            <a:endParaRPr lang="en-US" sz="1116" dirty="0"/>
          </a:p>
        </p:txBody>
      </p:sp>
      <p:pic>
        <p:nvPicPr>
          <p:cNvPr id="15" name="İçerik Yer Tutucusu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57250"/>
            <a:ext cx="3429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1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3400"/>
            <a:ext cx="8640960" cy="5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GRUP ÇALIŞMA ODALARI</a:t>
            </a:r>
          </a:p>
          <a:p>
            <a:pPr marL="0" indent="0" algn="ctr">
              <a:buNone/>
            </a:pPr>
            <a:endParaRPr lang="tr-TR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Kütüphanemiz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giriş katında 5, birinci katta 12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adet</a:t>
            </a:r>
          </a:p>
          <a:p>
            <a:pPr marL="0" indent="0" algn="just">
              <a:buNone/>
            </a:pP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olmak üzere toplam  17 adet grup çalışma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odası</a:t>
            </a:r>
          </a:p>
          <a:p>
            <a:pPr marL="0" indent="0" algn="just">
              <a:buNone/>
            </a:pP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bulunmaktadır. Grup çalışma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odalarını,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öğretim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elemanları</a:t>
            </a:r>
          </a:p>
          <a:p>
            <a:pPr marL="0" indent="0" algn="just">
              <a:buNone/>
            </a:pP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dışındaki kullanıcılarımız,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en az üç kişilik gruplar halinde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olmak kaydıyla,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ilgili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bölümde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kayıt yaptırarak </a:t>
            </a:r>
            <a:r>
              <a:rPr lang="tr-TR" sz="2600" b="1" dirty="0" smtClean="0">
                <a:latin typeface="Times New Roman" pitchFamily="18" charset="0"/>
                <a:cs typeface="Times New Roman" pitchFamily="18" charset="0"/>
              </a:rPr>
              <a:t>kullanmaları mümkündür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96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0" y="18864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Grup Çalışma Odaları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44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13681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TOPLANTI SALONU</a:t>
            </a:r>
          </a:p>
          <a:p>
            <a:pPr marL="0" indent="0" algn="just">
              <a:buNone/>
            </a:pPr>
            <a:r>
              <a:rPr lang="tr-TR" sz="2200" b="1" dirty="0" smtClean="0">
                <a:latin typeface="Times New Roman" pitchFamily="18" charset="0"/>
                <a:cs typeface="Times New Roman" pitchFamily="18" charset="0"/>
              </a:rPr>
              <a:t>Gerek Kütüphanemizin düzenleyeceği toplantıların gerekse Üniversitemizin düzenleyeceği panel, seminer , eğitim çalışmaları v.b toplantıların yapılabileceği salondur. Toplantı salonu  78  kişi kapasitelidir.</a:t>
            </a:r>
            <a:endParaRPr lang="tr-TR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/>
          <a:stretch/>
        </p:blipFill>
        <p:spPr bwMode="auto">
          <a:xfrm>
            <a:off x="452202" y="2132856"/>
            <a:ext cx="82395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8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jhjhgj\Desktop\1376376_10151908685011772_168870307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98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908720"/>
            <a:ext cx="78488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195736" y="260648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SİNEMA SALONU</a:t>
            </a:r>
            <a:endParaRPr lang="tr-TR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3400" y="2852936"/>
            <a:ext cx="6554867" cy="1656184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 smtClean="0"/>
              <a:t>SUNULAN HİZMETLER</a:t>
            </a: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36484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2" y="702229"/>
            <a:ext cx="8735317" cy="53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295351" y="553421"/>
            <a:ext cx="4625305" cy="43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KİTAP STERİLAZASYON CİHAZI</a:t>
            </a:r>
            <a:endParaRPr lang="tr-TR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51520" y="1196752"/>
            <a:ext cx="8712968" cy="138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Günümüzdeki </a:t>
            </a:r>
            <a:r>
              <a:rPr lang="tr-TR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pandemi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koşulları da göz önünde bulundurularak kullanıma sunulan kitap temizleme cihazı ile covid-19, kuş gribi, elle taşınan bakteriler, toz içinde barınan mantar, küf sporları ve nemden kaynaklanan bakterilerden UVC ışını ile temizlendikten sonra  kullanıcı hizmetine sunulmaktadır. </a:t>
            </a:r>
          </a:p>
        </p:txBody>
      </p:sp>
      <p:pic>
        <p:nvPicPr>
          <p:cNvPr id="6" name="Resim 5" descr="C:\Users\user\Desktop\Yeni klasör\IMG_34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44" y="2679046"/>
            <a:ext cx="5760720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2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DE6"/>
          </a:solidFill>
          <a:ln/>
        </p:spPr>
      </p:sp>
      <p:sp>
        <p:nvSpPr>
          <p:cNvPr id="4" name="Text 2"/>
          <p:cNvSpPr/>
          <p:nvPr/>
        </p:nvSpPr>
        <p:spPr>
          <a:xfrm>
            <a:off x="672033" y="1303958"/>
            <a:ext cx="7469833" cy="3685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903"/>
              </a:lnSpc>
            </a:pPr>
            <a:r>
              <a:rPr lang="en-US" sz="2322" b="1" dirty="0">
                <a:solidFill>
                  <a:srgbClr val="233939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Kütüphanenin Öğrencilere Sunduğu Avantajlar</a:t>
            </a:r>
            <a:endParaRPr lang="en-US" sz="2322" dirty="0"/>
          </a:p>
        </p:txBody>
      </p:sp>
      <p:sp>
        <p:nvSpPr>
          <p:cNvPr id="5" name="Text 3"/>
          <p:cNvSpPr/>
          <p:nvPr/>
        </p:nvSpPr>
        <p:spPr>
          <a:xfrm>
            <a:off x="672034" y="1908423"/>
            <a:ext cx="7799933" cy="3774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487"/>
              </a:lnSpc>
            </a:pPr>
            <a:r>
              <a:rPr lang="en-US" sz="92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Kütüphane, </a:t>
            </a:r>
            <a:r>
              <a:rPr lang="en-US" sz="929" b="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öğrencilere geniş bir bilgi kaynağı, sessiz </a:t>
            </a:r>
            <a:r>
              <a:rPr lang="en-US" sz="929" b="1" dirty="0" err="1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çalışma</a:t>
            </a:r>
            <a:r>
              <a:rPr lang="en-US" sz="929" b="1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ortamı, modern teknolojik imkânlar, kütüphane personeli tarafından sunulan yardımcı hizmetler ve bilgi paylaşımı olanakları</a:t>
            </a:r>
            <a:r>
              <a:rPr lang="en-US" sz="92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sunmaktadır.</a:t>
            </a:r>
            <a:endParaRPr lang="en-US" sz="929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4" y="2418532"/>
            <a:ext cx="3811488" cy="235565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2033" y="4921597"/>
            <a:ext cx="1517303" cy="1842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451"/>
              </a:lnSpc>
            </a:pPr>
            <a:r>
              <a:rPr lang="en-US" sz="116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Geniş Bilgi Kaynağı</a:t>
            </a:r>
            <a:endParaRPr lang="en-US" sz="1161" dirty="0"/>
          </a:p>
        </p:txBody>
      </p:sp>
      <p:sp>
        <p:nvSpPr>
          <p:cNvPr id="8" name="Text 5"/>
          <p:cNvSpPr/>
          <p:nvPr/>
        </p:nvSpPr>
        <p:spPr>
          <a:xfrm>
            <a:off x="672034" y="5176615"/>
            <a:ext cx="3811488" cy="3774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487"/>
              </a:lnSpc>
            </a:pPr>
            <a:r>
              <a:rPr lang="en-US" sz="92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Kütüphane, farklı disiplinlerdeki kitap, dergi, tezler, elektronik kaynaklar ve diğer dokümanlardan oluşan kapsamlı bir koleksiyon sunmaktadır.</a:t>
            </a:r>
            <a:endParaRPr lang="en-US" sz="929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405" y="2418532"/>
            <a:ext cx="3811562" cy="235565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660404" y="4921597"/>
            <a:ext cx="1806997" cy="1842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451"/>
              </a:lnSpc>
            </a:pPr>
            <a:r>
              <a:rPr lang="en-US" sz="1161" b="1" dirty="0">
                <a:solidFill>
                  <a:srgbClr val="3B4E4E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Sessiz Çalışma Ortamı</a:t>
            </a:r>
            <a:endParaRPr lang="en-US" sz="1161" dirty="0"/>
          </a:p>
        </p:txBody>
      </p:sp>
      <p:sp>
        <p:nvSpPr>
          <p:cNvPr id="11" name="Text 7"/>
          <p:cNvSpPr/>
          <p:nvPr/>
        </p:nvSpPr>
        <p:spPr>
          <a:xfrm>
            <a:off x="4660405" y="5176615"/>
            <a:ext cx="3811562" cy="3774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1487"/>
              </a:lnSpc>
            </a:pPr>
            <a:r>
              <a:rPr lang="en-US" sz="92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Kütüphane, öğrencilere rahat ve sessiz bir </a:t>
            </a:r>
            <a:r>
              <a:rPr lang="en-US" sz="929" dirty="0" err="1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çalışma</a:t>
            </a:r>
            <a:r>
              <a:rPr lang="en-US" sz="929" dirty="0">
                <a:solidFill>
                  <a:srgbClr val="3B4E4E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ortamı sağlayarak öğrenmelerine ve odaklanmalarına yardımcı olur.</a:t>
            </a:r>
            <a:endParaRPr lang="en-US" sz="929" dirty="0"/>
          </a:p>
        </p:txBody>
      </p:sp>
    </p:spTree>
    <p:extLst>
      <p:ext uri="{BB962C8B-B14F-4D97-AF65-F5344CB8AC3E}">
        <p14:creationId xmlns:p14="http://schemas.microsoft.com/office/powerpoint/2010/main" val="5556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3400" y="1052737"/>
            <a:ext cx="7350968" cy="3248330"/>
          </a:xfrm>
        </p:spPr>
        <p:txBody>
          <a:bodyPr/>
          <a:lstStyle/>
          <a:p>
            <a:pPr lvl="0" algn="ctr"/>
            <a:r>
              <a:rPr lang="tr-TR" b="1" dirty="0" err="1" smtClean="0">
                <a:solidFill>
                  <a:schemeClr val="bg1"/>
                </a:solidFill>
              </a:rPr>
              <a:t>Vetis</a:t>
            </a:r>
            <a:r>
              <a:rPr lang="tr-TR" b="1" dirty="0" smtClean="0">
                <a:solidFill>
                  <a:schemeClr val="bg1"/>
                </a:solidFill>
              </a:rPr>
              <a:t> (Kampüs </a:t>
            </a:r>
            <a:r>
              <a:rPr lang="tr-TR" b="1" dirty="0">
                <a:solidFill>
                  <a:schemeClr val="bg1"/>
                </a:solidFill>
              </a:rPr>
              <a:t>dışı erişim)</a:t>
            </a:r>
            <a:br>
              <a:rPr lang="tr-TR" b="1" dirty="0">
                <a:solidFill>
                  <a:schemeClr val="bg1"/>
                </a:solidFill>
              </a:rPr>
            </a:b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777686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KATALOG TARAMA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" y="1340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533400"/>
            <a:ext cx="7783016" cy="5631904"/>
          </a:xfrm>
        </p:spPr>
        <p:txBody>
          <a:bodyPr>
            <a:normAutofit/>
          </a:bodyPr>
          <a:lstStyle/>
          <a:p>
            <a:pPr algn="ctr"/>
            <a:r>
              <a:rPr lang="tr-TR" sz="4400" b="1" dirty="0" smtClean="0"/>
              <a:t>MEHMET-ESRA CANSIZ KÜTÜPHANESİ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9992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533400"/>
            <a:ext cx="7970592" cy="57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" y="857250"/>
            <a:ext cx="7543800" cy="50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" y="857250"/>
            <a:ext cx="7543800" cy="50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3648" y="2132856"/>
            <a:ext cx="5544616" cy="2183494"/>
          </a:xfrm>
        </p:spPr>
        <p:txBody>
          <a:bodyPr/>
          <a:lstStyle/>
          <a:p>
            <a:pPr marL="0" indent="0">
              <a:buNone/>
            </a:pPr>
            <a:r>
              <a:rPr lang="tr-TR" sz="3200" b="1" dirty="0" smtClean="0"/>
              <a:t>KÜTÜPHANEMİZ BÖLÜMLERİ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29879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" y="857250"/>
            <a:ext cx="7543800" cy="50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" y="857250"/>
            <a:ext cx="7543800" cy="50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76" y="857250"/>
            <a:ext cx="68694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857250"/>
            <a:ext cx="3429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9884" y="1921296"/>
            <a:ext cx="4722764" cy="9303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3662"/>
              </a:lnSpc>
            </a:pPr>
            <a:r>
              <a:rPr lang="tr-TR" sz="2930" b="1" dirty="0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Kütüphane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Çalı</a:t>
            </a:r>
            <a:r>
              <a:rPr lang="tr-TR" sz="2930" b="1" dirty="0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ş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ma </a:t>
            </a:r>
            <a:r>
              <a:rPr lang="tr-TR" sz="2930" b="1" dirty="0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  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Saatleri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Petrona" pitchFamily="34" charset="-122"/>
                <a:cs typeface="Times New Roman" panose="02020603050405020304" pitchFamily="18" charset="0"/>
              </a:rPr>
              <a:t> </a:t>
            </a:r>
            <a:endParaRPr lang="en-US" sz="29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496119" y="3192886"/>
            <a:ext cx="4722764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endParaRPr lang="en-US" sz="1116" dirty="0"/>
          </a:p>
        </p:txBody>
      </p:sp>
      <p:sp>
        <p:nvSpPr>
          <p:cNvPr id="7" name="Shape 3"/>
          <p:cNvSpPr/>
          <p:nvPr/>
        </p:nvSpPr>
        <p:spPr>
          <a:xfrm>
            <a:off x="496119" y="3579168"/>
            <a:ext cx="4722764" cy="1228874"/>
          </a:xfrm>
          <a:prstGeom prst="roundRect">
            <a:avLst>
              <a:gd name="adj" fmla="val 484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851422" y="3973994"/>
            <a:ext cx="4713239" cy="40645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9" name="Text 5"/>
          <p:cNvSpPr/>
          <p:nvPr/>
        </p:nvSpPr>
        <p:spPr>
          <a:xfrm>
            <a:off x="642640" y="3673749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r>
              <a:rPr lang="en-US" sz="1116" dirty="0" err="1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Hafta</a:t>
            </a:r>
            <a:r>
              <a:rPr lang="en-US" sz="1116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tr-TR" sz="1116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r>
              <a:rPr lang="en-US" sz="1116" dirty="0" err="1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çi</a:t>
            </a:r>
            <a:r>
              <a:rPr lang="tr-TR" sz="1116" dirty="0">
                <a:solidFill>
                  <a:srgbClr val="FF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(Ali Emiri Merkez Kütüphanesi)</a:t>
            </a:r>
            <a:endParaRPr lang="en-US" sz="1116" dirty="0">
              <a:solidFill>
                <a:srgbClr val="FF0000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3644280" y="3666250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r>
              <a:rPr lang="en-US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08:00 – </a:t>
            </a:r>
            <a:r>
              <a:rPr lang="tr-TR" sz="1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17:00</a:t>
            </a:r>
            <a:endParaRPr lang="en-US" sz="1200" dirty="0"/>
          </a:p>
        </p:txBody>
      </p:sp>
      <p:sp>
        <p:nvSpPr>
          <p:cNvPr id="11" name="Shape 7"/>
          <p:cNvSpPr/>
          <p:nvPr/>
        </p:nvSpPr>
        <p:spPr>
          <a:xfrm>
            <a:off x="428345" y="3990380"/>
            <a:ext cx="4713239" cy="40645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642640" y="4437802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r>
              <a:rPr lang="tr-TR" sz="1116" dirty="0">
                <a:solidFill>
                  <a:srgbClr val="272525"/>
                </a:solidFill>
                <a:ea typeface="Inter" pitchFamily="34" charset="-122"/>
              </a:rPr>
              <a:t>Mehmet-Esra Cansız Kütüphanesi </a:t>
            </a:r>
            <a:endParaRPr lang="en-US" sz="1116" dirty="0"/>
          </a:p>
        </p:txBody>
      </p:sp>
      <p:sp>
        <p:nvSpPr>
          <p:cNvPr id="13" name="Text 9"/>
          <p:cNvSpPr/>
          <p:nvPr/>
        </p:nvSpPr>
        <p:spPr>
          <a:xfrm>
            <a:off x="3001640" y="4080199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endParaRPr lang="en-US" sz="1116" dirty="0"/>
          </a:p>
        </p:txBody>
      </p:sp>
      <p:sp>
        <p:nvSpPr>
          <p:cNvPr id="14" name="Shape 10"/>
          <p:cNvSpPr/>
          <p:nvPr/>
        </p:nvSpPr>
        <p:spPr>
          <a:xfrm>
            <a:off x="434292" y="4099471"/>
            <a:ext cx="4713239" cy="40645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642640" y="4071120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r>
              <a:rPr lang="tr-TR" sz="1116" dirty="0">
                <a:solidFill>
                  <a:srgbClr val="272525"/>
                </a:solidFill>
                <a:ea typeface="Inter" pitchFamily="34" charset="-122"/>
              </a:rPr>
              <a:t>Zemin kat çalışma salonu</a:t>
            </a:r>
            <a:endParaRPr lang="en-US" sz="1116" dirty="0"/>
          </a:p>
        </p:txBody>
      </p:sp>
      <p:sp>
        <p:nvSpPr>
          <p:cNvPr id="16" name="Text 12"/>
          <p:cNvSpPr/>
          <p:nvPr/>
        </p:nvSpPr>
        <p:spPr>
          <a:xfrm>
            <a:off x="3644280" y="4010443"/>
            <a:ext cx="2070720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1786"/>
              </a:lnSpc>
            </a:pPr>
            <a:r>
              <a:rPr lang="tr-TR" sz="1200" dirty="0">
                <a:solidFill>
                  <a:srgbClr val="272525"/>
                </a:solidFill>
                <a:ea typeface="Inter" pitchFamily="34" charset="-122"/>
              </a:rPr>
              <a:t>7/24</a:t>
            </a:r>
            <a:endParaRPr lang="en-US" sz="1200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500881" y="5210175"/>
            <a:ext cx="508076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50" dirty="0">
                <a:solidFill>
                  <a:schemeClr val="bg1"/>
                </a:solidFill>
              </a:rPr>
              <a:t>Not: Kütüphane çalışma saatleri kullanıcı İHTİYAÇLARI ve duruma göre değişebilmektedir.</a:t>
            </a:r>
          </a:p>
          <a:p>
            <a:r>
              <a:rPr lang="tr-TR" sz="1350" dirty="0">
                <a:solidFill>
                  <a:schemeClr val="bg1"/>
                </a:solidFill>
              </a:rPr>
              <a:t>Not: Resmi tatillerde kütüphanelerimiz kapalıdır.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3644280" y="4441109"/>
            <a:ext cx="836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solidFill>
                  <a:schemeClr val="bg1"/>
                </a:solidFill>
              </a:rPr>
              <a:t>7/24</a:t>
            </a:r>
          </a:p>
        </p:txBody>
      </p:sp>
    </p:spTree>
    <p:extLst>
      <p:ext uri="{BB962C8B-B14F-4D97-AF65-F5344CB8AC3E}">
        <p14:creationId xmlns:p14="http://schemas.microsoft.com/office/powerpoint/2010/main" val="30591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331640" y="1268760"/>
            <a:ext cx="56886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tr-TR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tr-TR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TEŞEKKÜRLER</a:t>
            </a:r>
          </a:p>
          <a:p>
            <a:pPr algn="ctr">
              <a:buNone/>
            </a:pPr>
            <a:r>
              <a:rPr lang="tr-T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Dicle Üniversitesi Kütüphane ve Dokümantasyon Daire Başkanlığı</a:t>
            </a:r>
          </a:p>
          <a:p>
            <a:pPr algn="ctr">
              <a:buNone/>
            </a:pPr>
            <a:r>
              <a:rPr lang="nb-NO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 : 0 (412) </a:t>
            </a:r>
            <a:r>
              <a:rPr lang="tr-T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b-NO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41 10 00</a:t>
            </a:r>
            <a:endParaRPr lang="tr-TR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kutup@</a:t>
            </a:r>
            <a:r>
              <a:rPr lang="tr-T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dicle</a:t>
            </a:r>
            <a:r>
              <a:rPr lang="tr-T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.edu.tr</a:t>
            </a:r>
          </a:p>
          <a:p>
            <a:pPr algn="ctr">
              <a:buNone/>
            </a:pPr>
            <a:endParaRPr lang="tr-T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25144"/>
            <a:ext cx="5616624" cy="17650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88640"/>
            <a:ext cx="2861709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2011152"/>
            <a:ext cx="3491880" cy="29300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tr-T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VESTİYER</a:t>
            </a:r>
          </a:p>
          <a:p>
            <a:pPr marL="0" indent="0" algn="ctr">
              <a:buNone/>
            </a:pPr>
            <a:endParaRPr lang="tr-TR" sz="2400" b="1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Kütüphaneye gelen </a:t>
            </a:r>
          </a:p>
          <a:p>
            <a:pPr marL="0" indent="0">
              <a:buNone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kullanıcılarımızın ilk başvuru </a:t>
            </a:r>
          </a:p>
          <a:p>
            <a:pPr marL="0" indent="0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noktasıdır. Grup çalışma odaları ile </a:t>
            </a:r>
          </a:p>
          <a:p>
            <a:pPr marL="0" indent="0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kullanıcı bilgisayarlarının </a:t>
            </a:r>
          </a:p>
          <a:p>
            <a:pPr marL="0" indent="0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randevuları ve denetimleri de</a:t>
            </a:r>
          </a:p>
          <a:p>
            <a:pPr marL="0" indent="0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bu bölümde yapılmaktadır.</a:t>
            </a:r>
          </a:p>
          <a:p>
            <a:pPr marL="0" indent="0">
              <a:buNone/>
            </a:pPr>
            <a:endParaRPr lang="tr-TR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908720"/>
            <a:ext cx="550810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60646"/>
            <a:ext cx="3923928" cy="517666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tr-TR" sz="18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tr-TR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8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ÖDÜNÇ – İADE  VE DANIŞMA BANKOSU</a:t>
            </a:r>
          </a:p>
          <a:p>
            <a:pPr marL="0" indent="0">
              <a:buNone/>
            </a:pPr>
            <a:endParaRPr lang="tr-TR" sz="8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tr-TR" sz="8000" b="1" dirty="0" smtClean="0">
                <a:latin typeface="Times New Roman" pitchFamily="18" charset="0"/>
                <a:cs typeface="Times New Roman" pitchFamily="18" charset="0"/>
              </a:rPr>
              <a:t>Kitap ödünç alınan </a:t>
            </a:r>
          </a:p>
          <a:p>
            <a:pPr marL="0" indent="0">
              <a:buNone/>
            </a:pPr>
            <a:r>
              <a:rPr lang="tr-TR" sz="8000" b="1" dirty="0" smtClean="0">
                <a:latin typeface="Times New Roman" pitchFamily="18" charset="0"/>
                <a:cs typeface="Times New Roman" pitchFamily="18" charset="0"/>
              </a:rPr>
              <a:t>ve iade edilecek kaynakların </a:t>
            </a:r>
          </a:p>
          <a:p>
            <a:pPr marL="0" indent="0">
              <a:buNone/>
            </a:pPr>
            <a:r>
              <a:rPr lang="tr-TR" sz="8000" b="1" dirty="0" smtClean="0">
                <a:latin typeface="Times New Roman" pitchFamily="18" charset="0"/>
                <a:cs typeface="Times New Roman" pitchFamily="18" charset="0"/>
              </a:rPr>
              <a:t>işlemlerinin yapıldığı bölümdür. </a:t>
            </a:r>
          </a:p>
          <a:p>
            <a:pPr marL="0" indent="0">
              <a:buNone/>
            </a:pPr>
            <a:endParaRPr lang="tr-TR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8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tr-TR" sz="1800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tr-TR" sz="1800" dirty="0" smtClean="0">
                <a:latin typeface="Arial Black" pitchFamily="34" charset="0"/>
              </a:rPr>
              <a:t>                                                         </a:t>
            </a:r>
            <a:endParaRPr lang="tr-TR" sz="1800" dirty="0">
              <a:latin typeface="Arial Black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0"/>
            <a:ext cx="5364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5536" y="548680"/>
            <a:ext cx="8716912" cy="43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SELF-CHECK CİHAZI (OTOMATİK ÖDÜNÇ İADE İSTASYONU)</a:t>
            </a:r>
            <a:endParaRPr lang="tr-TR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51520" y="2132856"/>
            <a:ext cx="4211960" cy="30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Ödünç-iade ve uzatma işlemlerinin personele ihtiyaç duymadan hızlı ve kolay bir şekilde yapılmasını sağlayan self-</a:t>
            </a:r>
            <a:r>
              <a:rPr lang="tr-TR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cihazı </a:t>
            </a:r>
            <a:r>
              <a:rPr lang="tr-TR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ile ödünç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alma işlemlerini hafta içi </a:t>
            </a:r>
            <a:r>
              <a:rPr lang="tr-TR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09:00-17:00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saatlerinde, iade ve uzatma </a:t>
            </a:r>
            <a:r>
              <a:rPr lang="tr-TR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işlemlerini ise resmi tatil günleri hariç, 7/24 self-</a:t>
            </a:r>
            <a:r>
              <a:rPr lang="tr-TR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tr-TR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cihazını kullanarak yapabilirsiniz.</a:t>
            </a:r>
          </a:p>
        </p:txBody>
      </p:sp>
      <p:pic>
        <p:nvPicPr>
          <p:cNvPr id="6" name="Resim 5" descr="C:\Users\user\Desktop\Yeni klasör\WhatsApp Image 2022-01-17 at 10.12.44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60" y="1062270"/>
            <a:ext cx="4468440" cy="5795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46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TM10001114[[fn=Galeri]]</Template>
  <TotalTime>3763</TotalTime>
  <Words>1686</Words>
  <Application>Microsoft Office PowerPoint</Application>
  <PresentationFormat>Ekran Gösterisi (4:3)</PresentationFormat>
  <Paragraphs>310</Paragraphs>
  <Slides>66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81" baseType="lpstr">
      <vt:lpstr>Arial</vt:lpstr>
      <vt:lpstr>Arial Black</vt:lpstr>
      <vt:lpstr>Arimo</vt:lpstr>
      <vt:lpstr>Calibri</vt:lpstr>
      <vt:lpstr>Century Gothic</vt:lpstr>
      <vt:lpstr>Inter</vt:lpstr>
      <vt:lpstr>Outfit</vt:lpstr>
      <vt:lpstr>Overpass</vt:lpstr>
      <vt:lpstr>Petrona</vt:lpstr>
      <vt:lpstr>Roboto</vt:lpstr>
      <vt:lpstr>Roboto Slab</vt:lpstr>
      <vt:lpstr>Syne</vt:lpstr>
      <vt:lpstr>Times New Roman</vt:lpstr>
      <vt:lpstr>Wingdings 3</vt:lpstr>
      <vt:lpstr>Dilim</vt:lpstr>
      <vt:lpstr>         DİCLE ÜNİVERSİTESİ KÜTÜPHANE VE DOKÜMANtasyon DAİRE BAŞKANLIĞI</vt:lpstr>
      <vt:lpstr>DİCLE ÜNİVERSİTESİ ALİ EMİRİ MERKEZ KÜTÜPHANEsi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Diyarbekir kitaplığı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Kütüphane kaynakları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SALONLARIMIZ</vt:lpstr>
      <vt:lpstr>7/24 OKUMA SALONU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SUNULAN HİZMETLER</vt:lpstr>
      <vt:lpstr>PowerPoint Sunusu</vt:lpstr>
      <vt:lpstr>PowerPoint Sunusu</vt:lpstr>
      <vt:lpstr>Vetis (Kampüs dışı erişim) </vt:lpstr>
      <vt:lpstr>PowerPoint Sunusu</vt:lpstr>
      <vt:lpstr>KATALOG TARAMA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DİCLE ÜNİVERSİTESİ MERKEZ KÜTÜPHANE</dc:title>
  <dc:creator>dic6</dc:creator>
  <cp:lastModifiedBy>DBASKANI</cp:lastModifiedBy>
  <cp:revision>245</cp:revision>
  <dcterms:created xsi:type="dcterms:W3CDTF">2013-04-02T06:33:41Z</dcterms:created>
  <dcterms:modified xsi:type="dcterms:W3CDTF">2025-10-01T12:06:32Z</dcterms:modified>
</cp:coreProperties>
</file>