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73" r:id="rId2"/>
    <p:sldId id="258" r:id="rId3"/>
    <p:sldId id="272" r:id="rId4"/>
    <p:sldId id="271" r:id="rId5"/>
    <p:sldId id="263" r:id="rId6"/>
    <p:sldId id="264" r:id="rId7"/>
    <p:sldId id="270" r:id="rId8"/>
    <p:sldId id="260" r:id="rId9"/>
    <p:sldId id="275" r:id="rId10"/>
    <p:sldId id="262" r:id="rId11"/>
    <p:sldId id="267" r:id="rId12"/>
    <p:sldId id="268" r:id="rId13"/>
    <p:sldId id="274" r:id="rId14"/>
    <p:sldId id="276" r:id="rId15"/>
    <p:sldId id="269" r:id="rId1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56"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1EE25A-AD48-4B98-B9ED-B89E62F31E3A}" type="datetimeFigureOut">
              <a:rPr lang="tr-TR" smtClean="0"/>
              <a:t>2.06.2026</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F904BE-F901-420B-9F40-5EA793B616C4}" type="slidenum">
              <a:rPr lang="tr-TR" smtClean="0"/>
              <a:t>‹#›</a:t>
            </a:fld>
            <a:endParaRPr lang="tr-TR"/>
          </a:p>
        </p:txBody>
      </p:sp>
    </p:spTree>
    <p:extLst>
      <p:ext uri="{BB962C8B-B14F-4D97-AF65-F5344CB8AC3E}">
        <p14:creationId xmlns:p14="http://schemas.microsoft.com/office/powerpoint/2010/main" val="1107463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2F904BE-F901-420B-9F40-5EA793B616C4}" type="slidenum">
              <a:rPr lang="tr-TR" smtClean="0"/>
              <a:t>15</a:t>
            </a:fld>
            <a:endParaRPr lang="tr-TR"/>
          </a:p>
        </p:txBody>
      </p:sp>
    </p:spTree>
    <p:extLst>
      <p:ext uri="{BB962C8B-B14F-4D97-AF65-F5344CB8AC3E}">
        <p14:creationId xmlns:p14="http://schemas.microsoft.com/office/powerpoint/2010/main" val="299730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D4D3672-B0D3-D463-62FF-8A3BC4FE9A89}"/>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5F168127-09C5-A275-8FE8-26EEDF3B16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FB81AA72-C03A-5021-7C9E-5474219AA9CF}"/>
              </a:ext>
            </a:extLst>
          </p:cNvPr>
          <p:cNvSpPr>
            <a:spLocks noGrp="1"/>
          </p:cNvSpPr>
          <p:nvPr>
            <p:ph type="dt" sz="half" idx="10"/>
          </p:nvPr>
        </p:nvSpPr>
        <p:spPr/>
        <p:txBody>
          <a:bodyPr/>
          <a:lstStyle/>
          <a:p>
            <a:fld id="{4838E050-D5C0-4604-BDB7-458DAB35EEF2}" type="datetimeFigureOut">
              <a:rPr lang="tr-TR" smtClean="0"/>
              <a:t>2.06.2026</a:t>
            </a:fld>
            <a:endParaRPr lang="tr-TR"/>
          </a:p>
        </p:txBody>
      </p:sp>
      <p:sp>
        <p:nvSpPr>
          <p:cNvPr id="5" name="Alt Bilgi Yer Tutucusu 4">
            <a:extLst>
              <a:ext uri="{FF2B5EF4-FFF2-40B4-BE49-F238E27FC236}">
                <a16:creationId xmlns:a16="http://schemas.microsoft.com/office/drawing/2014/main" id="{3B719C17-BB01-0BC9-F444-ED8A268E6F8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BF34FA5-1E13-BC4B-0B6F-2FD132C04E66}"/>
              </a:ext>
            </a:extLst>
          </p:cNvPr>
          <p:cNvSpPr>
            <a:spLocks noGrp="1"/>
          </p:cNvSpPr>
          <p:nvPr>
            <p:ph type="sldNum" sz="quarter" idx="12"/>
          </p:nvPr>
        </p:nvSpPr>
        <p:spPr/>
        <p:txBody>
          <a:bodyPr/>
          <a:lstStyle/>
          <a:p>
            <a:fld id="{8CD95A3A-D99D-4614-A325-93B65DEFC1E8}" type="slidenum">
              <a:rPr lang="tr-TR" smtClean="0"/>
              <a:t>‹#›</a:t>
            </a:fld>
            <a:endParaRPr lang="tr-TR"/>
          </a:p>
        </p:txBody>
      </p:sp>
    </p:spTree>
    <p:extLst>
      <p:ext uri="{BB962C8B-B14F-4D97-AF65-F5344CB8AC3E}">
        <p14:creationId xmlns:p14="http://schemas.microsoft.com/office/powerpoint/2010/main" val="193948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942B33D-9DDD-5E9E-14AF-44B244A8C534}"/>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9781738F-35FF-2F6B-93E5-2B525ED15034}"/>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F7BAF67C-BDE4-B908-492A-F84A1C9FC0FB}"/>
              </a:ext>
            </a:extLst>
          </p:cNvPr>
          <p:cNvSpPr>
            <a:spLocks noGrp="1"/>
          </p:cNvSpPr>
          <p:nvPr>
            <p:ph type="dt" sz="half" idx="10"/>
          </p:nvPr>
        </p:nvSpPr>
        <p:spPr/>
        <p:txBody>
          <a:bodyPr/>
          <a:lstStyle/>
          <a:p>
            <a:fld id="{4838E050-D5C0-4604-BDB7-458DAB35EEF2}" type="datetimeFigureOut">
              <a:rPr lang="tr-TR" smtClean="0"/>
              <a:t>2.06.2026</a:t>
            </a:fld>
            <a:endParaRPr lang="tr-TR"/>
          </a:p>
        </p:txBody>
      </p:sp>
      <p:sp>
        <p:nvSpPr>
          <p:cNvPr id="5" name="Alt Bilgi Yer Tutucusu 4">
            <a:extLst>
              <a:ext uri="{FF2B5EF4-FFF2-40B4-BE49-F238E27FC236}">
                <a16:creationId xmlns:a16="http://schemas.microsoft.com/office/drawing/2014/main" id="{3674911A-1458-837D-7F1C-B2C8BCA3067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D90878D8-188C-FAD0-0838-3F3412C578EA}"/>
              </a:ext>
            </a:extLst>
          </p:cNvPr>
          <p:cNvSpPr>
            <a:spLocks noGrp="1"/>
          </p:cNvSpPr>
          <p:nvPr>
            <p:ph type="sldNum" sz="quarter" idx="12"/>
          </p:nvPr>
        </p:nvSpPr>
        <p:spPr/>
        <p:txBody>
          <a:bodyPr/>
          <a:lstStyle/>
          <a:p>
            <a:fld id="{8CD95A3A-D99D-4614-A325-93B65DEFC1E8}" type="slidenum">
              <a:rPr lang="tr-TR" smtClean="0"/>
              <a:t>‹#›</a:t>
            </a:fld>
            <a:endParaRPr lang="tr-TR"/>
          </a:p>
        </p:txBody>
      </p:sp>
    </p:spTree>
    <p:extLst>
      <p:ext uri="{BB962C8B-B14F-4D97-AF65-F5344CB8AC3E}">
        <p14:creationId xmlns:p14="http://schemas.microsoft.com/office/powerpoint/2010/main" val="2139261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5944F36B-44DF-61CF-205E-5B73EAFEF1BE}"/>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4C1930D9-B26C-C2B5-A74D-F373EEDC3556}"/>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65106CC-1FA5-EA14-E0D7-155FF5F49244}"/>
              </a:ext>
            </a:extLst>
          </p:cNvPr>
          <p:cNvSpPr>
            <a:spLocks noGrp="1"/>
          </p:cNvSpPr>
          <p:nvPr>
            <p:ph type="dt" sz="half" idx="10"/>
          </p:nvPr>
        </p:nvSpPr>
        <p:spPr/>
        <p:txBody>
          <a:bodyPr/>
          <a:lstStyle/>
          <a:p>
            <a:fld id="{4838E050-D5C0-4604-BDB7-458DAB35EEF2}" type="datetimeFigureOut">
              <a:rPr lang="tr-TR" smtClean="0"/>
              <a:t>2.06.2026</a:t>
            </a:fld>
            <a:endParaRPr lang="tr-TR"/>
          </a:p>
        </p:txBody>
      </p:sp>
      <p:sp>
        <p:nvSpPr>
          <p:cNvPr id="5" name="Alt Bilgi Yer Tutucusu 4">
            <a:extLst>
              <a:ext uri="{FF2B5EF4-FFF2-40B4-BE49-F238E27FC236}">
                <a16:creationId xmlns:a16="http://schemas.microsoft.com/office/drawing/2014/main" id="{102D9F64-4846-F860-4019-7A4033FE42B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422E38E-A7FB-79CC-0913-041D59A931A3}"/>
              </a:ext>
            </a:extLst>
          </p:cNvPr>
          <p:cNvSpPr>
            <a:spLocks noGrp="1"/>
          </p:cNvSpPr>
          <p:nvPr>
            <p:ph type="sldNum" sz="quarter" idx="12"/>
          </p:nvPr>
        </p:nvSpPr>
        <p:spPr/>
        <p:txBody>
          <a:bodyPr/>
          <a:lstStyle/>
          <a:p>
            <a:fld id="{8CD95A3A-D99D-4614-A325-93B65DEFC1E8}" type="slidenum">
              <a:rPr lang="tr-TR" smtClean="0"/>
              <a:t>‹#›</a:t>
            </a:fld>
            <a:endParaRPr lang="tr-TR"/>
          </a:p>
        </p:txBody>
      </p:sp>
    </p:spTree>
    <p:extLst>
      <p:ext uri="{BB962C8B-B14F-4D97-AF65-F5344CB8AC3E}">
        <p14:creationId xmlns:p14="http://schemas.microsoft.com/office/powerpoint/2010/main" val="331014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D44506A-8CB8-07BF-3BA8-157E71B84802}"/>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A03FEF7-716B-F59B-95D6-B67E8072C4FB}"/>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82A98F19-3ABB-8899-36A9-61E64BC1DAD7}"/>
              </a:ext>
            </a:extLst>
          </p:cNvPr>
          <p:cNvSpPr>
            <a:spLocks noGrp="1"/>
          </p:cNvSpPr>
          <p:nvPr>
            <p:ph type="dt" sz="half" idx="10"/>
          </p:nvPr>
        </p:nvSpPr>
        <p:spPr/>
        <p:txBody>
          <a:bodyPr/>
          <a:lstStyle/>
          <a:p>
            <a:fld id="{4838E050-D5C0-4604-BDB7-458DAB35EEF2}" type="datetimeFigureOut">
              <a:rPr lang="tr-TR" smtClean="0"/>
              <a:t>2.06.2026</a:t>
            </a:fld>
            <a:endParaRPr lang="tr-TR"/>
          </a:p>
        </p:txBody>
      </p:sp>
      <p:sp>
        <p:nvSpPr>
          <p:cNvPr id="5" name="Alt Bilgi Yer Tutucusu 4">
            <a:extLst>
              <a:ext uri="{FF2B5EF4-FFF2-40B4-BE49-F238E27FC236}">
                <a16:creationId xmlns:a16="http://schemas.microsoft.com/office/drawing/2014/main" id="{43C509F5-35B3-F99F-6175-7215F51DC88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775C54D-B07B-9557-0E6A-B50909C7B026}"/>
              </a:ext>
            </a:extLst>
          </p:cNvPr>
          <p:cNvSpPr>
            <a:spLocks noGrp="1"/>
          </p:cNvSpPr>
          <p:nvPr>
            <p:ph type="sldNum" sz="quarter" idx="12"/>
          </p:nvPr>
        </p:nvSpPr>
        <p:spPr/>
        <p:txBody>
          <a:bodyPr/>
          <a:lstStyle/>
          <a:p>
            <a:fld id="{8CD95A3A-D99D-4614-A325-93B65DEFC1E8}" type="slidenum">
              <a:rPr lang="tr-TR" smtClean="0"/>
              <a:t>‹#›</a:t>
            </a:fld>
            <a:endParaRPr lang="tr-TR"/>
          </a:p>
        </p:txBody>
      </p:sp>
    </p:spTree>
    <p:extLst>
      <p:ext uri="{BB962C8B-B14F-4D97-AF65-F5344CB8AC3E}">
        <p14:creationId xmlns:p14="http://schemas.microsoft.com/office/powerpoint/2010/main" val="2444233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07EC683-4FA3-151A-4171-92B75DC72452}"/>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A5FBF3C5-0325-E80A-D098-CF6E69F413C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688C46D7-1F9A-DC67-F452-3B20C3699537}"/>
              </a:ext>
            </a:extLst>
          </p:cNvPr>
          <p:cNvSpPr>
            <a:spLocks noGrp="1"/>
          </p:cNvSpPr>
          <p:nvPr>
            <p:ph type="dt" sz="half" idx="10"/>
          </p:nvPr>
        </p:nvSpPr>
        <p:spPr/>
        <p:txBody>
          <a:bodyPr/>
          <a:lstStyle/>
          <a:p>
            <a:fld id="{4838E050-D5C0-4604-BDB7-458DAB35EEF2}" type="datetimeFigureOut">
              <a:rPr lang="tr-TR" smtClean="0"/>
              <a:t>2.06.2026</a:t>
            </a:fld>
            <a:endParaRPr lang="tr-TR"/>
          </a:p>
        </p:txBody>
      </p:sp>
      <p:sp>
        <p:nvSpPr>
          <p:cNvPr id="5" name="Alt Bilgi Yer Tutucusu 4">
            <a:extLst>
              <a:ext uri="{FF2B5EF4-FFF2-40B4-BE49-F238E27FC236}">
                <a16:creationId xmlns:a16="http://schemas.microsoft.com/office/drawing/2014/main" id="{E52E0F75-ED0A-5C58-1744-4F67E28AA88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4A909DF-1B3A-5D45-19D4-375407229D9D}"/>
              </a:ext>
            </a:extLst>
          </p:cNvPr>
          <p:cNvSpPr>
            <a:spLocks noGrp="1"/>
          </p:cNvSpPr>
          <p:nvPr>
            <p:ph type="sldNum" sz="quarter" idx="12"/>
          </p:nvPr>
        </p:nvSpPr>
        <p:spPr/>
        <p:txBody>
          <a:bodyPr/>
          <a:lstStyle/>
          <a:p>
            <a:fld id="{8CD95A3A-D99D-4614-A325-93B65DEFC1E8}" type="slidenum">
              <a:rPr lang="tr-TR" smtClean="0"/>
              <a:t>‹#›</a:t>
            </a:fld>
            <a:endParaRPr lang="tr-TR"/>
          </a:p>
        </p:txBody>
      </p:sp>
    </p:spTree>
    <p:extLst>
      <p:ext uri="{BB962C8B-B14F-4D97-AF65-F5344CB8AC3E}">
        <p14:creationId xmlns:p14="http://schemas.microsoft.com/office/powerpoint/2010/main" val="2765638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14A2915-2AA9-770D-9747-145CE10032F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5BAB2044-FC1C-EDF9-6052-1D80F50C2A1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88C8A71C-1663-C08D-8BC4-6FDD1FEE50AB}"/>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35F63AD0-3EEA-1308-C4DB-E92B8DAAAEB8}"/>
              </a:ext>
            </a:extLst>
          </p:cNvPr>
          <p:cNvSpPr>
            <a:spLocks noGrp="1"/>
          </p:cNvSpPr>
          <p:nvPr>
            <p:ph type="dt" sz="half" idx="10"/>
          </p:nvPr>
        </p:nvSpPr>
        <p:spPr/>
        <p:txBody>
          <a:bodyPr/>
          <a:lstStyle/>
          <a:p>
            <a:fld id="{4838E050-D5C0-4604-BDB7-458DAB35EEF2}" type="datetimeFigureOut">
              <a:rPr lang="tr-TR" smtClean="0"/>
              <a:t>2.06.2026</a:t>
            </a:fld>
            <a:endParaRPr lang="tr-TR"/>
          </a:p>
        </p:txBody>
      </p:sp>
      <p:sp>
        <p:nvSpPr>
          <p:cNvPr id="6" name="Alt Bilgi Yer Tutucusu 5">
            <a:extLst>
              <a:ext uri="{FF2B5EF4-FFF2-40B4-BE49-F238E27FC236}">
                <a16:creationId xmlns:a16="http://schemas.microsoft.com/office/drawing/2014/main" id="{296CB3C2-45B1-1A51-C681-DFE71E89CEF4}"/>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116C58C6-DB69-89DA-099E-23583FC795EC}"/>
              </a:ext>
            </a:extLst>
          </p:cNvPr>
          <p:cNvSpPr>
            <a:spLocks noGrp="1"/>
          </p:cNvSpPr>
          <p:nvPr>
            <p:ph type="sldNum" sz="quarter" idx="12"/>
          </p:nvPr>
        </p:nvSpPr>
        <p:spPr/>
        <p:txBody>
          <a:bodyPr/>
          <a:lstStyle/>
          <a:p>
            <a:fld id="{8CD95A3A-D99D-4614-A325-93B65DEFC1E8}" type="slidenum">
              <a:rPr lang="tr-TR" smtClean="0"/>
              <a:t>‹#›</a:t>
            </a:fld>
            <a:endParaRPr lang="tr-TR"/>
          </a:p>
        </p:txBody>
      </p:sp>
    </p:spTree>
    <p:extLst>
      <p:ext uri="{BB962C8B-B14F-4D97-AF65-F5344CB8AC3E}">
        <p14:creationId xmlns:p14="http://schemas.microsoft.com/office/powerpoint/2010/main" val="1535664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35E2AF6-84DA-7997-044A-B86BA44897C4}"/>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6060E461-46B3-9A6E-1EDF-9DDC9BA53E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12EB639D-591C-32A6-9BC5-DC3866E6F7F8}"/>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5FB1D808-E397-6987-EC84-C875DFFB68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E5C3E829-18CC-1C7D-13F6-BADFAE3F7A1A}"/>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B5A57CD6-6598-4AEC-B9A9-8A8A8FD47A14}"/>
              </a:ext>
            </a:extLst>
          </p:cNvPr>
          <p:cNvSpPr>
            <a:spLocks noGrp="1"/>
          </p:cNvSpPr>
          <p:nvPr>
            <p:ph type="dt" sz="half" idx="10"/>
          </p:nvPr>
        </p:nvSpPr>
        <p:spPr/>
        <p:txBody>
          <a:bodyPr/>
          <a:lstStyle/>
          <a:p>
            <a:fld id="{4838E050-D5C0-4604-BDB7-458DAB35EEF2}" type="datetimeFigureOut">
              <a:rPr lang="tr-TR" smtClean="0"/>
              <a:t>2.06.2026</a:t>
            </a:fld>
            <a:endParaRPr lang="tr-TR"/>
          </a:p>
        </p:txBody>
      </p:sp>
      <p:sp>
        <p:nvSpPr>
          <p:cNvPr id="8" name="Alt Bilgi Yer Tutucusu 7">
            <a:extLst>
              <a:ext uri="{FF2B5EF4-FFF2-40B4-BE49-F238E27FC236}">
                <a16:creationId xmlns:a16="http://schemas.microsoft.com/office/drawing/2014/main" id="{E52CE9DA-0594-123D-146B-4CA26A6E9760}"/>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E53CEAD7-CA1B-599B-2254-AB48B3AE0391}"/>
              </a:ext>
            </a:extLst>
          </p:cNvPr>
          <p:cNvSpPr>
            <a:spLocks noGrp="1"/>
          </p:cNvSpPr>
          <p:nvPr>
            <p:ph type="sldNum" sz="quarter" idx="12"/>
          </p:nvPr>
        </p:nvSpPr>
        <p:spPr/>
        <p:txBody>
          <a:bodyPr/>
          <a:lstStyle/>
          <a:p>
            <a:fld id="{8CD95A3A-D99D-4614-A325-93B65DEFC1E8}" type="slidenum">
              <a:rPr lang="tr-TR" smtClean="0"/>
              <a:t>‹#›</a:t>
            </a:fld>
            <a:endParaRPr lang="tr-TR"/>
          </a:p>
        </p:txBody>
      </p:sp>
    </p:spTree>
    <p:extLst>
      <p:ext uri="{BB962C8B-B14F-4D97-AF65-F5344CB8AC3E}">
        <p14:creationId xmlns:p14="http://schemas.microsoft.com/office/powerpoint/2010/main" val="9533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B766855-330A-638C-CA57-6A9CE0CF3DE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76F45822-9E14-8024-D18E-ADE5D9AF7B04}"/>
              </a:ext>
            </a:extLst>
          </p:cNvPr>
          <p:cNvSpPr>
            <a:spLocks noGrp="1"/>
          </p:cNvSpPr>
          <p:nvPr>
            <p:ph type="dt" sz="half" idx="10"/>
          </p:nvPr>
        </p:nvSpPr>
        <p:spPr/>
        <p:txBody>
          <a:bodyPr/>
          <a:lstStyle/>
          <a:p>
            <a:fld id="{4838E050-D5C0-4604-BDB7-458DAB35EEF2}" type="datetimeFigureOut">
              <a:rPr lang="tr-TR" smtClean="0"/>
              <a:t>2.06.2026</a:t>
            </a:fld>
            <a:endParaRPr lang="tr-TR"/>
          </a:p>
        </p:txBody>
      </p:sp>
      <p:sp>
        <p:nvSpPr>
          <p:cNvPr id="4" name="Alt Bilgi Yer Tutucusu 3">
            <a:extLst>
              <a:ext uri="{FF2B5EF4-FFF2-40B4-BE49-F238E27FC236}">
                <a16:creationId xmlns:a16="http://schemas.microsoft.com/office/drawing/2014/main" id="{1249A847-D66A-69D3-4EA2-FA18F8B346D2}"/>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94289604-B8B4-1AD6-C928-42EFD5347AD6}"/>
              </a:ext>
            </a:extLst>
          </p:cNvPr>
          <p:cNvSpPr>
            <a:spLocks noGrp="1"/>
          </p:cNvSpPr>
          <p:nvPr>
            <p:ph type="sldNum" sz="quarter" idx="12"/>
          </p:nvPr>
        </p:nvSpPr>
        <p:spPr/>
        <p:txBody>
          <a:bodyPr/>
          <a:lstStyle/>
          <a:p>
            <a:fld id="{8CD95A3A-D99D-4614-A325-93B65DEFC1E8}" type="slidenum">
              <a:rPr lang="tr-TR" smtClean="0"/>
              <a:t>‹#›</a:t>
            </a:fld>
            <a:endParaRPr lang="tr-TR"/>
          </a:p>
        </p:txBody>
      </p:sp>
    </p:spTree>
    <p:extLst>
      <p:ext uri="{BB962C8B-B14F-4D97-AF65-F5344CB8AC3E}">
        <p14:creationId xmlns:p14="http://schemas.microsoft.com/office/powerpoint/2010/main" val="964315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33CDEFAB-B08C-5DF3-23F3-C3E8D8FBF201}"/>
              </a:ext>
            </a:extLst>
          </p:cNvPr>
          <p:cNvSpPr>
            <a:spLocks noGrp="1"/>
          </p:cNvSpPr>
          <p:nvPr>
            <p:ph type="dt" sz="half" idx="10"/>
          </p:nvPr>
        </p:nvSpPr>
        <p:spPr/>
        <p:txBody>
          <a:bodyPr/>
          <a:lstStyle/>
          <a:p>
            <a:fld id="{4838E050-D5C0-4604-BDB7-458DAB35EEF2}" type="datetimeFigureOut">
              <a:rPr lang="tr-TR" smtClean="0"/>
              <a:t>2.06.2026</a:t>
            </a:fld>
            <a:endParaRPr lang="tr-TR"/>
          </a:p>
        </p:txBody>
      </p:sp>
      <p:sp>
        <p:nvSpPr>
          <p:cNvPr id="3" name="Alt Bilgi Yer Tutucusu 2">
            <a:extLst>
              <a:ext uri="{FF2B5EF4-FFF2-40B4-BE49-F238E27FC236}">
                <a16:creationId xmlns:a16="http://schemas.microsoft.com/office/drawing/2014/main" id="{C7AE57DF-987E-4B39-B6FC-1B1FEB3818CE}"/>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AFFC19C0-F594-D2E7-D0CB-875C5A2A244B}"/>
              </a:ext>
            </a:extLst>
          </p:cNvPr>
          <p:cNvSpPr>
            <a:spLocks noGrp="1"/>
          </p:cNvSpPr>
          <p:nvPr>
            <p:ph type="sldNum" sz="quarter" idx="12"/>
          </p:nvPr>
        </p:nvSpPr>
        <p:spPr/>
        <p:txBody>
          <a:bodyPr/>
          <a:lstStyle/>
          <a:p>
            <a:fld id="{8CD95A3A-D99D-4614-A325-93B65DEFC1E8}" type="slidenum">
              <a:rPr lang="tr-TR" smtClean="0"/>
              <a:t>‹#›</a:t>
            </a:fld>
            <a:endParaRPr lang="tr-TR"/>
          </a:p>
        </p:txBody>
      </p:sp>
    </p:spTree>
    <p:extLst>
      <p:ext uri="{BB962C8B-B14F-4D97-AF65-F5344CB8AC3E}">
        <p14:creationId xmlns:p14="http://schemas.microsoft.com/office/powerpoint/2010/main" val="2642407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DD2796B-D195-DD0E-BA14-0B10848A5747}"/>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715D417C-E46A-05D4-4416-5AC0EF0D7F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37342F92-9CDC-61E4-A151-58A45F6341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9B995A79-0FC4-4FAB-F0B7-EF3961D7E6C9}"/>
              </a:ext>
            </a:extLst>
          </p:cNvPr>
          <p:cNvSpPr>
            <a:spLocks noGrp="1"/>
          </p:cNvSpPr>
          <p:nvPr>
            <p:ph type="dt" sz="half" idx="10"/>
          </p:nvPr>
        </p:nvSpPr>
        <p:spPr/>
        <p:txBody>
          <a:bodyPr/>
          <a:lstStyle/>
          <a:p>
            <a:fld id="{4838E050-D5C0-4604-BDB7-458DAB35EEF2}" type="datetimeFigureOut">
              <a:rPr lang="tr-TR" smtClean="0"/>
              <a:t>2.06.2026</a:t>
            </a:fld>
            <a:endParaRPr lang="tr-TR"/>
          </a:p>
        </p:txBody>
      </p:sp>
      <p:sp>
        <p:nvSpPr>
          <p:cNvPr id="6" name="Alt Bilgi Yer Tutucusu 5">
            <a:extLst>
              <a:ext uri="{FF2B5EF4-FFF2-40B4-BE49-F238E27FC236}">
                <a16:creationId xmlns:a16="http://schemas.microsoft.com/office/drawing/2014/main" id="{F3D85DCB-4E5E-7ACE-10CD-1ABFB428C6F1}"/>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3C09DFDC-7813-1B85-62DF-AD6AF335D2D4}"/>
              </a:ext>
            </a:extLst>
          </p:cNvPr>
          <p:cNvSpPr>
            <a:spLocks noGrp="1"/>
          </p:cNvSpPr>
          <p:nvPr>
            <p:ph type="sldNum" sz="quarter" idx="12"/>
          </p:nvPr>
        </p:nvSpPr>
        <p:spPr/>
        <p:txBody>
          <a:bodyPr/>
          <a:lstStyle/>
          <a:p>
            <a:fld id="{8CD95A3A-D99D-4614-A325-93B65DEFC1E8}" type="slidenum">
              <a:rPr lang="tr-TR" smtClean="0"/>
              <a:t>‹#›</a:t>
            </a:fld>
            <a:endParaRPr lang="tr-TR"/>
          </a:p>
        </p:txBody>
      </p:sp>
    </p:spTree>
    <p:extLst>
      <p:ext uri="{BB962C8B-B14F-4D97-AF65-F5344CB8AC3E}">
        <p14:creationId xmlns:p14="http://schemas.microsoft.com/office/powerpoint/2010/main" val="1296220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006424D-DACC-00C0-B62D-15A4D1489EE1}"/>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81258DB0-054C-A7EB-E810-7E92D44D2E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64F6BD87-A2E1-4018-920D-67B70F778C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C8C364E5-F339-3BD9-20F1-B7DB61795FAC}"/>
              </a:ext>
            </a:extLst>
          </p:cNvPr>
          <p:cNvSpPr>
            <a:spLocks noGrp="1"/>
          </p:cNvSpPr>
          <p:nvPr>
            <p:ph type="dt" sz="half" idx="10"/>
          </p:nvPr>
        </p:nvSpPr>
        <p:spPr/>
        <p:txBody>
          <a:bodyPr/>
          <a:lstStyle/>
          <a:p>
            <a:fld id="{4838E050-D5C0-4604-BDB7-458DAB35EEF2}" type="datetimeFigureOut">
              <a:rPr lang="tr-TR" smtClean="0"/>
              <a:t>2.06.2026</a:t>
            </a:fld>
            <a:endParaRPr lang="tr-TR"/>
          </a:p>
        </p:txBody>
      </p:sp>
      <p:sp>
        <p:nvSpPr>
          <p:cNvPr id="6" name="Alt Bilgi Yer Tutucusu 5">
            <a:extLst>
              <a:ext uri="{FF2B5EF4-FFF2-40B4-BE49-F238E27FC236}">
                <a16:creationId xmlns:a16="http://schemas.microsoft.com/office/drawing/2014/main" id="{4C992607-7A81-1F85-B776-43B24EEA3A83}"/>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F72FDA7-A1EE-00F8-61BD-95E19A4A9C93}"/>
              </a:ext>
            </a:extLst>
          </p:cNvPr>
          <p:cNvSpPr>
            <a:spLocks noGrp="1"/>
          </p:cNvSpPr>
          <p:nvPr>
            <p:ph type="sldNum" sz="quarter" idx="12"/>
          </p:nvPr>
        </p:nvSpPr>
        <p:spPr/>
        <p:txBody>
          <a:bodyPr/>
          <a:lstStyle/>
          <a:p>
            <a:fld id="{8CD95A3A-D99D-4614-A325-93B65DEFC1E8}" type="slidenum">
              <a:rPr lang="tr-TR" smtClean="0"/>
              <a:t>‹#›</a:t>
            </a:fld>
            <a:endParaRPr lang="tr-TR"/>
          </a:p>
        </p:txBody>
      </p:sp>
    </p:spTree>
    <p:extLst>
      <p:ext uri="{BB962C8B-B14F-4D97-AF65-F5344CB8AC3E}">
        <p14:creationId xmlns:p14="http://schemas.microsoft.com/office/powerpoint/2010/main" val="448735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E96F264A-CA6E-370A-0E40-9294E9C54E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BF719BAD-82F2-672F-49E6-74D3889315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742AA03-90E9-1CC6-D43A-ABFFC146D9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838E050-D5C0-4604-BDB7-458DAB35EEF2}" type="datetimeFigureOut">
              <a:rPr lang="tr-TR" smtClean="0"/>
              <a:t>2.06.2026</a:t>
            </a:fld>
            <a:endParaRPr lang="tr-TR"/>
          </a:p>
        </p:txBody>
      </p:sp>
      <p:sp>
        <p:nvSpPr>
          <p:cNvPr id="5" name="Alt Bilgi Yer Tutucusu 4">
            <a:extLst>
              <a:ext uri="{FF2B5EF4-FFF2-40B4-BE49-F238E27FC236}">
                <a16:creationId xmlns:a16="http://schemas.microsoft.com/office/drawing/2014/main" id="{26A6A222-D68C-AC83-A4BB-94E4DA2887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tr-TR"/>
          </a:p>
        </p:txBody>
      </p:sp>
      <p:sp>
        <p:nvSpPr>
          <p:cNvPr id="6" name="Slayt Numarası Yer Tutucusu 5">
            <a:extLst>
              <a:ext uri="{FF2B5EF4-FFF2-40B4-BE49-F238E27FC236}">
                <a16:creationId xmlns:a16="http://schemas.microsoft.com/office/drawing/2014/main" id="{CACF8E37-C844-153C-6752-CD55BEB36F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CD95A3A-D99D-4614-A325-93B65DEFC1E8}" type="slidenum">
              <a:rPr lang="tr-TR" smtClean="0"/>
              <a:t>‹#›</a:t>
            </a:fld>
            <a:endParaRPr lang="tr-TR"/>
          </a:p>
        </p:txBody>
      </p:sp>
    </p:spTree>
    <p:extLst>
      <p:ext uri="{BB962C8B-B14F-4D97-AF65-F5344CB8AC3E}">
        <p14:creationId xmlns:p14="http://schemas.microsoft.com/office/powerpoint/2010/main" val="36765950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8133AFC1-AEC2-E3E4-6989-55FC747602A3}"/>
              </a:ext>
            </a:extLst>
          </p:cNvPr>
          <p:cNvSpPr>
            <a:spLocks noGrp="1"/>
          </p:cNvSpPr>
          <p:nvPr>
            <p:ph idx="1"/>
          </p:nvPr>
        </p:nvSpPr>
        <p:spPr>
          <a:xfrm>
            <a:off x="613143" y="1009561"/>
            <a:ext cx="4976495" cy="5657332"/>
          </a:xfrm>
        </p:spPr>
        <p:txBody>
          <a:bodyPr anchor="t">
            <a:normAutofit/>
          </a:bodyPr>
          <a:lstStyle/>
          <a:p>
            <a:pPr algn="just">
              <a:lnSpc>
                <a:spcPct val="150000"/>
              </a:lnSpc>
            </a:pPr>
            <a:r>
              <a:rPr lang="tr-TR" sz="2000" b="0" i="0" dirty="0">
                <a:solidFill>
                  <a:srgbClr val="595959"/>
                </a:solidFill>
                <a:effectLst/>
                <a:latin typeface="Helvetica Neue"/>
              </a:rPr>
              <a:t>İletişim laboratuvarı özellikle Ruh Sağlığı ve Hastalıkları Dersi kapsamında olmak üzere öğrencilerin ve araştırmacıların rol canlandırma, grup çalışmaları ve simülasyon yöntemlerini kullanarak, temel iletişim becerileri,  terapötik iletişim ve psikiyatrik görüşme için gereken bilişsel ve duyuşsal becerileri ve psikomotor  yetkinlikleri kazanmalarına olanak sağlar.</a:t>
            </a:r>
            <a:endParaRPr lang="tr-TR" sz="2000" dirty="0">
              <a:solidFill>
                <a:srgbClr val="595959"/>
              </a:solidFill>
            </a:endParaRPr>
          </a:p>
        </p:txBody>
      </p:sp>
      <p:pic>
        <p:nvPicPr>
          <p:cNvPr id="4" name="Resim 3">
            <a:extLst>
              <a:ext uri="{FF2B5EF4-FFF2-40B4-BE49-F238E27FC236}">
                <a16:creationId xmlns:a16="http://schemas.microsoft.com/office/drawing/2014/main" id="{EB0807A4-3F8C-944E-6CCF-7F84E8FA5D09}"/>
              </a:ext>
            </a:extLst>
          </p:cNvPr>
          <p:cNvPicPr>
            <a:picLocks noChangeAspect="1"/>
          </p:cNvPicPr>
          <p:nvPr/>
        </p:nvPicPr>
        <p:blipFill>
          <a:blip r:embed="rId2"/>
          <a:stretch>
            <a:fillRect/>
          </a:stretch>
        </p:blipFill>
        <p:spPr>
          <a:xfrm>
            <a:off x="6781801" y="2132595"/>
            <a:ext cx="4797056" cy="2638380"/>
          </a:xfrm>
          <a:prstGeom prst="rect">
            <a:avLst/>
          </a:prstGeom>
        </p:spPr>
      </p:pic>
      <p:sp>
        <p:nvSpPr>
          <p:cNvPr id="5" name="Metin kutusu 4">
            <a:extLst>
              <a:ext uri="{FF2B5EF4-FFF2-40B4-BE49-F238E27FC236}">
                <a16:creationId xmlns:a16="http://schemas.microsoft.com/office/drawing/2014/main" id="{B9DD060E-EA76-D8B5-5AB8-BB0CFAD62A00}"/>
              </a:ext>
            </a:extLst>
          </p:cNvPr>
          <p:cNvSpPr txBox="1"/>
          <p:nvPr/>
        </p:nvSpPr>
        <p:spPr>
          <a:xfrm>
            <a:off x="2796540" y="191107"/>
            <a:ext cx="7033261" cy="646331"/>
          </a:xfrm>
          <a:prstGeom prst="rect">
            <a:avLst/>
          </a:prstGeom>
          <a:noFill/>
        </p:spPr>
        <p:txBody>
          <a:bodyPr wrap="square">
            <a:spAutoFit/>
          </a:bodyPr>
          <a:lstStyle/>
          <a:p>
            <a:r>
              <a:rPr lang="en-US" sz="3600" b="1" i="0" dirty="0" err="1">
                <a:effectLst/>
              </a:rPr>
              <a:t>İletişim</a:t>
            </a:r>
            <a:r>
              <a:rPr lang="en-US" sz="3600" b="1" i="0" dirty="0">
                <a:effectLst/>
              </a:rPr>
              <a:t> </a:t>
            </a:r>
            <a:r>
              <a:rPr lang="en-US" sz="3600" b="1" i="0" dirty="0" err="1">
                <a:effectLst/>
              </a:rPr>
              <a:t>Becerileri</a:t>
            </a:r>
            <a:r>
              <a:rPr lang="en-US" sz="3600" b="1" i="0" dirty="0">
                <a:effectLst/>
              </a:rPr>
              <a:t> </a:t>
            </a:r>
            <a:r>
              <a:rPr lang="en-US" sz="3600" b="1" i="0" dirty="0" err="1">
                <a:effectLst/>
              </a:rPr>
              <a:t>Laboratuvarı</a:t>
            </a:r>
            <a:endParaRPr lang="tr-TR" sz="3600" dirty="0"/>
          </a:p>
        </p:txBody>
      </p:sp>
    </p:spTree>
    <p:extLst>
      <p:ext uri="{BB962C8B-B14F-4D97-AF65-F5344CB8AC3E}">
        <p14:creationId xmlns:p14="http://schemas.microsoft.com/office/powerpoint/2010/main" val="372940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giyim, kişi, şahıs, sandalye, insanlar içeren bir resim&#10;&#10;Açıklama otomatik olarak oluşturuldu">
            <a:extLst>
              <a:ext uri="{FF2B5EF4-FFF2-40B4-BE49-F238E27FC236}">
                <a16:creationId xmlns:a16="http://schemas.microsoft.com/office/drawing/2014/main" id="{946214EC-B3C2-C490-D6DE-A25A4070531D}"/>
              </a:ext>
            </a:extLst>
          </p:cNvPr>
          <p:cNvPicPr>
            <a:picLocks noChangeAspect="1"/>
          </p:cNvPicPr>
          <p:nvPr/>
        </p:nvPicPr>
        <p:blipFill>
          <a:blip r:embed="rId2"/>
          <a:srcRect r="5022"/>
          <a:stretch/>
        </p:blipFill>
        <p:spPr>
          <a:xfrm>
            <a:off x="20" y="431"/>
            <a:ext cx="8115280" cy="6408311"/>
          </a:xfrm>
          <a:prstGeom prst="rect">
            <a:avLst/>
          </a:prstGeom>
        </p:spPr>
      </p:pic>
      <p:sp>
        <p:nvSpPr>
          <p:cNvPr id="4" name="İçerik Yer Tutucusu 3">
            <a:extLst>
              <a:ext uri="{FF2B5EF4-FFF2-40B4-BE49-F238E27FC236}">
                <a16:creationId xmlns:a16="http://schemas.microsoft.com/office/drawing/2014/main" id="{471DCA61-AD3C-0FBD-3950-9EF748E5F83C}"/>
              </a:ext>
            </a:extLst>
          </p:cNvPr>
          <p:cNvSpPr>
            <a:spLocks noGrp="1"/>
          </p:cNvSpPr>
          <p:nvPr>
            <p:ph idx="1"/>
          </p:nvPr>
        </p:nvSpPr>
        <p:spPr>
          <a:xfrm>
            <a:off x="8643193" y="2418408"/>
            <a:ext cx="2942813" cy="3540265"/>
          </a:xfrm>
        </p:spPr>
        <p:txBody>
          <a:bodyPr>
            <a:normAutofit/>
          </a:bodyPr>
          <a:lstStyle/>
          <a:p>
            <a:r>
              <a:rPr lang="tr-TR" sz="2000">
                <a:latin typeface="Helvetica Neue"/>
              </a:rPr>
              <a:t>Topluma yeniden katılım programı uygulaması</a:t>
            </a:r>
            <a:endParaRPr lang="tr-TR" sz="2000" dirty="0"/>
          </a:p>
        </p:txBody>
      </p:sp>
    </p:spTree>
    <p:extLst>
      <p:ext uri="{BB962C8B-B14F-4D97-AF65-F5344CB8AC3E}">
        <p14:creationId xmlns:p14="http://schemas.microsoft.com/office/powerpoint/2010/main" val="1199637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Başlık 1">
            <a:extLst>
              <a:ext uri="{FF2B5EF4-FFF2-40B4-BE49-F238E27FC236}">
                <a16:creationId xmlns:a16="http://schemas.microsoft.com/office/drawing/2014/main" id="{72CE7F97-9E0A-A860-758C-6EB393D43B00}"/>
              </a:ext>
            </a:extLst>
          </p:cNvPr>
          <p:cNvSpPr>
            <a:spLocks noGrp="1"/>
          </p:cNvSpPr>
          <p:nvPr>
            <p:ph type="title"/>
          </p:nvPr>
        </p:nvSpPr>
        <p:spPr>
          <a:xfrm>
            <a:off x="8115300" y="1562669"/>
            <a:ext cx="3389515" cy="2380681"/>
          </a:xfrm>
        </p:spPr>
        <p:txBody>
          <a:bodyPr vert="horz" lIns="91440" tIns="45720" rIns="91440" bIns="45720" rtlCol="0" anchor="b">
            <a:normAutofit/>
          </a:bodyPr>
          <a:lstStyle/>
          <a:p>
            <a:pPr algn="ctr"/>
            <a:r>
              <a:rPr lang="en-US" sz="3600" dirty="0" err="1">
                <a:solidFill>
                  <a:schemeClr val="tx1">
                    <a:lumMod val="85000"/>
                    <a:lumOff val="15000"/>
                  </a:schemeClr>
                </a:solidFill>
              </a:rPr>
              <a:t>Terapötik</a:t>
            </a:r>
            <a:r>
              <a:rPr lang="en-US" sz="3600" dirty="0">
                <a:solidFill>
                  <a:schemeClr val="tx1">
                    <a:lumMod val="85000"/>
                    <a:lumOff val="15000"/>
                  </a:schemeClr>
                </a:solidFill>
              </a:rPr>
              <a:t> </a:t>
            </a:r>
            <a:r>
              <a:rPr lang="en-US" sz="3600" dirty="0" err="1">
                <a:solidFill>
                  <a:schemeClr val="tx1">
                    <a:lumMod val="85000"/>
                    <a:lumOff val="15000"/>
                  </a:schemeClr>
                </a:solidFill>
              </a:rPr>
              <a:t>İletişim</a:t>
            </a:r>
            <a:r>
              <a:rPr lang="en-US" sz="3600" dirty="0">
                <a:solidFill>
                  <a:schemeClr val="tx1">
                    <a:lumMod val="85000"/>
                    <a:lumOff val="15000"/>
                  </a:schemeClr>
                </a:solidFill>
              </a:rPr>
              <a:t> </a:t>
            </a:r>
            <a:r>
              <a:rPr lang="en-US" sz="3600" dirty="0" err="1">
                <a:solidFill>
                  <a:schemeClr val="tx1">
                    <a:lumMod val="85000"/>
                    <a:lumOff val="15000"/>
                  </a:schemeClr>
                </a:solidFill>
              </a:rPr>
              <a:t>uygulamaları</a:t>
            </a:r>
            <a:endParaRPr lang="en-US" sz="3600" dirty="0">
              <a:solidFill>
                <a:schemeClr val="tx1">
                  <a:lumMod val="85000"/>
                  <a:lumOff val="15000"/>
                </a:schemeClr>
              </a:solidFill>
            </a:endParaRPr>
          </a:p>
        </p:txBody>
      </p:sp>
      <p:pic>
        <p:nvPicPr>
          <p:cNvPr id="3" name="Resim 2">
            <a:extLst>
              <a:ext uri="{FF2B5EF4-FFF2-40B4-BE49-F238E27FC236}">
                <a16:creationId xmlns:a16="http://schemas.microsoft.com/office/drawing/2014/main" id="{B2C3AF67-04E4-D2EE-F5C3-02C7A4E54038}"/>
              </a:ext>
            </a:extLst>
          </p:cNvPr>
          <p:cNvPicPr>
            <a:picLocks noChangeAspect="1"/>
          </p:cNvPicPr>
          <p:nvPr/>
        </p:nvPicPr>
        <p:blipFill>
          <a:blip r:embed="rId2"/>
          <a:srcRect l="2176" r="13992"/>
          <a:stretch/>
        </p:blipFill>
        <p:spPr>
          <a:xfrm>
            <a:off x="20" y="1"/>
            <a:ext cx="7665573" cy="6857999"/>
          </a:xfrm>
          <a:custGeom>
            <a:avLst/>
            <a:gdLst/>
            <a:ahLst/>
            <a:cxnLst/>
            <a:rect l="l" t="t" r="r" b="b"/>
            <a:pathLst>
              <a:path w="7665593" h="6857999">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p:spPr>
      </p:pic>
    </p:spTree>
    <p:extLst>
      <p:ext uri="{BB962C8B-B14F-4D97-AF65-F5344CB8AC3E}">
        <p14:creationId xmlns:p14="http://schemas.microsoft.com/office/powerpoint/2010/main" val="1841360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2">
            <a:extLst>
              <a:ext uri="{FF2B5EF4-FFF2-40B4-BE49-F238E27FC236}">
                <a16:creationId xmlns:a16="http://schemas.microsoft.com/office/drawing/2014/main" id="{34F12F45-F23B-933F-5E6B-A79F045C8AF3}"/>
              </a:ext>
            </a:extLst>
          </p:cNvPr>
          <p:cNvPicPr>
            <a:picLocks noChangeAspect="1"/>
          </p:cNvPicPr>
          <p:nvPr/>
        </p:nvPicPr>
        <p:blipFill>
          <a:blip r:embed="rId2"/>
          <a:srcRect l="7740" r="3251" b="-2"/>
          <a:stretch/>
        </p:blipFill>
        <p:spPr>
          <a:xfrm>
            <a:off x="4038599" y="10"/>
            <a:ext cx="8160026" cy="6875809"/>
          </a:xfrm>
          <a:prstGeom prst="rect">
            <a:avLst/>
          </a:prstGeom>
        </p:spPr>
      </p:pic>
      <p:sp>
        <p:nvSpPr>
          <p:cNvPr id="24" name="Freeform: Shape 23">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Başlık 1">
            <a:extLst>
              <a:ext uri="{FF2B5EF4-FFF2-40B4-BE49-F238E27FC236}">
                <a16:creationId xmlns:a16="http://schemas.microsoft.com/office/drawing/2014/main" id="{4242E114-35DA-4769-B7AA-384926A413B0}"/>
              </a:ext>
            </a:extLst>
          </p:cNvPr>
          <p:cNvSpPr>
            <a:spLocks noGrp="1"/>
          </p:cNvSpPr>
          <p:nvPr>
            <p:ph type="title"/>
          </p:nvPr>
        </p:nvSpPr>
        <p:spPr>
          <a:xfrm>
            <a:off x="534473" y="2950387"/>
            <a:ext cx="3052293" cy="3531403"/>
          </a:xfrm>
        </p:spPr>
        <p:txBody>
          <a:bodyPr vert="horz" lIns="91440" tIns="45720" rIns="91440" bIns="45720" rtlCol="0" anchor="t">
            <a:normAutofit/>
          </a:bodyPr>
          <a:lstStyle/>
          <a:p>
            <a:pPr algn="r"/>
            <a:r>
              <a:rPr lang="en-US" sz="4000">
                <a:solidFill>
                  <a:srgbClr val="FFFFFF"/>
                </a:solidFill>
              </a:rPr>
              <a:t>Girişkenlik eğitimi</a:t>
            </a:r>
          </a:p>
        </p:txBody>
      </p:sp>
    </p:spTree>
    <p:extLst>
      <p:ext uri="{BB962C8B-B14F-4D97-AF65-F5344CB8AC3E}">
        <p14:creationId xmlns:p14="http://schemas.microsoft.com/office/powerpoint/2010/main" val="366356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6B1BB88-C1EA-F26B-E7F1-129571D5EC4C}"/>
              </a:ext>
            </a:extLst>
          </p:cNvPr>
          <p:cNvSpPr>
            <a:spLocks noGrp="1"/>
          </p:cNvSpPr>
          <p:nvPr>
            <p:ph type="title"/>
          </p:nvPr>
        </p:nvSpPr>
        <p:spPr/>
        <p:txBody>
          <a:bodyPr>
            <a:normAutofit/>
          </a:bodyPr>
          <a:lstStyle/>
          <a:p>
            <a:pPr algn="ctr"/>
            <a:r>
              <a:rPr lang="tr-TR" sz="2800" b="1" i="0" dirty="0">
                <a:solidFill>
                  <a:srgbClr val="FF0000"/>
                </a:solidFill>
                <a:effectLst/>
                <a:latin typeface="Open Sans" panose="020B0606030504020204" pitchFamily="34" charset="0"/>
              </a:rPr>
              <a:t>İletişim </a:t>
            </a:r>
            <a:r>
              <a:rPr lang="tr-TR" sz="2800" b="1" dirty="0">
                <a:solidFill>
                  <a:srgbClr val="FF0000"/>
                </a:solidFill>
                <a:latin typeface="Open Sans" panose="020B0606030504020204" pitchFamily="34" charset="0"/>
              </a:rPr>
              <a:t>Beceri Laboratuvarının İleriye Dönük </a:t>
            </a:r>
            <a:r>
              <a:rPr lang="tr-TR" sz="2800" b="1" i="0" dirty="0">
                <a:solidFill>
                  <a:srgbClr val="FF0000"/>
                </a:solidFill>
                <a:effectLst/>
                <a:latin typeface="Open Sans" panose="020B0606030504020204" pitchFamily="34" charset="0"/>
              </a:rPr>
              <a:t>Temel Faaliyet Alanları Hedefleri:</a:t>
            </a:r>
            <a:endParaRPr lang="tr-TR" sz="2800" dirty="0">
              <a:solidFill>
                <a:srgbClr val="FF0000"/>
              </a:solidFill>
            </a:endParaRPr>
          </a:p>
        </p:txBody>
      </p:sp>
      <p:sp>
        <p:nvSpPr>
          <p:cNvPr id="3" name="İçerik Yer Tutucusu 2">
            <a:extLst>
              <a:ext uri="{FF2B5EF4-FFF2-40B4-BE49-F238E27FC236}">
                <a16:creationId xmlns:a16="http://schemas.microsoft.com/office/drawing/2014/main" id="{EFDC224E-48CF-41FB-2C9B-60AE7213C37E}"/>
              </a:ext>
            </a:extLst>
          </p:cNvPr>
          <p:cNvSpPr>
            <a:spLocks noGrp="1"/>
          </p:cNvSpPr>
          <p:nvPr>
            <p:ph idx="1"/>
          </p:nvPr>
        </p:nvSpPr>
        <p:spPr>
          <a:xfrm>
            <a:off x="838200" y="1489587"/>
            <a:ext cx="10515600" cy="4687376"/>
          </a:xfrm>
        </p:spPr>
        <p:txBody>
          <a:bodyPr>
            <a:normAutofit fontScale="70000" lnSpcReduction="20000"/>
          </a:bodyPr>
          <a:lstStyle/>
          <a:p>
            <a:pPr algn="just"/>
            <a:r>
              <a:rPr lang="tr-TR" b="1" i="0" dirty="0">
                <a:solidFill>
                  <a:srgbClr val="555555"/>
                </a:solidFill>
                <a:effectLst/>
                <a:latin typeface="Open Sans" panose="020B0606030504020204" pitchFamily="34" charset="0"/>
              </a:rPr>
              <a:t>Bilimsel ve Uygulamalı Araştırmalar:</a:t>
            </a:r>
            <a:r>
              <a:rPr lang="tr-TR" b="0" i="0" dirty="0">
                <a:solidFill>
                  <a:srgbClr val="666666"/>
                </a:solidFill>
                <a:effectLst/>
                <a:latin typeface="Open Sans" panose="020B0606030504020204" pitchFamily="34" charset="0"/>
              </a:rPr>
              <a:t> Laboratuvar, kadrosundaki araştırmacı ve uzman personeliyle iletişim alanında çeşitli bilimsel ve uygulamalı araştırmalar gerçekleştirir. Bu araştırmalar, iletişim disiplinindeki gelişmeleri takip ederek bilim iletişiminin gelişmesine katkıda bulunmayı hedefler.</a:t>
            </a:r>
          </a:p>
          <a:p>
            <a:pPr marL="0" indent="0" algn="just">
              <a:buNone/>
            </a:pPr>
            <a:endParaRPr lang="tr-TR" b="0" i="0" dirty="0">
              <a:solidFill>
                <a:srgbClr val="666666"/>
              </a:solidFill>
              <a:effectLst/>
              <a:latin typeface="Open Sans" panose="020B0606030504020204" pitchFamily="34" charset="0"/>
            </a:endParaRPr>
          </a:p>
          <a:p>
            <a:pPr algn="just"/>
            <a:r>
              <a:rPr lang="tr-TR" b="1" i="0" dirty="0">
                <a:solidFill>
                  <a:srgbClr val="555555"/>
                </a:solidFill>
                <a:effectLst/>
                <a:latin typeface="Open Sans" panose="020B0606030504020204" pitchFamily="34" charset="0"/>
              </a:rPr>
              <a:t>İşbirlikleri ve Protokoller:</a:t>
            </a:r>
            <a:r>
              <a:rPr lang="tr-TR" b="0" i="0" dirty="0">
                <a:solidFill>
                  <a:srgbClr val="666666"/>
                </a:solidFill>
                <a:effectLst/>
                <a:latin typeface="Open Sans" panose="020B0606030504020204" pitchFamily="34" charset="0"/>
              </a:rPr>
              <a:t> İlgi alanına giren ulusal ve uluslararası ticari ve resmi kurumlarla işbirliği yaparak anlaşmalar ve protokoller oluşturur. Bu sayede, alandaki işbirliğini teşvik eder ve iletişim konusunda çeşitli projelerde yer alır.</a:t>
            </a:r>
          </a:p>
          <a:p>
            <a:pPr marL="0" indent="0" algn="just">
              <a:buNone/>
            </a:pPr>
            <a:endParaRPr lang="tr-TR" b="0" i="0" dirty="0">
              <a:solidFill>
                <a:srgbClr val="666666"/>
              </a:solidFill>
              <a:effectLst/>
              <a:latin typeface="Open Sans" panose="020B0606030504020204" pitchFamily="34" charset="0"/>
            </a:endParaRPr>
          </a:p>
          <a:p>
            <a:pPr algn="just"/>
            <a:r>
              <a:rPr lang="tr-TR" b="1" i="0" dirty="0">
                <a:solidFill>
                  <a:srgbClr val="555555"/>
                </a:solidFill>
                <a:effectLst/>
                <a:latin typeface="Open Sans" panose="020B0606030504020204" pitchFamily="34" charset="0"/>
              </a:rPr>
              <a:t>Araştırma Projeleri:</a:t>
            </a:r>
            <a:r>
              <a:rPr lang="tr-TR" b="0" i="0" dirty="0">
                <a:solidFill>
                  <a:srgbClr val="666666"/>
                </a:solidFill>
                <a:effectLst/>
                <a:latin typeface="Open Sans" panose="020B0606030504020204" pitchFamily="34" charset="0"/>
              </a:rPr>
              <a:t> Laboratuvar, araştırma kuruluşları ile ortak çalışma projeleri hazırlayarak yürütür. Bu projeler, iletişim alanında çeşitli konularda derinlemesine çalışmaları içerir.</a:t>
            </a:r>
          </a:p>
          <a:p>
            <a:pPr marL="0" indent="0" algn="just">
              <a:buNone/>
            </a:pPr>
            <a:endParaRPr lang="tr-TR" b="0" i="0" dirty="0">
              <a:solidFill>
                <a:srgbClr val="666666"/>
              </a:solidFill>
              <a:effectLst/>
              <a:latin typeface="Open Sans" panose="020B0606030504020204" pitchFamily="34" charset="0"/>
            </a:endParaRPr>
          </a:p>
          <a:p>
            <a:pPr algn="just"/>
            <a:r>
              <a:rPr lang="tr-TR" b="1" i="0" dirty="0">
                <a:solidFill>
                  <a:srgbClr val="555555"/>
                </a:solidFill>
                <a:effectLst/>
                <a:latin typeface="Open Sans" panose="020B0606030504020204" pitchFamily="34" charset="0"/>
              </a:rPr>
              <a:t>Toplum Araştırmaları:</a:t>
            </a:r>
            <a:r>
              <a:rPr lang="tr-TR" b="0" i="0" dirty="0">
                <a:solidFill>
                  <a:srgbClr val="666666"/>
                </a:solidFill>
                <a:effectLst/>
                <a:latin typeface="Open Sans" panose="020B0606030504020204" pitchFamily="34" charset="0"/>
              </a:rPr>
              <a:t> Toplum üzerinde yaratılan etkilerin ölçülmesi amacıyla alan araştırmaları gerçekleştirir. Bu araştırmalar, iletişim disiplininin toplumsal etkilerini anlamak ve değerlendirmek için önemli veriler sunar.</a:t>
            </a:r>
          </a:p>
          <a:p>
            <a:pPr algn="just"/>
            <a:endParaRPr lang="tr-TR" dirty="0"/>
          </a:p>
        </p:txBody>
      </p:sp>
    </p:spTree>
    <p:extLst>
      <p:ext uri="{BB962C8B-B14F-4D97-AF65-F5344CB8AC3E}">
        <p14:creationId xmlns:p14="http://schemas.microsoft.com/office/powerpoint/2010/main" val="2704849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F90C3A80-F46C-2FB1-4330-329ACE00A5EC}"/>
              </a:ext>
            </a:extLst>
          </p:cNvPr>
          <p:cNvPicPr>
            <a:picLocks noChangeAspect="1"/>
          </p:cNvPicPr>
          <p:nvPr/>
        </p:nvPicPr>
        <p:blipFill>
          <a:blip r:embed="rId2"/>
          <a:stretch>
            <a:fillRect/>
          </a:stretch>
        </p:blipFill>
        <p:spPr>
          <a:xfrm>
            <a:off x="3196068" y="0"/>
            <a:ext cx="5799863" cy="6858000"/>
          </a:xfrm>
          <a:prstGeom prst="rect">
            <a:avLst/>
          </a:prstGeom>
        </p:spPr>
      </p:pic>
    </p:spTree>
    <p:extLst>
      <p:ext uri="{BB962C8B-B14F-4D97-AF65-F5344CB8AC3E}">
        <p14:creationId xmlns:p14="http://schemas.microsoft.com/office/powerpoint/2010/main" val="4013315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Resim 1" descr="giyim, kişi, şahıs, insanlar, grup içeren bir resim&#10;&#10;Açıklama otomatik olarak oluşturuldu">
            <a:extLst>
              <a:ext uri="{FF2B5EF4-FFF2-40B4-BE49-F238E27FC236}">
                <a16:creationId xmlns:a16="http://schemas.microsoft.com/office/drawing/2014/main" id="{D7FDE580-54D2-77C1-6D05-0501818B20BE}"/>
              </a:ext>
            </a:extLst>
          </p:cNvPr>
          <p:cNvPicPr>
            <a:picLocks noChangeAspect="1"/>
          </p:cNvPicPr>
          <p:nvPr/>
        </p:nvPicPr>
        <p:blipFill>
          <a:blip r:embed="rId3"/>
          <a:srcRect t="24572" b="428"/>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42256F81-2843-4C52-0B5E-12753D762B55}"/>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i="0" dirty="0" err="1">
                <a:solidFill>
                  <a:schemeClr val="tx1">
                    <a:lumMod val="85000"/>
                    <a:lumOff val="15000"/>
                  </a:schemeClr>
                </a:solidFill>
                <a:effectLst/>
                <a:latin typeface="+mj-lt"/>
                <a:ea typeface="+mj-ea"/>
                <a:cs typeface="+mj-cs"/>
              </a:rPr>
              <a:t>Teşekkürler</a:t>
            </a:r>
            <a:r>
              <a:rPr lang="en-US" sz="3600" b="1" i="0" dirty="0">
                <a:solidFill>
                  <a:schemeClr val="tx1">
                    <a:lumMod val="85000"/>
                    <a:lumOff val="15000"/>
                  </a:schemeClr>
                </a:solidFill>
                <a:effectLst/>
                <a:latin typeface="+mj-lt"/>
                <a:ea typeface="+mj-ea"/>
                <a:cs typeface="+mj-cs"/>
              </a:rPr>
              <a:t> DÜBAP</a:t>
            </a:r>
            <a:r>
              <a:rPr lang="tr-TR" sz="3600" b="1" i="0" dirty="0">
                <a:solidFill>
                  <a:schemeClr val="tx1">
                    <a:lumMod val="85000"/>
                    <a:lumOff val="15000"/>
                  </a:schemeClr>
                </a:solidFill>
                <a:effectLst/>
                <a:latin typeface="+mj-lt"/>
                <a:ea typeface="+mj-ea"/>
                <a:cs typeface="+mj-cs"/>
              </a:rPr>
              <a:t>!</a:t>
            </a:r>
            <a:endParaRPr lang="en-US" sz="3600" b="0" i="0" dirty="0">
              <a:solidFill>
                <a:schemeClr val="tx1">
                  <a:lumMod val="85000"/>
                  <a:lumOff val="15000"/>
                </a:schemeClr>
              </a:solidFill>
              <a:effectLst/>
              <a:latin typeface="+mj-lt"/>
              <a:ea typeface="+mj-ea"/>
              <a:cs typeface="+mj-cs"/>
            </a:endParaRPr>
          </a:p>
        </p:txBody>
      </p:sp>
      <p:cxnSp>
        <p:nvCxnSpPr>
          <p:cNvPr id="18" name="Straight Connector 1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7974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İçerik Yer Tutucusu 2">
            <a:extLst>
              <a:ext uri="{FF2B5EF4-FFF2-40B4-BE49-F238E27FC236}">
                <a16:creationId xmlns:a16="http://schemas.microsoft.com/office/drawing/2014/main" id="{5B21E4AA-3AD7-69B3-A911-F9D4115753C2}"/>
              </a:ext>
            </a:extLst>
          </p:cNvPr>
          <p:cNvSpPr txBox="1">
            <a:spLocks/>
          </p:cNvSpPr>
          <p:nvPr/>
        </p:nvSpPr>
        <p:spPr>
          <a:xfrm>
            <a:off x="871442" y="2447337"/>
            <a:ext cx="4353116" cy="377043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pPr>
            <a:r>
              <a:rPr lang="en-US" sz="2000" dirty="0" err="1">
                <a:solidFill>
                  <a:srgbClr val="595959"/>
                </a:solidFill>
              </a:rPr>
              <a:t>Fakülte</a:t>
            </a:r>
            <a:r>
              <a:rPr lang="en-US" sz="2000" dirty="0">
                <a:solidFill>
                  <a:srgbClr val="595959"/>
                </a:solidFill>
              </a:rPr>
              <a:t> </a:t>
            </a:r>
            <a:r>
              <a:rPr lang="en-US" sz="2000" dirty="0" err="1">
                <a:solidFill>
                  <a:srgbClr val="595959"/>
                </a:solidFill>
              </a:rPr>
              <a:t>iletişim</a:t>
            </a:r>
            <a:r>
              <a:rPr lang="en-US" sz="2000" dirty="0">
                <a:solidFill>
                  <a:srgbClr val="595959"/>
                </a:solidFill>
              </a:rPr>
              <a:t> </a:t>
            </a:r>
            <a:r>
              <a:rPr lang="en-US" sz="2000" dirty="0" err="1">
                <a:solidFill>
                  <a:srgbClr val="595959"/>
                </a:solidFill>
              </a:rPr>
              <a:t>becerileri</a:t>
            </a:r>
            <a:r>
              <a:rPr lang="en-US" sz="2000" dirty="0">
                <a:solidFill>
                  <a:srgbClr val="595959"/>
                </a:solidFill>
              </a:rPr>
              <a:t> </a:t>
            </a:r>
            <a:r>
              <a:rPr lang="en-US" sz="2000" dirty="0" err="1">
                <a:solidFill>
                  <a:srgbClr val="595959"/>
                </a:solidFill>
              </a:rPr>
              <a:t>laboratuvarı</a:t>
            </a:r>
            <a:r>
              <a:rPr lang="en-US" sz="2000" dirty="0">
                <a:solidFill>
                  <a:srgbClr val="595959"/>
                </a:solidFill>
              </a:rPr>
              <a:t> </a:t>
            </a:r>
            <a:r>
              <a:rPr lang="en-US" sz="2000" dirty="0" err="1">
                <a:solidFill>
                  <a:srgbClr val="595959"/>
                </a:solidFill>
              </a:rPr>
              <a:t>öğrencilerin</a:t>
            </a:r>
            <a:r>
              <a:rPr lang="en-US" sz="2000" dirty="0">
                <a:solidFill>
                  <a:srgbClr val="595959"/>
                </a:solidFill>
              </a:rPr>
              <a:t> </a:t>
            </a:r>
            <a:r>
              <a:rPr lang="en-US" sz="2000" dirty="0" err="1">
                <a:solidFill>
                  <a:srgbClr val="595959"/>
                </a:solidFill>
              </a:rPr>
              <a:t>hümanistik</a:t>
            </a:r>
            <a:r>
              <a:rPr lang="en-US" sz="2000" dirty="0">
                <a:solidFill>
                  <a:srgbClr val="595959"/>
                </a:solidFill>
              </a:rPr>
              <a:t> </a:t>
            </a:r>
            <a:r>
              <a:rPr lang="en-US" sz="2000" dirty="0" err="1">
                <a:solidFill>
                  <a:srgbClr val="595959"/>
                </a:solidFill>
              </a:rPr>
              <a:t>yaklaşım</a:t>
            </a:r>
            <a:r>
              <a:rPr lang="en-US" sz="2000" dirty="0">
                <a:solidFill>
                  <a:srgbClr val="595959"/>
                </a:solidFill>
              </a:rPr>
              <a:t> </a:t>
            </a:r>
            <a:r>
              <a:rPr lang="en-US" sz="2000" dirty="0" err="1">
                <a:solidFill>
                  <a:srgbClr val="595959"/>
                </a:solidFill>
              </a:rPr>
              <a:t>ve</a:t>
            </a:r>
            <a:r>
              <a:rPr lang="en-US" sz="2000" dirty="0">
                <a:solidFill>
                  <a:srgbClr val="595959"/>
                </a:solidFill>
              </a:rPr>
              <a:t> </a:t>
            </a:r>
            <a:r>
              <a:rPr lang="en-US" sz="2000" dirty="0" err="1">
                <a:solidFill>
                  <a:srgbClr val="595959"/>
                </a:solidFill>
              </a:rPr>
              <a:t>yeterliliğe</a:t>
            </a:r>
            <a:r>
              <a:rPr lang="en-US" sz="2000" dirty="0">
                <a:solidFill>
                  <a:srgbClr val="595959"/>
                </a:solidFill>
              </a:rPr>
              <a:t> </a:t>
            </a:r>
            <a:r>
              <a:rPr lang="en-US" sz="2000" dirty="0" err="1">
                <a:solidFill>
                  <a:srgbClr val="595959"/>
                </a:solidFill>
              </a:rPr>
              <a:t>dayalı</a:t>
            </a:r>
            <a:r>
              <a:rPr lang="en-US" sz="2000" dirty="0">
                <a:solidFill>
                  <a:srgbClr val="595959"/>
                </a:solidFill>
              </a:rPr>
              <a:t> </a:t>
            </a:r>
            <a:r>
              <a:rPr lang="en-US" sz="2000" dirty="0" err="1">
                <a:solidFill>
                  <a:srgbClr val="595959"/>
                </a:solidFill>
              </a:rPr>
              <a:t>öğrenme</a:t>
            </a:r>
            <a:r>
              <a:rPr lang="en-US" sz="2000" dirty="0">
                <a:solidFill>
                  <a:srgbClr val="595959"/>
                </a:solidFill>
              </a:rPr>
              <a:t> </a:t>
            </a:r>
            <a:r>
              <a:rPr lang="en-US" sz="2000" dirty="0" err="1">
                <a:solidFill>
                  <a:srgbClr val="595959"/>
                </a:solidFill>
              </a:rPr>
              <a:t>kapsamında</a:t>
            </a:r>
            <a:r>
              <a:rPr lang="en-US" sz="2000" dirty="0">
                <a:solidFill>
                  <a:srgbClr val="595959"/>
                </a:solidFill>
              </a:rPr>
              <a:t> </a:t>
            </a:r>
            <a:r>
              <a:rPr lang="en-US" sz="2000" dirty="0" err="1">
                <a:solidFill>
                  <a:srgbClr val="595959"/>
                </a:solidFill>
              </a:rPr>
              <a:t>bilişsel</a:t>
            </a:r>
            <a:r>
              <a:rPr lang="en-US" sz="2000" dirty="0">
                <a:solidFill>
                  <a:srgbClr val="595959"/>
                </a:solidFill>
              </a:rPr>
              <a:t>, </a:t>
            </a:r>
            <a:r>
              <a:rPr lang="en-US" sz="2000" dirty="0" err="1">
                <a:solidFill>
                  <a:srgbClr val="595959"/>
                </a:solidFill>
              </a:rPr>
              <a:t>duyuşsal</a:t>
            </a:r>
            <a:r>
              <a:rPr lang="en-US" sz="2000" dirty="0">
                <a:solidFill>
                  <a:srgbClr val="595959"/>
                </a:solidFill>
              </a:rPr>
              <a:t> </a:t>
            </a:r>
            <a:r>
              <a:rPr lang="en-US" sz="2000" dirty="0" err="1">
                <a:solidFill>
                  <a:srgbClr val="595959"/>
                </a:solidFill>
              </a:rPr>
              <a:t>ve</a:t>
            </a:r>
            <a:r>
              <a:rPr lang="en-US" sz="2000" dirty="0">
                <a:solidFill>
                  <a:srgbClr val="595959"/>
                </a:solidFill>
              </a:rPr>
              <a:t> </a:t>
            </a:r>
            <a:r>
              <a:rPr lang="en-US" sz="2000" dirty="0" err="1">
                <a:solidFill>
                  <a:srgbClr val="595959"/>
                </a:solidFill>
              </a:rPr>
              <a:t>psikomotor</a:t>
            </a:r>
            <a:r>
              <a:rPr lang="en-US" sz="2000" dirty="0">
                <a:solidFill>
                  <a:srgbClr val="595959"/>
                </a:solidFill>
              </a:rPr>
              <a:t>  </a:t>
            </a:r>
            <a:r>
              <a:rPr lang="en-US" sz="2000" dirty="0" err="1">
                <a:solidFill>
                  <a:srgbClr val="595959"/>
                </a:solidFill>
              </a:rPr>
              <a:t>açıdan</a:t>
            </a:r>
            <a:r>
              <a:rPr lang="en-US" sz="2000" dirty="0">
                <a:solidFill>
                  <a:srgbClr val="595959"/>
                </a:solidFill>
              </a:rPr>
              <a:t> </a:t>
            </a:r>
            <a:r>
              <a:rPr lang="en-US" sz="2000" dirty="0" err="1">
                <a:solidFill>
                  <a:srgbClr val="595959"/>
                </a:solidFill>
              </a:rPr>
              <a:t>hemşirelik</a:t>
            </a:r>
            <a:r>
              <a:rPr lang="en-US" sz="2000" dirty="0">
                <a:solidFill>
                  <a:srgbClr val="595959"/>
                </a:solidFill>
              </a:rPr>
              <a:t> </a:t>
            </a:r>
            <a:r>
              <a:rPr lang="en-US" sz="2000" dirty="0" err="1">
                <a:solidFill>
                  <a:srgbClr val="595959"/>
                </a:solidFill>
              </a:rPr>
              <a:t>uygulamalarında</a:t>
            </a:r>
            <a:r>
              <a:rPr lang="en-US" sz="2000" dirty="0">
                <a:solidFill>
                  <a:srgbClr val="595959"/>
                </a:solidFill>
              </a:rPr>
              <a:t> </a:t>
            </a:r>
            <a:r>
              <a:rPr lang="en-US" sz="2000" dirty="0" err="1">
                <a:solidFill>
                  <a:srgbClr val="595959"/>
                </a:solidFill>
              </a:rPr>
              <a:t>gelişimine</a:t>
            </a:r>
            <a:r>
              <a:rPr lang="en-US" sz="2000" dirty="0">
                <a:solidFill>
                  <a:srgbClr val="595959"/>
                </a:solidFill>
              </a:rPr>
              <a:t> </a:t>
            </a:r>
            <a:r>
              <a:rPr lang="en-US" sz="2000" dirty="0" err="1">
                <a:solidFill>
                  <a:srgbClr val="595959"/>
                </a:solidFill>
              </a:rPr>
              <a:t>olanak</a:t>
            </a:r>
            <a:r>
              <a:rPr lang="en-US" sz="2000" dirty="0">
                <a:solidFill>
                  <a:srgbClr val="595959"/>
                </a:solidFill>
              </a:rPr>
              <a:t> </a:t>
            </a:r>
            <a:r>
              <a:rPr lang="en-US" sz="2000" dirty="0" err="1">
                <a:solidFill>
                  <a:srgbClr val="595959"/>
                </a:solidFill>
              </a:rPr>
              <a:t>sağlar</a:t>
            </a:r>
            <a:r>
              <a:rPr lang="en-US" sz="2000" dirty="0">
                <a:solidFill>
                  <a:srgbClr val="595959"/>
                </a:solidFill>
              </a:rPr>
              <a:t>.</a:t>
            </a:r>
          </a:p>
        </p:txBody>
      </p:sp>
      <p:pic>
        <p:nvPicPr>
          <p:cNvPr id="3" name="Resim 2" descr="giyim, kişi, şahıs, ayakkabı, insan yüzü içeren bir resim&#10;&#10;Açıklama otomatik olarak oluşturuldu">
            <a:extLst>
              <a:ext uri="{FF2B5EF4-FFF2-40B4-BE49-F238E27FC236}">
                <a16:creationId xmlns:a16="http://schemas.microsoft.com/office/drawing/2014/main" id="{DBD2C253-DEE1-35C0-4ED6-6ED6FD6F5AA1}"/>
              </a:ext>
            </a:extLst>
          </p:cNvPr>
          <p:cNvPicPr>
            <a:picLocks noChangeAspect="1"/>
          </p:cNvPicPr>
          <p:nvPr/>
        </p:nvPicPr>
        <p:blipFill>
          <a:blip r:embed="rId2"/>
          <a:srcRect l="7569" r="2836" b="-1"/>
          <a:stretch/>
        </p:blipFill>
        <p:spPr>
          <a:xfrm>
            <a:off x="6781801" y="1443957"/>
            <a:ext cx="4797056" cy="4015655"/>
          </a:xfrm>
          <a:prstGeom prst="rect">
            <a:avLst/>
          </a:prstGeom>
        </p:spPr>
      </p:pic>
    </p:spTree>
    <p:extLst>
      <p:ext uri="{BB962C8B-B14F-4D97-AF65-F5344CB8AC3E}">
        <p14:creationId xmlns:p14="http://schemas.microsoft.com/office/powerpoint/2010/main" val="381801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54E9150D-7C2F-9955-0273-FC3A5E93C95C}"/>
              </a:ext>
            </a:extLst>
          </p:cNvPr>
          <p:cNvSpPr txBox="1"/>
          <p:nvPr/>
        </p:nvSpPr>
        <p:spPr>
          <a:xfrm>
            <a:off x="723958" y="1213559"/>
            <a:ext cx="4353116" cy="3770434"/>
          </a:xfrm>
          <a:prstGeom prst="rect">
            <a:avLst/>
          </a:prstGeom>
        </p:spPr>
        <p:txBody>
          <a:bodyPr vert="horz" lIns="91440" tIns="45720" rIns="91440" bIns="45720" rtlCol="0" anchor="t">
            <a:normAutofit/>
          </a:bodyPr>
          <a:lstStyle/>
          <a:p>
            <a:pPr indent="-228600" algn="just">
              <a:lnSpc>
                <a:spcPct val="150000"/>
              </a:lnSpc>
              <a:spcAft>
                <a:spcPts val="600"/>
              </a:spcAft>
              <a:buFont typeface="Arial" panose="020B0604020202020204" pitchFamily="34" charset="0"/>
              <a:buChar char="•"/>
            </a:pPr>
            <a:r>
              <a:rPr lang="tr-TR" sz="2000" b="0" i="0" dirty="0">
                <a:solidFill>
                  <a:srgbClr val="595959"/>
                </a:solidFill>
                <a:effectLst/>
              </a:rPr>
              <a:t>Laboratuvar </a:t>
            </a:r>
            <a:r>
              <a:rPr lang="en-US" sz="2000" b="0" i="0" dirty="0" err="1">
                <a:solidFill>
                  <a:srgbClr val="595959"/>
                </a:solidFill>
                <a:effectLst/>
              </a:rPr>
              <a:t>Fakülte</a:t>
            </a:r>
            <a:r>
              <a:rPr lang="en-US" sz="2000" b="0" i="0" dirty="0">
                <a:solidFill>
                  <a:srgbClr val="595959"/>
                </a:solidFill>
                <a:effectLst/>
              </a:rPr>
              <a:t> </a:t>
            </a:r>
            <a:r>
              <a:rPr lang="en-US" sz="2000" b="0" i="0" dirty="0" err="1">
                <a:solidFill>
                  <a:srgbClr val="595959"/>
                </a:solidFill>
                <a:effectLst/>
              </a:rPr>
              <a:t>binası</a:t>
            </a:r>
            <a:r>
              <a:rPr lang="en-US" sz="2000" b="0" i="0" dirty="0">
                <a:solidFill>
                  <a:srgbClr val="595959"/>
                </a:solidFill>
                <a:effectLst/>
              </a:rPr>
              <a:t> </a:t>
            </a:r>
            <a:r>
              <a:rPr lang="en-US" sz="2000" b="0" i="0" dirty="0" err="1">
                <a:solidFill>
                  <a:srgbClr val="595959"/>
                </a:solidFill>
                <a:effectLst/>
              </a:rPr>
              <a:t>giriş</a:t>
            </a:r>
            <a:r>
              <a:rPr lang="en-US" sz="2000" b="0" i="0" dirty="0">
                <a:solidFill>
                  <a:srgbClr val="595959"/>
                </a:solidFill>
                <a:effectLst/>
              </a:rPr>
              <a:t> </a:t>
            </a:r>
            <a:r>
              <a:rPr lang="en-US" sz="2000" b="0" i="0" dirty="0" err="1">
                <a:solidFill>
                  <a:srgbClr val="595959"/>
                </a:solidFill>
                <a:effectLst/>
              </a:rPr>
              <a:t>katın</a:t>
            </a:r>
            <a:r>
              <a:rPr lang="tr-TR" sz="2000" b="0" i="0" dirty="0">
                <a:solidFill>
                  <a:srgbClr val="595959"/>
                </a:solidFill>
                <a:effectLst/>
              </a:rPr>
              <a:t>da </a:t>
            </a:r>
            <a:r>
              <a:rPr lang="en-US" sz="2000" b="0" i="0" dirty="0" err="1">
                <a:solidFill>
                  <a:srgbClr val="595959"/>
                </a:solidFill>
                <a:effectLst/>
              </a:rPr>
              <a:t>katında</a:t>
            </a:r>
            <a:r>
              <a:rPr lang="en-US" sz="2000" b="0" i="0" dirty="0">
                <a:solidFill>
                  <a:srgbClr val="595959"/>
                </a:solidFill>
                <a:effectLst/>
              </a:rPr>
              <a:t> </a:t>
            </a:r>
            <a:r>
              <a:rPr lang="en-US" sz="2000" b="0" i="0" dirty="0" err="1">
                <a:solidFill>
                  <a:srgbClr val="595959"/>
                </a:solidFill>
                <a:effectLst/>
              </a:rPr>
              <a:t>olup</a:t>
            </a:r>
            <a:r>
              <a:rPr lang="en-US" sz="2000" b="0" i="0" dirty="0">
                <a:solidFill>
                  <a:srgbClr val="595959"/>
                </a:solidFill>
                <a:effectLst/>
              </a:rPr>
              <a:t>,  </a:t>
            </a:r>
            <a:r>
              <a:rPr lang="en-US" sz="2000" b="0" i="0" dirty="0" err="1">
                <a:solidFill>
                  <a:srgbClr val="595959"/>
                </a:solidFill>
                <a:effectLst/>
              </a:rPr>
              <a:t>alanı</a:t>
            </a:r>
            <a:r>
              <a:rPr lang="en-US" sz="2000" b="0" i="0" dirty="0">
                <a:solidFill>
                  <a:srgbClr val="595959"/>
                </a:solidFill>
                <a:effectLst/>
              </a:rPr>
              <a:t> </a:t>
            </a:r>
            <a:r>
              <a:rPr lang="en-US" sz="2000" b="0" i="0" dirty="0" err="1">
                <a:solidFill>
                  <a:srgbClr val="595959"/>
                </a:solidFill>
                <a:effectLst/>
              </a:rPr>
              <a:t>birbiri</a:t>
            </a:r>
            <a:r>
              <a:rPr lang="en-US" sz="2000" b="0" i="0" dirty="0">
                <a:solidFill>
                  <a:srgbClr val="595959"/>
                </a:solidFill>
                <a:effectLst/>
              </a:rPr>
              <a:t> </a:t>
            </a:r>
            <a:r>
              <a:rPr lang="en-US" sz="2000" b="0" i="0" dirty="0" err="1">
                <a:solidFill>
                  <a:srgbClr val="595959"/>
                </a:solidFill>
                <a:effectLst/>
              </a:rPr>
              <a:t>ile</a:t>
            </a:r>
            <a:r>
              <a:rPr lang="en-US" sz="2000" b="0" i="0" dirty="0">
                <a:solidFill>
                  <a:srgbClr val="595959"/>
                </a:solidFill>
                <a:effectLst/>
              </a:rPr>
              <a:t> </a:t>
            </a:r>
            <a:r>
              <a:rPr lang="en-US" sz="2000" b="0" i="0" dirty="0" err="1">
                <a:solidFill>
                  <a:srgbClr val="595959"/>
                </a:solidFill>
                <a:effectLst/>
              </a:rPr>
              <a:t>bağlantılı</a:t>
            </a:r>
            <a:r>
              <a:rPr lang="en-US" sz="2000" b="0" i="0" dirty="0">
                <a:solidFill>
                  <a:srgbClr val="595959"/>
                </a:solidFill>
                <a:effectLst/>
              </a:rPr>
              <a:t> </a:t>
            </a:r>
            <a:r>
              <a:rPr lang="en-US" sz="2000" b="0" i="0" dirty="0" err="1">
                <a:solidFill>
                  <a:srgbClr val="595959"/>
                </a:solidFill>
                <a:effectLst/>
              </a:rPr>
              <a:t>derslik</a:t>
            </a:r>
            <a:r>
              <a:rPr lang="en-US" sz="2000" b="0" i="0" dirty="0">
                <a:solidFill>
                  <a:srgbClr val="595959"/>
                </a:solidFill>
                <a:effectLst/>
              </a:rPr>
              <a:t> </a:t>
            </a:r>
            <a:r>
              <a:rPr lang="en-US" sz="2000" b="0" i="0" dirty="0" err="1">
                <a:solidFill>
                  <a:srgbClr val="595959"/>
                </a:solidFill>
                <a:effectLst/>
              </a:rPr>
              <a:t>ve</a:t>
            </a:r>
            <a:r>
              <a:rPr lang="en-US" sz="2000" b="0" i="0" dirty="0">
                <a:solidFill>
                  <a:srgbClr val="595959"/>
                </a:solidFill>
                <a:effectLst/>
              </a:rPr>
              <a:t> </a:t>
            </a:r>
            <a:r>
              <a:rPr lang="en-US" sz="2000" b="0" i="0" dirty="0" err="1">
                <a:solidFill>
                  <a:srgbClr val="595959"/>
                </a:solidFill>
                <a:effectLst/>
              </a:rPr>
              <a:t>uygulama</a:t>
            </a:r>
            <a:r>
              <a:rPr lang="en-US" sz="2000" b="0" i="0" dirty="0">
                <a:solidFill>
                  <a:srgbClr val="595959"/>
                </a:solidFill>
                <a:effectLst/>
              </a:rPr>
              <a:t> </a:t>
            </a:r>
            <a:r>
              <a:rPr lang="en-US" sz="2000" b="0" i="0" dirty="0" err="1">
                <a:solidFill>
                  <a:srgbClr val="595959"/>
                </a:solidFill>
                <a:effectLst/>
              </a:rPr>
              <a:t>alanından</a:t>
            </a:r>
            <a:r>
              <a:rPr lang="en-US" sz="2000" b="0" i="0" dirty="0">
                <a:solidFill>
                  <a:srgbClr val="595959"/>
                </a:solidFill>
                <a:effectLst/>
              </a:rPr>
              <a:t> </a:t>
            </a:r>
            <a:r>
              <a:rPr lang="en-US" sz="2000" b="0" i="0" dirty="0" err="1">
                <a:solidFill>
                  <a:srgbClr val="595959"/>
                </a:solidFill>
                <a:effectLst/>
              </a:rPr>
              <a:t>olu</a:t>
            </a:r>
            <a:r>
              <a:rPr lang="tr-TR" sz="2000" b="0" i="0" dirty="0" err="1">
                <a:solidFill>
                  <a:srgbClr val="595959"/>
                </a:solidFill>
                <a:effectLst/>
              </a:rPr>
              <a:t>şmaktadır</a:t>
            </a:r>
            <a:r>
              <a:rPr lang="tr-TR" sz="2000" b="0" i="0" dirty="0">
                <a:solidFill>
                  <a:srgbClr val="595959"/>
                </a:solidFill>
                <a:effectLst/>
              </a:rPr>
              <a:t>.</a:t>
            </a:r>
            <a:endParaRPr lang="en-US" sz="2000" dirty="0">
              <a:solidFill>
                <a:srgbClr val="595959"/>
              </a:solidFill>
            </a:endParaRPr>
          </a:p>
        </p:txBody>
      </p:sp>
      <p:pic>
        <p:nvPicPr>
          <p:cNvPr id="3" name="Resim 2" descr="iç mekan, kişi, şahıs, giyim, duvar içeren bir resim&#10;&#10;Açıklama otomatik olarak oluşturuldu">
            <a:extLst>
              <a:ext uri="{FF2B5EF4-FFF2-40B4-BE49-F238E27FC236}">
                <a16:creationId xmlns:a16="http://schemas.microsoft.com/office/drawing/2014/main" id="{D9F123EF-B5B8-459C-E107-5AC2C7492779}"/>
              </a:ext>
            </a:extLst>
          </p:cNvPr>
          <p:cNvPicPr>
            <a:picLocks noChangeAspect="1"/>
          </p:cNvPicPr>
          <p:nvPr/>
        </p:nvPicPr>
        <p:blipFill>
          <a:blip r:embed="rId2"/>
          <a:srcRect t="2655" r="1" b="1"/>
          <a:stretch/>
        </p:blipFill>
        <p:spPr>
          <a:xfrm>
            <a:off x="6781801" y="1700650"/>
            <a:ext cx="4797056" cy="3502270"/>
          </a:xfrm>
          <a:prstGeom prst="rect">
            <a:avLst/>
          </a:prstGeom>
        </p:spPr>
      </p:pic>
    </p:spTree>
    <p:extLst>
      <p:ext uri="{BB962C8B-B14F-4D97-AF65-F5344CB8AC3E}">
        <p14:creationId xmlns:p14="http://schemas.microsoft.com/office/powerpoint/2010/main" val="3688188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iç mekan, metin, ekran görüntüsü, duvar içeren bir resim&#10;&#10;Açıklama otomatik olarak oluşturuldu">
            <a:extLst>
              <a:ext uri="{FF2B5EF4-FFF2-40B4-BE49-F238E27FC236}">
                <a16:creationId xmlns:a16="http://schemas.microsoft.com/office/drawing/2014/main" id="{77376D1D-E177-9AB8-C977-550A88D81C0A}"/>
              </a:ext>
            </a:extLst>
          </p:cNvPr>
          <p:cNvPicPr>
            <a:picLocks noChangeAspect="1"/>
          </p:cNvPicPr>
          <p:nvPr/>
        </p:nvPicPr>
        <p:blipFill>
          <a:blip r:embed="rId2"/>
          <a:srcRect l="14290" r="10711" b="2"/>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4" name="Metin kutusu 3">
            <a:extLst>
              <a:ext uri="{FF2B5EF4-FFF2-40B4-BE49-F238E27FC236}">
                <a16:creationId xmlns:a16="http://schemas.microsoft.com/office/drawing/2014/main" id="{60861D62-E8AF-4E37-A1AE-CC1B15727066}"/>
              </a:ext>
            </a:extLst>
          </p:cNvPr>
          <p:cNvSpPr txBox="1"/>
          <p:nvPr/>
        </p:nvSpPr>
        <p:spPr>
          <a:xfrm>
            <a:off x="6430061" y="1076632"/>
            <a:ext cx="4423328" cy="4828058"/>
          </a:xfrm>
          <a:prstGeom prst="rect">
            <a:avLst/>
          </a:prstGeom>
        </p:spPr>
        <p:txBody>
          <a:bodyPr vert="horz" lIns="91440" tIns="45720" rIns="91440" bIns="45720" rtlCol="0" anchor="t">
            <a:normAutofit/>
          </a:bodyPr>
          <a:lstStyle/>
          <a:p>
            <a:pPr indent="-228600" algn="just">
              <a:lnSpc>
                <a:spcPct val="150000"/>
              </a:lnSpc>
              <a:spcAft>
                <a:spcPts val="600"/>
              </a:spcAft>
              <a:buFont typeface="Arial" panose="020B0604020202020204" pitchFamily="34" charset="0"/>
              <a:buChar char="•"/>
            </a:pPr>
            <a:r>
              <a:rPr lang="en-US" sz="2000" b="0" i="0" dirty="0" err="1">
                <a:solidFill>
                  <a:schemeClr val="tx1">
                    <a:alpha val="80000"/>
                  </a:schemeClr>
                </a:solidFill>
                <a:effectLst/>
              </a:rPr>
              <a:t>Derslik</a:t>
            </a:r>
            <a:r>
              <a:rPr lang="en-US" sz="2000" b="0" i="0" dirty="0">
                <a:solidFill>
                  <a:schemeClr val="tx1">
                    <a:alpha val="80000"/>
                  </a:schemeClr>
                </a:solidFill>
                <a:effectLst/>
              </a:rPr>
              <a:t> </a:t>
            </a:r>
            <a:r>
              <a:rPr lang="en-US" sz="2000" b="0" i="0" dirty="0" err="1">
                <a:solidFill>
                  <a:schemeClr val="tx1">
                    <a:alpha val="80000"/>
                  </a:schemeClr>
                </a:solidFill>
                <a:effectLst/>
              </a:rPr>
              <a:t>ve</a:t>
            </a:r>
            <a:r>
              <a:rPr lang="en-US" sz="2000" b="0" i="0" dirty="0">
                <a:solidFill>
                  <a:schemeClr val="tx1">
                    <a:alpha val="80000"/>
                  </a:schemeClr>
                </a:solidFill>
                <a:effectLst/>
              </a:rPr>
              <a:t> </a:t>
            </a:r>
            <a:r>
              <a:rPr lang="en-US" sz="2000" b="0" i="0" dirty="0" err="1">
                <a:solidFill>
                  <a:schemeClr val="tx1">
                    <a:alpha val="80000"/>
                  </a:schemeClr>
                </a:solidFill>
                <a:effectLst/>
              </a:rPr>
              <a:t>uygulama</a:t>
            </a:r>
            <a:r>
              <a:rPr lang="en-US" sz="2000" b="0" i="0" dirty="0">
                <a:solidFill>
                  <a:schemeClr val="tx1">
                    <a:alpha val="80000"/>
                  </a:schemeClr>
                </a:solidFill>
                <a:effectLst/>
              </a:rPr>
              <a:t> </a:t>
            </a:r>
            <a:r>
              <a:rPr lang="en-US" sz="2000" b="0" i="0" dirty="0" err="1">
                <a:solidFill>
                  <a:schemeClr val="tx1">
                    <a:alpha val="80000"/>
                  </a:schemeClr>
                </a:solidFill>
                <a:effectLst/>
              </a:rPr>
              <a:t>alanı</a:t>
            </a:r>
            <a:r>
              <a:rPr lang="tr-TR" sz="2000" dirty="0">
                <a:solidFill>
                  <a:schemeClr val="tx1">
                    <a:alpha val="80000"/>
                  </a:schemeClr>
                </a:solidFill>
              </a:rPr>
              <a:t> bir duvar </a:t>
            </a:r>
            <a:r>
              <a:rPr lang="en-US" sz="2000" b="0" i="0" dirty="0" err="1">
                <a:solidFill>
                  <a:schemeClr val="tx1">
                    <a:alpha val="80000"/>
                  </a:schemeClr>
                </a:solidFill>
                <a:effectLst/>
              </a:rPr>
              <a:t>ile</a:t>
            </a:r>
            <a:r>
              <a:rPr lang="en-US" sz="2000" b="0" i="0" dirty="0">
                <a:solidFill>
                  <a:schemeClr val="tx1">
                    <a:alpha val="80000"/>
                  </a:schemeClr>
                </a:solidFill>
                <a:effectLst/>
              </a:rPr>
              <a:t> </a:t>
            </a:r>
            <a:r>
              <a:rPr lang="en-US" sz="2000" b="0" i="0" dirty="0" err="1">
                <a:solidFill>
                  <a:schemeClr val="tx1">
                    <a:alpha val="80000"/>
                  </a:schemeClr>
                </a:solidFill>
                <a:effectLst/>
              </a:rPr>
              <a:t>ayrılmıştır</a:t>
            </a:r>
            <a:r>
              <a:rPr lang="en-US" sz="2000" b="0" i="0" dirty="0">
                <a:solidFill>
                  <a:schemeClr val="tx1">
                    <a:alpha val="80000"/>
                  </a:schemeClr>
                </a:solidFill>
                <a:effectLst/>
              </a:rPr>
              <a:t>. </a:t>
            </a:r>
            <a:r>
              <a:rPr lang="en-US" sz="2000" b="0" i="0" dirty="0" err="1">
                <a:solidFill>
                  <a:schemeClr val="tx1">
                    <a:alpha val="80000"/>
                  </a:schemeClr>
                </a:solidFill>
                <a:effectLst/>
              </a:rPr>
              <a:t>Derslik</a:t>
            </a:r>
            <a:r>
              <a:rPr lang="en-US" sz="2000" b="0" i="0" dirty="0">
                <a:solidFill>
                  <a:schemeClr val="tx1">
                    <a:alpha val="80000"/>
                  </a:schemeClr>
                </a:solidFill>
                <a:effectLst/>
              </a:rPr>
              <a:t> </a:t>
            </a:r>
            <a:r>
              <a:rPr lang="en-US" sz="2000" b="0" i="0" dirty="0" err="1">
                <a:solidFill>
                  <a:schemeClr val="tx1">
                    <a:alpha val="80000"/>
                  </a:schemeClr>
                </a:solidFill>
                <a:effectLst/>
              </a:rPr>
              <a:t>ve</a:t>
            </a:r>
            <a:r>
              <a:rPr lang="en-US" sz="2000" b="0" i="0" dirty="0">
                <a:solidFill>
                  <a:schemeClr val="tx1">
                    <a:alpha val="80000"/>
                  </a:schemeClr>
                </a:solidFill>
                <a:effectLst/>
              </a:rPr>
              <a:t> </a:t>
            </a:r>
            <a:r>
              <a:rPr lang="en-US" sz="2000" b="0" i="0" dirty="0" err="1">
                <a:solidFill>
                  <a:schemeClr val="tx1">
                    <a:alpha val="80000"/>
                  </a:schemeClr>
                </a:solidFill>
                <a:effectLst/>
              </a:rPr>
              <a:t>uygulama</a:t>
            </a:r>
            <a:r>
              <a:rPr lang="en-US" sz="2000" b="0" i="0" dirty="0">
                <a:solidFill>
                  <a:schemeClr val="tx1">
                    <a:alpha val="80000"/>
                  </a:schemeClr>
                </a:solidFill>
                <a:effectLst/>
              </a:rPr>
              <a:t> </a:t>
            </a:r>
            <a:r>
              <a:rPr lang="en-US" sz="2000" b="0" i="0" dirty="0" err="1">
                <a:solidFill>
                  <a:schemeClr val="tx1">
                    <a:alpha val="80000"/>
                  </a:schemeClr>
                </a:solidFill>
                <a:effectLst/>
              </a:rPr>
              <a:t>alanı</a:t>
            </a:r>
            <a:r>
              <a:rPr lang="en-US" sz="2000" b="0" i="0" dirty="0">
                <a:solidFill>
                  <a:schemeClr val="tx1">
                    <a:alpha val="80000"/>
                  </a:schemeClr>
                </a:solidFill>
                <a:effectLst/>
              </a:rPr>
              <a:t> </a:t>
            </a:r>
            <a:r>
              <a:rPr lang="en-US" sz="2000" b="0" i="0" dirty="0" err="1">
                <a:solidFill>
                  <a:schemeClr val="tx1">
                    <a:alpha val="80000"/>
                  </a:schemeClr>
                </a:solidFill>
                <a:effectLst/>
              </a:rPr>
              <a:t>arasında</a:t>
            </a:r>
            <a:r>
              <a:rPr lang="en-US" sz="2000" b="0" i="0" dirty="0">
                <a:solidFill>
                  <a:schemeClr val="tx1">
                    <a:alpha val="80000"/>
                  </a:schemeClr>
                </a:solidFill>
                <a:effectLst/>
              </a:rPr>
              <a:t> </a:t>
            </a:r>
            <a:r>
              <a:rPr lang="en-US" sz="2000" b="0" i="0" dirty="0" err="1">
                <a:solidFill>
                  <a:schemeClr val="tx1">
                    <a:alpha val="80000"/>
                  </a:schemeClr>
                </a:solidFill>
                <a:effectLst/>
              </a:rPr>
              <a:t>ses</a:t>
            </a:r>
            <a:r>
              <a:rPr lang="en-US" sz="2000" b="0" i="0" dirty="0">
                <a:solidFill>
                  <a:schemeClr val="tx1">
                    <a:alpha val="80000"/>
                  </a:schemeClr>
                </a:solidFill>
                <a:effectLst/>
              </a:rPr>
              <a:t> </a:t>
            </a:r>
            <a:r>
              <a:rPr lang="en-US" sz="2000" b="0" i="0" dirty="0" err="1">
                <a:solidFill>
                  <a:schemeClr val="tx1">
                    <a:alpha val="80000"/>
                  </a:schemeClr>
                </a:solidFill>
                <a:effectLst/>
              </a:rPr>
              <a:t>izolasyonu</a:t>
            </a:r>
            <a:r>
              <a:rPr lang="en-US" sz="2000" b="0" i="0" dirty="0">
                <a:solidFill>
                  <a:schemeClr val="tx1">
                    <a:alpha val="80000"/>
                  </a:schemeClr>
                </a:solidFill>
                <a:effectLst/>
              </a:rPr>
              <a:t> </a:t>
            </a:r>
            <a:r>
              <a:rPr lang="en-US" sz="2000" b="0" i="0" dirty="0" err="1">
                <a:solidFill>
                  <a:schemeClr val="tx1">
                    <a:alpha val="80000"/>
                  </a:schemeClr>
                </a:solidFill>
                <a:effectLst/>
              </a:rPr>
              <a:t>vardır</a:t>
            </a:r>
            <a:r>
              <a:rPr lang="en-US" sz="2000" b="0" i="0" dirty="0">
                <a:solidFill>
                  <a:schemeClr val="tx1">
                    <a:alpha val="80000"/>
                  </a:schemeClr>
                </a:solidFill>
                <a:effectLst/>
              </a:rPr>
              <a:t>. </a:t>
            </a:r>
            <a:r>
              <a:rPr lang="en-US" sz="2000" b="0" i="0" dirty="0" err="1">
                <a:solidFill>
                  <a:schemeClr val="tx1">
                    <a:alpha val="80000"/>
                  </a:schemeClr>
                </a:solidFill>
                <a:effectLst/>
              </a:rPr>
              <a:t>Kamera</a:t>
            </a:r>
            <a:r>
              <a:rPr lang="en-US" sz="2000" b="0" i="0" dirty="0">
                <a:solidFill>
                  <a:schemeClr val="tx1">
                    <a:alpha val="80000"/>
                  </a:schemeClr>
                </a:solidFill>
                <a:effectLst/>
              </a:rPr>
              <a:t> </a:t>
            </a:r>
            <a:r>
              <a:rPr lang="en-US" sz="2000" b="0" i="0" dirty="0" err="1">
                <a:solidFill>
                  <a:schemeClr val="tx1">
                    <a:alpha val="80000"/>
                  </a:schemeClr>
                </a:solidFill>
                <a:effectLst/>
              </a:rPr>
              <a:t>ve</a:t>
            </a:r>
            <a:r>
              <a:rPr lang="en-US" sz="2000" b="0" i="0" dirty="0">
                <a:solidFill>
                  <a:schemeClr val="tx1">
                    <a:alpha val="80000"/>
                  </a:schemeClr>
                </a:solidFill>
                <a:effectLst/>
              </a:rPr>
              <a:t> </a:t>
            </a:r>
            <a:r>
              <a:rPr lang="en-US" sz="2000" b="0" i="0" dirty="0" err="1">
                <a:solidFill>
                  <a:schemeClr val="tx1">
                    <a:alpha val="80000"/>
                  </a:schemeClr>
                </a:solidFill>
                <a:effectLst/>
              </a:rPr>
              <a:t>ses</a:t>
            </a:r>
            <a:r>
              <a:rPr lang="en-US" sz="2000" b="0" i="0" dirty="0">
                <a:solidFill>
                  <a:schemeClr val="tx1">
                    <a:alpha val="80000"/>
                  </a:schemeClr>
                </a:solidFill>
                <a:effectLst/>
              </a:rPr>
              <a:t> </a:t>
            </a:r>
            <a:r>
              <a:rPr lang="en-US" sz="2000" b="0" i="0" dirty="0" err="1">
                <a:solidFill>
                  <a:schemeClr val="tx1">
                    <a:alpha val="80000"/>
                  </a:schemeClr>
                </a:solidFill>
                <a:effectLst/>
              </a:rPr>
              <a:t>sistemi</a:t>
            </a:r>
            <a:r>
              <a:rPr lang="en-US" sz="2000" b="0" i="0" dirty="0">
                <a:solidFill>
                  <a:schemeClr val="tx1">
                    <a:alpha val="80000"/>
                  </a:schemeClr>
                </a:solidFill>
                <a:effectLst/>
              </a:rPr>
              <a:t> </a:t>
            </a:r>
            <a:r>
              <a:rPr lang="en-US" sz="2000" b="0" i="0" dirty="0" err="1">
                <a:solidFill>
                  <a:schemeClr val="tx1">
                    <a:alpha val="80000"/>
                  </a:schemeClr>
                </a:solidFill>
                <a:effectLst/>
              </a:rPr>
              <a:t>mevcut</a:t>
            </a:r>
            <a:r>
              <a:rPr lang="en-US" sz="2000" b="0" i="0" dirty="0">
                <a:solidFill>
                  <a:schemeClr val="tx1">
                    <a:alpha val="80000"/>
                  </a:schemeClr>
                </a:solidFill>
                <a:effectLst/>
              </a:rPr>
              <a:t> </a:t>
            </a:r>
            <a:r>
              <a:rPr lang="en-US" sz="2000" b="0" i="0" dirty="0" err="1">
                <a:solidFill>
                  <a:schemeClr val="tx1">
                    <a:alpha val="80000"/>
                  </a:schemeClr>
                </a:solidFill>
                <a:effectLst/>
              </a:rPr>
              <a:t>olup</a:t>
            </a:r>
            <a:r>
              <a:rPr lang="en-US" sz="2000" b="0" i="0" dirty="0">
                <a:solidFill>
                  <a:schemeClr val="tx1">
                    <a:alpha val="80000"/>
                  </a:schemeClr>
                </a:solidFill>
                <a:effectLst/>
              </a:rPr>
              <a:t>, </a:t>
            </a:r>
            <a:r>
              <a:rPr lang="en-US" sz="2000" b="0" i="0" dirty="0" err="1">
                <a:solidFill>
                  <a:schemeClr val="tx1">
                    <a:alpha val="80000"/>
                  </a:schemeClr>
                </a:solidFill>
                <a:effectLst/>
              </a:rPr>
              <a:t>uygulama</a:t>
            </a:r>
            <a:r>
              <a:rPr lang="en-US" sz="2000" b="0" i="0" dirty="0">
                <a:solidFill>
                  <a:schemeClr val="tx1">
                    <a:alpha val="80000"/>
                  </a:schemeClr>
                </a:solidFill>
                <a:effectLst/>
              </a:rPr>
              <a:t> </a:t>
            </a:r>
            <a:r>
              <a:rPr lang="en-US" sz="2000" b="0" i="0" dirty="0" err="1">
                <a:solidFill>
                  <a:schemeClr val="tx1">
                    <a:alpha val="80000"/>
                  </a:schemeClr>
                </a:solidFill>
                <a:effectLst/>
              </a:rPr>
              <a:t>alanından</a:t>
            </a:r>
            <a:r>
              <a:rPr lang="en-US" sz="2000" b="0" i="0" dirty="0">
                <a:solidFill>
                  <a:schemeClr val="tx1">
                    <a:alpha val="80000"/>
                  </a:schemeClr>
                </a:solidFill>
                <a:effectLst/>
              </a:rPr>
              <a:t> </a:t>
            </a:r>
            <a:r>
              <a:rPr lang="en-US" sz="2000" b="0" i="0" dirty="0" err="1">
                <a:solidFill>
                  <a:schemeClr val="tx1">
                    <a:alpha val="80000"/>
                  </a:schemeClr>
                </a:solidFill>
                <a:effectLst/>
              </a:rPr>
              <a:t>dersliğe</a:t>
            </a:r>
            <a:r>
              <a:rPr lang="en-US" sz="2000" b="0" i="0" dirty="0">
                <a:solidFill>
                  <a:schemeClr val="tx1">
                    <a:alpha val="80000"/>
                  </a:schemeClr>
                </a:solidFill>
                <a:effectLst/>
              </a:rPr>
              <a:t> </a:t>
            </a:r>
            <a:r>
              <a:rPr lang="en-US" sz="2000" b="0" i="0" dirty="0" err="1">
                <a:solidFill>
                  <a:schemeClr val="tx1">
                    <a:alpha val="80000"/>
                  </a:schemeClr>
                </a:solidFill>
                <a:effectLst/>
              </a:rPr>
              <a:t>veri</a:t>
            </a:r>
            <a:r>
              <a:rPr lang="en-US" sz="2000" b="0" i="0" dirty="0">
                <a:solidFill>
                  <a:schemeClr val="tx1">
                    <a:alpha val="80000"/>
                  </a:schemeClr>
                </a:solidFill>
                <a:effectLst/>
              </a:rPr>
              <a:t> </a:t>
            </a:r>
            <a:r>
              <a:rPr lang="en-US" sz="2000" b="0" i="0" dirty="0" err="1">
                <a:solidFill>
                  <a:schemeClr val="tx1">
                    <a:alpha val="80000"/>
                  </a:schemeClr>
                </a:solidFill>
                <a:effectLst/>
              </a:rPr>
              <a:t>iletilebilmektedir</a:t>
            </a:r>
            <a:r>
              <a:rPr lang="en-US" sz="2000" b="0" i="0" dirty="0">
                <a:solidFill>
                  <a:schemeClr val="tx1">
                    <a:alpha val="80000"/>
                  </a:schemeClr>
                </a:solidFill>
                <a:effectLst/>
              </a:rPr>
              <a:t>.</a:t>
            </a:r>
            <a:r>
              <a:rPr lang="tr-TR" sz="2000" b="0" i="0" dirty="0">
                <a:solidFill>
                  <a:schemeClr val="tx1">
                    <a:alpha val="80000"/>
                  </a:schemeClr>
                </a:solidFill>
                <a:effectLst/>
              </a:rPr>
              <a:t> Hem derslikte</a:t>
            </a:r>
            <a:r>
              <a:rPr lang="tr-TR" sz="2000" dirty="0">
                <a:solidFill>
                  <a:schemeClr val="tx1">
                    <a:alpha val="80000"/>
                  </a:schemeClr>
                </a:solidFill>
              </a:rPr>
              <a:t>ki öğrenciler izleyebilmekte hem de uygulamada olan öğrenciler kayıtlarını izleyerek iletişim becerilerini değerlendirerek geliştirebilmektedirler.</a:t>
            </a:r>
            <a:endParaRPr lang="tr-TR" sz="2000" b="0" i="0" dirty="0">
              <a:solidFill>
                <a:schemeClr val="tx1">
                  <a:alpha val="80000"/>
                </a:schemeClr>
              </a:solidFill>
              <a:effectLst/>
            </a:endParaRPr>
          </a:p>
        </p:txBody>
      </p:sp>
    </p:spTree>
    <p:extLst>
      <p:ext uri="{BB962C8B-B14F-4D97-AF65-F5344CB8AC3E}">
        <p14:creationId xmlns:p14="http://schemas.microsoft.com/office/powerpoint/2010/main" val="1313538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2" descr="giyim, kişi, şahıs, duvar, takım elbise içeren bir resim&#10;&#10;Açıklama otomatik olarak oluşturuldu">
            <a:extLst>
              <a:ext uri="{FF2B5EF4-FFF2-40B4-BE49-F238E27FC236}">
                <a16:creationId xmlns:a16="http://schemas.microsoft.com/office/drawing/2014/main" id="{6C8C1475-A3C8-D686-86FE-DFEF1EDAFF69}"/>
              </a:ext>
            </a:extLst>
          </p:cNvPr>
          <p:cNvPicPr>
            <a:picLocks noChangeAspect="1"/>
          </p:cNvPicPr>
          <p:nvPr/>
        </p:nvPicPr>
        <p:blipFill>
          <a:blip r:embed="rId2"/>
          <a:srcRect r="5882" b="-1"/>
          <a:stretch/>
        </p:blipFill>
        <p:spPr>
          <a:xfrm>
            <a:off x="1" y="10"/>
            <a:ext cx="9669642" cy="6857990"/>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Metin kutusu 1">
            <a:extLst>
              <a:ext uri="{FF2B5EF4-FFF2-40B4-BE49-F238E27FC236}">
                <a16:creationId xmlns:a16="http://schemas.microsoft.com/office/drawing/2014/main" id="{9F8B8ED6-40D9-38F3-8AB8-598271A89B29}"/>
              </a:ext>
            </a:extLst>
          </p:cNvPr>
          <p:cNvSpPr txBox="1"/>
          <p:nvPr/>
        </p:nvSpPr>
        <p:spPr>
          <a:xfrm>
            <a:off x="7531610" y="1843548"/>
            <a:ext cx="3822189" cy="4333415"/>
          </a:xfrm>
          <a:prstGeom prst="rect">
            <a:avLst/>
          </a:prstGeom>
        </p:spPr>
        <p:txBody>
          <a:bodyPr vert="horz" lIns="91440" tIns="45720" rIns="91440" bIns="45720" rtlCol="0">
            <a:normAutofit/>
          </a:bodyPr>
          <a:lstStyle/>
          <a:p>
            <a:pPr indent="-228600" algn="just">
              <a:lnSpc>
                <a:spcPct val="150000"/>
              </a:lnSpc>
              <a:spcAft>
                <a:spcPts val="600"/>
              </a:spcAft>
              <a:buFont typeface="Arial" panose="020B0604020202020204" pitchFamily="34" charset="0"/>
              <a:buChar char="•"/>
            </a:pPr>
            <a:r>
              <a:rPr lang="en-US" sz="2000" b="0" i="0" dirty="0" err="1">
                <a:effectLst/>
              </a:rPr>
              <a:t>Uygulama</a:t>
            </a:r>
            <a:r>
              <a:rPr lang="en-US" sz="2000" b="0" i="0" dirty="0">
                <a:effectLst/>
              </a:rPr>
              <a:t> </a:t>
            </a:r>
            <a:r>
              <a:rPr lang="en-US" sz="2000" b="0" i="0" dirty="0" err="1">
                <a:effectLst/>
              </a:rPr>
              <a:t>alanında</a:t>
            </a:r>
            <a:r>
              <a:rPr lang="en-US" sz="2000" b="0" i="0" dirty="0">
                <a:effectLst/>
              </a:rPr>
              <a:t> </a:t>
            </a:r>
            <a:r>
              <a:rPr lang="en-US" sz="2000" b="0" i="0" dirty="0" err="1">
                <a:effectLst/>
              </a:rPr>
              <a:t>dersliğe</a:t>
            </a:r>
            <a:r>
              <a:rPr lang="en-US" sz="2000" b="0" i="0" dirty="0">
                <a:effectLst/>
              </a:rPr>
              <a:t> </a:t>
            </a:r>
            <a:r>
              <a:rPr lang="en-US" sz="2000" b="0" i="0" dirty="0" err="1">
                <a:effectLst/>
              </a:rPr>
              <a:t>sesin</a:t>
            </a:r>
            <a:r>
              <a:rPr lang="en-US" sz="2000" b="0" i="0" dirty="0">
                <a:effectLst/>
              </a:rPr>
              <a:t> </a:t>
            </a:r>
            <a:r>
              <a:rPr lang="en-US" sz="2000" b="0" i="0" dirty="0" err="1">
                <a:effectLst/>
              </a:rPr>
              <a:t>iletilmesi</a:t>
            </a:r>
            <a:r>
              <a:rPr lang="en-US" sz="2000" b="0" i="0" dirty="0">
                <a:effectLst/>
              </a:rPr>
              <a:t> </a:t>
            </a:r>
            <a:r>
              <a:rPr lang="en-US" sz="2000" b="0" i="0" dirty="0" err="1">
                <a:effectLst/>
              </a:rPr>
              <a:t>için</a:t>
            </a:r>
            <a:r>
              <a:rPr lang="en-US" sz="2000" b="0" i="0" dirty="0">
                <a:effectLst/>
              </a:rPr>
              <a:t> </a:t>
            </a:r>
            <a:r>
              <a:rPr lang="en-US" sz="2000" b="0" i="0" dirty="0" err="1">
                <a:effectLst/>
              </a:rPr>
              <a:t>tavan</a:t>
            </a:r>
            <a:r>
              <a:rPr lang="en-US" sz="2000" b="0" i="0" dirty="0">
                <a:effectLst/>
              </a:rPr>
              <a:t> </a:t>
            </a:r>
            <a:r>
              <a:rPr lang="en-US" sz="2000" b="0" i="0" dirty="0" err="1">
                <a:effectLst/>
              </a:rPr>
              <a:t>mikrofonu</a:t>
            </a:r>
            <a:r>
              <a:rPr lang="en-US" sz="2000" b="0" i="0" dirty="0">
                <a:effectLst/>
              </a:rPr>
              <a:t>, video </a:t>
            </a:r>
            <a:r>
              <a:rPr lang="en-US" sz="2000" b="0" i="0" dirty="0" err="1">
                <a:effectLst/>
              </a:rPr>
              <a:t>kaydı</a:t>
            </a:r>
            <a:r>
              <a:rPr lang="en-US" sz="2000" b="0" i="0" dirty="0">
                <a:effectLst/>
              </a:rPr>
              <a:t> </a:t>
            </a:r>
            <a:r>
              <a:rPr lang="en-US" sz="2000" b="0" i="0" dirty="0" err="1">
                <a:effectLst/>
              </a:rPr>
              <a:t>için</a:t>
            </a:r>
            <a:r>
              <a:rPr lang="en-US" sz="2000" b="0" i="0" dirty="0">
                <a:effectLst/>
              </a:rPr>
              <a:t> </a:t>
            </a:r>
            <a:r>
              <a:rPr lang="en-US" sz="2000" b="0" i="0" dirty="0" err="1">
                <a:effectLst/>
              </a:rPr>
              <a:t>kamera</a:t>
            </a:r>
            <a:r>
              <a:rPr lang="en-US" sz="2000" b="0" i="0" dirty="0">
                <a:effectLst/>
              </a:rPr>
              <a:t>, </a:t>
            </a:r>
            <a:endParaRPr lang="en-US" sz="2000" dirty="0"/>
          </a:p>
        </p:txBody>
      </p:sp>
    </p:spTree>
    <p:extLst>
      <p:ext uri="{BB962C8B-B14F-4D97-AF65-F5344CB8AC3E}">
        <p14:creationId xmlns:p14="http://schemas.microsoft.com/office/powerpoint/2010/main" val="3566284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7">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2" descr="giyim, kişi, şahıs, mobilya, ayakkabı içeren bir resim&#10;&#10;Açıklama otomatik olarak oluşturuldu">
            <a:extLst>
              <a:ext uri="{FF2B5EF4-FFF2-40B4-BE49-F238E27FC236}">
                <a16:creationId xmlns:a16="http://schemas.microsoft.com/office/drawing/2014/main" id="{FECE8F4F-A433-2709-E3A2-E816474F9A08}"/>
              </a:ext>
            </a:extLst>
          </p:cNvPr>
          <p:cNvPicPr>
            <a:picLocks noChangeAspect="1"/>
          </p:cNvPicPr>
          <p:nvPr/>
        </p:nvPicPr>
        <p:blipFill>
          <a:blip r:embed="rId2"/>
          <a:srcRect t="7933" b="15763"/>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23"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sX0" fmla="*/ 0 w 1371600"/>
              <a:gd name="csY0" fmla="*/ 0 h 18288"/>
              <a:gd name="csX1" fmla="*/ 685800 w 1371600"/>
              <a:gd name="csY1" fmla="*/ 0 h 18288"/>
              <a:gd name="csX2" fmla="*/ 1371600 w 1371600"/>
              <a:gd name="csY2" fmla="*/ 0 h 18288"/>
              <a:gd name="csX3" fmla="*/ 1371600 w 1371600"/>
              <a:gd name="csY3" fmla="*/ 18288 h 18288"/>
              <a:gd name="csX4" fmla="*/ 713232 w 1371600"/>
              <a:gd name="csY4" fmla="*/ 18288 h 18288"/>
              <a:gd name="csX5" fmla="*/ 0 w 1371600"/>
              <a:gd name="csY5" fmla="*/ 18288 h 18288"/>
              <a:gd name="csX6" fmla="*/ 0 w 1371600"/>
              <a:gd name="csY6" fmla="*/ 0 h 1828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C1ACE97D-EDF0-61E1-D225-BC4CAE862FF8}"/>
              </a:ext>
            </a:extLst>
          </p:cNvPr>
          <p:cNvSpPr txBox="1"/>
          <p:nvPr/>
        </p:nvSpPr>
        <p:spPr>
          <a:xfrm>
            <a:off x="4654294" y="4777739"/>
            <a:ext cx="6949736" cy="1682055"/>
          </a:xfrm>
          <a:prstGeom prst="rect">
            <a:avLst/>
          </a:prstGeom>
        </p:spPr>
        <p:txBody>
          <a:bodyPr vert="horz" lIns="91440" tIns="45720" rIns="91440" bIns="45720" rtlCol="0" anchor="ctr">
            <a:normAutofit/>
          </a:bodyPr>
          <a:lstStyle/>
          <a:p>
            <a:pPr indent="-228600" algn="just">
              <a:lnSpc>
                <a:spcPct val="90000"/>
              </a:lnSpc>
              <a:spcAft>
                <a:spcPts val="600"/>
              </a:spcAft>
              <a:buFont typeface="Arial" panose="020B0604020202020204" pitchFamily="34" charset="0"/>
              <a:buChar char="•"/>
            </a:pPr>
            <a:r>
              <a:rPr lang="tr-TR" sz="2400" b="0" i="0" dirty="0">
                <a:solidFill>
                  <a:srgbClr val="333333"/>
                </a:solidFill>
                <a:effectLst/>
                <a:latin typeface="Helvetica Neue"/>
              </a:rPr>
              <a:t>rol canlandırma uygulamaları için sandalyeler,</a:t>
            </a:r>
            <a:endParaRPr lang="en-US" sz="2200" dirty="0"/>
          </a:p>
        </p:txBody>
      </p:sp>
    </p:spTree>
    <p:extLst>
      <p:ext uri="{BB962C8B-B14F-4D97-AF65-F5344CB8AC3E}">
        <p14:creationId xmlns:p14="http://schemas.microsoft.com/office/powerpoint/2010/main" val="3193974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1">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sim 1">
            <a:extLst>
              <a:ext uri="{FF2B5EF4-FFF2-40B4-BE49-F238E27FC236}">
                <a16:creationId xmlns:a16="http://schemas.microsoft.com/office/drawing/2014/main" id="{DAC86BDC-BAC7-A69C-CFE8-953F6D72D710}"/>
              </a:ext>
            </a:extLst>
          </p:cNvPr>
          <p:cNvPicPr>
            <a:picLocks noChangeAspect="1"/>
          </p:cNvPicPr>
          <p:nvPr/>
        </p:nvPicPr>
        <p:blipFill>
          <a:blip r:embed="rId2"/>
          <a:srcRect l="16237" r="8285"/>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5" name="Metin kutusu 4">
            <a:extLst>
              <a:ext uri="{FF2B5EF4-FFF2-40B4-BE49-F238E27FC236}">
                <a16:creationId xmlns:a16="http://schemas.microsoft.com/office/drawing/2014/main" id="{FD1A7488-02EB-AF54-C9A2-E2B0A08BC9A9}"/>
              </a:ext>
            </a:extLst>
          </p:cNvPr>
          <p:cNvSpPr txBox="1"/>
          <p:nvPr/>
        </p:nvSpPr>
        <p:spPr>
          <a:xfrm>
            <a:off x="7320465" y="2194102"/>
            <a:ext cx="4140013" cy="3908586"/>
          </a:xfrm>
          <a:prstGeom prst="rect">
            <a:avLst/>
          </a:prstGeom>
        </p:spPr>
        <p:txBody>
          <a:bodyPr vert="horz" lIns="91440" tIns="45720" rIns="91440" bIns="45720" rtlCol="0">
            <a:normAutofit/>
          </a:bodyPr>
          <a:lstStyle/>
          <a:p>
            <a:pPr indent="-228600" algn="just">
              <a:lnSpc>
                <a:spcPct val="150000"/>
              </a:lnSpc>
              <a:spcAft>
                <a:spcPts val="600"/>
              </a:spcAft>
              <a:buFont typeface="Arial" panose="020B0604020202020204" pitchFamily="34" charset="0"/>
              <a:buChar char="•"/>
            </a:pPr>
            <a:r>
              <a:rPr lang="en-US" sz="2400" b="0" i="0" dirty="0" err="1">
                <a:effectLst/>
              </a:rPr>
              <a:t>sedye</a:t>
            </a:r>
            <a:r>
              <a:rPr lang="en-US" sz="2400" b="0" i="0" dirty="0">
                <a:effectLst/>
              </a:rPr>
              <a:t>, </a:t>
            </a:r>
            <a:r>
              <a:rPr lang="en-US" sz="2400" b="0" i="0" dirty="0" err="1">
                <a:effectLst/>
              </a:rPr>
              <a:t>etajer</a:t>
            </a:r>
            <a:r>
              <a:rPr lang="en-US" sz="2400" b="0" i="0" dirty="0">
                <a:effectLst/>
              </a:rPr>
              <a:t>, masa, </a:t>
            </a:r>
            <a:r>
              <a:rPr lang="en-US" sz="2400" b="0" i="0" dirty="0" err="1">
                <a:effectLst/>
              </a:rPr>
              <a:t>minderler</a:t>
            </a:r>
            <a:r>
              <a:rPr lang="en-US" sz="2400" b="0" i="0" dirty="0">
                <a:effectLst/>
              </a:rPr>
              <a:t> </a:t>
            </a:r>
            <a:r>
              <a:rPr lang="en-US" sz="2400" b="0" i="0" dirty="0" err="1">
                <a:effectLst/>
              </a:rPr>
              <a:t>ve</a:t>
            </a:r>
            <a:r>
              <a:rPr lang="en-US" sz="2400" b="0" i="0" dirty="0">
                <a:effectLst/>
              </a:rPr>
              <a:t> </a:t>
            </a:r>
            <a:r>
              <a:rPr lang="en-US" sz="2400" b="0" i="0" dirty="0" err="1">
                <a:effectLst/>
              </a:rPr>
              <a:t>sarf</a:t>
            </a:r>
            <a:r>
              <a:rPr lang="en-US" sz="2400" b="0" i="0" dirty="0">
                <a:effectLst/>
              </a:rPr>
              <a:t> </a:t>
            </a:r>
            <a:r>
              <a:rPr lang="en-US" sz="2400" b="0" i="0" dirty="0" err="1">
                <a:effectLst/>
              </a:rPr>
              <a:t>malzeme</a:t>
            </a:r>
            <a:r>
              <a:rPr lang="en-US" sz="2400" b="0" i="0" dirty="0">
                <a:effectLst/>
              </a:rPr>
              <a:t> </a:t>
            </a:r>
            <a:r>
              <a:rPr lang="en-US" sz="2400" b="0" i="0" dirty="0" err="1">
                <a:effectLst/>
              </a:rPr>
              <a:t>dolabı</a:t>
            </a:r>
            <a:r>
              <a:rPr lang="en-US" sz="2400" b="0" i="0" dirty="0">
                <a:effectLst/>
              </a:rPr>
              <a:t> </a:t>
            </a:r>
            <a:r>
              <a:rPr lang="en-US" sz="2400" b="0" i="0" dirty="0" err="1">
                <a:effectLst/>
              </a:rPr>
              <a:t>mevcuttur</a:t>
            </a:r>
            <a:r>
              <a:rPr lang="tr-TR" sz="2400" b="0" i="0" dirty="0">
                <a:effectLst/>
              </a:rPr>
              <a:t>.</a:t>
            </a:r>
            <a:endParaRPr lang="en-US" sz="2400" dirty="0"/>
          </a:p>
        </p:txBody>
      </p:sp>
    </p:spTree>
    <p:extLst>
      <p:ext uri="{BB962C8B-B14F-4D97-AF65-F5344CB8AC3E}">
        <p14:creationId xmlns:p14="http://schemas.microsoft.com/office/powerpoint/2010/main" val="2801240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2" descr="iç mekan, mobilya, duvar, masa içeren bir resim&#10;&#10;Açıklama otomatik olarak oluşturuldu">
            <a:extLst>
              <a:ext uri="{FF2B5EF4-FFF2-40B4-BE49-F238E27FC236}">
                <a16:creationId xmlns:a16="http://schemas.microsoft.com/office/drawing/2014/main" id="{0222305D-090D-C4EE-73E2-59E30E681123}"/>
              </a:ext>
            </a:extLst>
          </p:cNvPr>
          <p:cNvPicPr>
            <a:picLocks noChangeAspect="1"/>
          </p:cNvPicPr>
          <p:nvPr/>
        </p:nvPicPr>
        <p:blipFill>
          <a:blip r:embed="rId2"/>
          <a:srcRect t="2655" r="1" b="1"/>
          <a:stretch/>
        </p:blipFill>
        <p:spPr>
          <a:xfrm>
            <a:off x="630936" y="1436238"/>
            <a:ext cx="5458968" cy="3985524"/>
          </a:xfrm>
          <a:prstGeom prst="rect">
            <a:avLst/>
          </a:prstGeom>
        </p:spPr>
      </p:pic>
      <p:sp>
        <p:nvSpPr>
          <p:cNvPr id="11"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5C699A8F-A57F-67AC-A38E-A063260BCCCD}"/>
              </a:ext>
            </a:extLst>
          </p:cNvPr>
          <p:cNvSpPr txBox="1"/>
          <p:nvPr/>
        </p:nvSpPr>
        <p:spPr>
          <a:xfrm>
            <a:off x="6739128" y="2664886"/>
            <a:ext cx="4818888" cy="3550789"/>
          </a:xfrm>
          <a:prstGeom prst="rect">
            <a:avLst/>
          </a:prstGeom>
        </p:spPr>
        <p:txBody>
          <a:bodyPr vert="horz" lIns="91440" tIns="45720" rIns="91440" bIns="45720" rtlCol="0" anchor="t">
            <a:normAutofit/>
          </a:bodyPr>
          <a:lstStyle/>
          <a:p>
            <a:pPr indent="-228600" algn="just">
              <a:lnSpc>
                <a:spcPct val="150000"/>
              </a:lnSpc>
              <a:spcAft>
                <a:spcPts val="600"/>
              </a:spcAft>
              <a:buFont typeface="Arial" panose="020B0604020202020204" pitchFamily="34" charset="0"/>
              <a:buChar char="•"/>
            </a:pPr>
            <a:r>
              <a:rPr lang="en-US" sz="2200" dirty="0" err="1"/>
              <a:t>Derslikte</a:t>
            </a:r>
            <a:r>
              <a:rPr lang="en-US" sz="2200" dirty="0"/>
              <a:t> </a:t>
            </a:r>
            <a:r>
              <a:rPr lang="en-US" sz="2200" dirty="0" err="1"/>
              <a:t>ise</a:t>
            </a:r>
            <a:r>
              <a:rPr lang="en-US" sz="2200" dirty="0"/>
              <a:t> </a:t>
            </a:r>
            <a:r>
              <a:rPr lang="en-US" sz="2200" dirty="0" err="1"/>
              <a:t>bilgisayar</a:t>
            </a:r>
            <a:r>
              <a:rPr lang="en-US" sz="2200" dirty="0"/>
              <a:t>, </a:t>
            </a:r>
            <a:r>
              <a:rPr lang="en-US" sz="2200" dirty="0" err="1"/>
              <a:t>bilgisayar</a:t>
            </a:r>
            <a:r>
              <a:rPr lang="en-US" sz="2200" dirty="0"/>
              <a:t> </a:t>
            </a:r>
            <a:r>
              <a:rPr lang="en-US" sz="2200" dirty="0" err="1"/>
              <a:t>masası</a:t>
            </a:r>
            <a:r>
              <a:rPr lang="en-US" sz="2200" dirty="0"/>
              <a:t>, </a:t>
            </a:r>
            <a:r>
              <a:rPr lang="en-US" sz="2200" dirty="0" err="1"/>
              <a:t>projeksiyon</a:t>
            </a:r>
            <a:r>
              <a:rPr lang="en-US" sz="2200" dirty="0"/>
              <a:t>, </a:t>
            </a:r>
            <a:r>
              <a:rPr lang="en-US" sz="2200" dirty="0" err="1"/>
              <a:t>projeksiyon</a:t>
            </a:r>
            <a:r>
              <a:rPr lang="en-US" sz="2200" dirty="0"/>
              <a:t> </a:t>
            </a:r>
            <a:r>
              <a:rPr lang="en-US" sz="2200" dirty="0" err="1"/>
              <a:t>perdesi</a:t>
            </a:r>
            <a:r>
              <a:rPr lang="en-US" sz="2200" dirty="0"/>
              <a:t>, </a:t>
            </a:r>
            <a:r>
              <a:rPr lang="en-US" sz="2200" dirty="0" err="1"/>
              <a:t>ses</a:t>
            </a:r>
            <a:r>
              <a:rPr lang="en-US" sz="2200" dirty="0"/>
              <a:t> </a:t>
            </a:r>
            <a:r>
              <a:rPr lang="en-US" sz="2200" dirty="0" err="1"/>
              <a:t>sistemi</a:t>
            </a:r>
            <a:r>
              <a:rPr lang="en-US" sz="2200" dirty="0"/>
              <a:t>, </a:t>
            </a:r>
            <a:r>
              <a:rPr lang="en-US" sz="2200" dirty="0" err="1"/>
              <a:t>televizyon</a:t>
            </a:r>
            <a:r>
              <a:rPr lang="en-US" sz="2200" dirty="0"/>
              <a:t>, </a:t>
            </a:r>
            <a:r>
              <a:rPr lang="en-US" sz="2200" dirty="0" err="1"/>
              <a:t>el</a:t>
            </a:r>
            <a:r>
              <a:rPr lang="en-US" sz="2200" dirty="0"/>
              <a:t> </a:t>
            </a:r>
            <a:r>
              <a:rPr lang="en-US" sz="2200" dirty="0" err="1"/>
              <a:t>mikrofonu</a:t>
            </a:r>
            <a:r>
              <a:rPr lang="en-US" sz="2200" dirty="0"/>
              <a:t>, </a:t>
            </a:r>
            <a:r>
              <a:rPr lang="en-US" sz="2200" dirty="0" err="1"/>
              <a:t>yaka</a:t>
            </a:r>
            <a:r>
              <a:rPr lang="en-US" sz="2200" dirty="0"/>
              <a:t> </a:t>
            </a:r>
            <a:r>
              <a:rPr lang="en-US" sz="2200" dirty="0" err="1"/>
              <a:t>mikrofonu</a:t>
            </a:r>
            <a:r>
              <a:rPr lang="en-US" sz="2200" dirty="0"/>
              <a:t>, </a:t>
            </a:r>
            <a:r>
              <a:rPr lang="en-US" sz="2200" dirty="0" err="1"/>
              <a:t>öğrenci</a:t>
            </a:r>
            <a:r>
              <a:rPr lang="en-US" sz="2200" dirty="0"/>
              <a:t> </a:t>
            </a:r>
            <a:r>
              <a:rPr lang="en-US" sz="2200" dirty="0" err="1"/>
              <a:t>sıraları</a:t>
            </a:r>
            <a:r>
              <a:rPr lang="en-US" sz="2200" dirty="0"/>
              <a:t> </a:t>
            </a:r>
            <a:r>
              <a:rPr lang="en-US" sz="2200" dirty="0" err="1"/>
              <a:t>ve</a:t>
            </a:r>
            <a:r>
              <a:rPr lang="en-US" sz="2200" dirty="0"/>
              <a:t> </a:t>
            </a:r>
            <a:r>
              <a:rPr lang="en-US" sz="2200" dirty="0" err="1"/>
              <a:t>yazı</a:t>
            </a:r>
            <a:r>
              <a:rPr lang="en-US" sz="2200" dirty="0"/>
              <a:t> </a:t>
            </a:r>
            <a:r>
              <a:rPr lang="en-US" sz="2200" dirty="0" err="1"/>
              <a:t>tahtası</a:t>
            </a:r>
            <a:r>
              <a:rPr lang="en-US" sz="2200" dirty="0"/>
              <a:t> </a:t>
            </a:r>
            <a:r>
              <a:rPr lang="en-US" sz="2200" dirty="0" err="1"/>
              <a:t>bulunmaktadır</a:t>
            </a:r>
            <a:r>
              <a:rPr lang="en-US" sz="2200" dirty="0"/>
              <a:t>. </a:t>
            </a:r>
          </a:p>
        </p:txBody>
      </p:sp>
    </p:spTree>
    <p:extLst>
      <p:ext uri="{BB962C8B-B14F-4D97-AF65-F5344CB8AC3E}">
        <p14:creationId xmlns:p14="http://schemas.microsoft.com/office/powerpoint/2010/main" val="4125963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23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6826D5E9-CDA6-D057-B6A1-87C9F4E296D0}"/>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200" kern="1200">
                <a:solidFill>
                  <a:srgbClr val="FFFFFF"/>
                </a:solidFill>
                <a:latin typeface="+mj-lt"/>
                <a:ea typeface="+mj-ea"/>
                <a:cs typeface="+mj-cs"/>
              </a:rPr>
              <a:t>Laboratuvarda yapılan uygulamalar</a:t>
            </a:r>
          </a:p>
        </p:txBody>
      </p:sp>
      <p:pic>
        <p:nvPicPr>
          <p:cNvPr id="4" name="İçerik Yer Tutucusu 3" descr="giyim, kişi, şahıs, ayakkabı, insanlar içeren bir resim&#10;&#10;Açıklama otomatik olarak oluşturuldu">
            <a:extLst>
              <a:ext uri="{FF2B5EF4-FFF2-40B4-BE49-F238E27FC236}">
                <a16:creationId xmlns:a16="http://schemas.microsoft.com/office/drawing/2014/main" id="{4B30F5A5-9711-6C16-2924-C28445BE790D}"/>
              </a:ext>
            </a:extLst>
          </p:cNvPr>
          <p:cNvPicPr>
            <a:picLocks noGrp="1" noChangeAspect="1"/>
          </p:cNvPicPr>
          <p:nvPr>
            <p:ph idx="1"/>
          </p:nvPr>
        </p:nvPicPr>
        <p:blipFill>
          <a:blip r:embed="rId2"/>
          <a:srcRect l="7085" r="6859" b="-1"/>
          <a:stretch/>
        </p:blipFill>
        <p:spPr>
          <a:xfrm>
            <a:off x="4038600" y="1349494"/>
            <a:ext cx="7188199" cy="4155622"/>
          </a:xfrm>
          <a:prstGeom prst="rect">
            <a:avLst/>
          </a:prstGeom>
        </p:spPr>
      </p:pic>
    </p:spTree>
    <p:extLst>
      <p:ext uri="{BB962C8B-B14F-4D97-AF65-F5344CB8AC3E}">
        <p14:creationId xmlns:p14="http://schemas.microsoft.com/office/powerpoint/2010/main" val="2308249976"/>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62</TotalTime>
  <Words>355</Words>
  <Application>Microsoft Office PowerPoint</Application>
  <PresentationFormat>Geniş ekran</PresentationFormat>
  <Paragraphs>23</Paragraphs>
  <Slides>15</Slides>
  <Notes>1</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15</vt:i4>
      </vt:variant>
    </vt:vector>
  </HeadingPairs>
  <TitlesOfParts>
    <vt:vector size="21" baseType="lpstr">
      <vt:lpstr>Aptos</vt:lpstr>
      <vt:lpstr>Aptos Display</vt:lpstr>
      <vt:lpstr>Arial</vt:lpstr>
      <vt:lpstr>Helvetica Neue</vt:lpstr>
      <vt:lpstr>Open Sans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Laboratuvarda yapılan uygulamalar</vt:lpstr>
      <vt:lpstr>PowerPoint Sunusu</vt:lpstr>
      <vt:lpstr>Terapötik İletişim uygulamaları</vt:lpstr>
      <vt:lpstr>Girişkenlik eğitimi</vt:lpstr>
      <vt:lpstr>İletişim Beceri Laboratuvarının İleriye Dönük Temel Faaliyet Alanları Hedefleri:</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jet410</dc:creator>
  <cp:lastModifiedBy>M. Can TAŞ</cp:lastModifiedBy>
  <cp:revision>13</cp:revision>
  <dcterms:created xsi:type="dcterms:W3CDTF">2024-10-13T10:52:17Z</dcterms:created>
  <dcterms:modified xsi:type="dcterms:W3CDTF">2026-06-02T07:51:25Z</dcterms:modified>
</cp:coreProperties>
</file>