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4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3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315200" y="1066800"/>
            <a:ext cx="0" cy="4495800"/>
          </a:xfrm>
          <a:custGeom>
            <a:avLst/>
            <a:gdLst/>
            <a:ahLst/>
            <a:cxnLst/>
            <a:rect l="l" t="t" r="r" b="b"/>
            <a:pathLst>
              <a:path h="4495800">
                <a:moveTo>
                  <a:pt x="0" y="0"/>
                </a:moveTo>
                <a:lnTo>
                  <a:pt x="0" y="44958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3000" y="2992501"/>
            <a:ext cx="201675" cy="20154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7226" y="2992501"/>
            <a:ext cx="201549" cy="2015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1325" y="2992501"/>
            <a:ext cx="201675" cy="20154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93000" y="3276600"/>
            <a:ext cx="201675" cy="20154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77226" y="3276600"/>
            <a:ext cx="201549" cy="2015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61325" y="3276600"/>
            <a:ext cx="201675" cy="20154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45551" y="3276600"/>
            <a:ext cx="201549" cy="20154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93000" y="3560826"/>
            <a:ext cx="201675" cy="20154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77226" y="3560826"/>
            <a:ext cx="201549" cy="20154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1325" y="3560826"/>
            <a:ext cx="201675" cy="20154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45551" y="3560826"/>
            <a:ext cx="201549" cy="201549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29650" y="3560826"/>
            <a:ext cx="201675" cy="20154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493000" y="3843273"/>
            <a:ext cx="201675" cy="20320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77226" y="3843273"/>
            <a:ext cx="201549" cy="203200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61325" y="3843273"/>
            <a:ext cx="201675" cy="20320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45551" y="3843273"/>
            <a:ext cx="201549" cy="20320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493000" y="4127500"/>
            <a:ext cx="201675" cy="203200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777226" y="4127500"/>
            <a:ext cx="201549" cy="203200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061325" y="4127500"/>
            <a:ext cx="201675" cy="20320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45551" y="4127500"/>
            <a:ext cx="201549" cy="203200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629650" y="4127500"/>
            <a:ext cx="201675" cy="203200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493000" y="4411726"/>
            <a:ext cx="201675" cy="201549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777226" y="4411726"/>
            <a:ext cx="201549" cy="201549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61325" y="4411726"/>
            <a:ext cx="201675" cy="201549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345551" y="4411726"/>
            <a:ext cx="201549" cy="201549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493000" y="4695825"/>
            <a:ext cx="201675" cy="20154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777226" y="4695825"/>
            <a:ext cx="201549" cy="201549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61325" y="4695825"/>
            <a:ext cx="201675" cy="201549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345551" y="4695825"/>
            <a:ext cx="201549" cy="20154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777226" y="4980051"/>
            <a:ext cx="201549" cy="201549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345551" y="4980051"/>
            <a:ext cx="201549" cy="201549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304800" y="28194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683625" y="0"/>
            <a:ext cx="460375" cy="45720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0" y="63"/>
            <a:ext cx="446087" cy="4492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9493" y="874519"/>
            <a:ext cx="8280400" cy="1343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77341" y="5349844"/>
            <a:ext cx="6861175" cy="1449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683625" y="0"/>
            <a:ext cx="460375" cy="457200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63"/>
            <a:ext cx="446087" cy="4492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23"/>
            <a:ext cx="9144000" cy="10287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01357" y="0"/>
            <a:ext cx="4742642" cy="599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088207" cy="10205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-828" y="52323"/>
            <a:ext cx="9145590" cy="9018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301498"/>
            <a:ext cx="8255000" cy="1518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875789"/>
            <a:ext cx="8081645" cy="408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42452" y="6291877"/>
            <a:ext cx="203834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21" Type="http://schemas.openxmlformats.org/officeDocument/2006/relationships/image" Target="../media/image58.png"/><Relationship Id="rId34" Type="http://schemas.openxmlformats.org/officeDocument/2006/relationships/image" Target="../media/image80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hyperlink" Target="http://images.google.com.tr/imgres?imgurl=http%3A//www.geocities.com/zeynelabidinb/img/bakteriteilung.gif&amp;imgrefurl=http%3A//www.geocities.com/zeynelabidinb/bakteri.html&amp;usg=__XkEeNEk_oc0k84NEjZfgBc6eLXg%3D&amp;h=393&amp;w=500&amp;sz=44&amp;hl=tr&amp;start=1&amp;tbnid=etNPOpxXiQIhvM%3A&amp;tbnh=102&amp;tbnw=130&amp;prev=/images%3Fq%3Dbakteri%26gbv%3D2%26hl%3Dtr" TargetMode="External"/><Relationship Id="rId38" Type="http://schemas.openxmlformats.org/officeDocument/2006/relationships/image" Target="../media/image82.jp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79.png"/><Relationship Id="rId37" Type="http://schemas.openxmlformats.org/officeDocument/2006/relationships/hyperlink" Target="http://www.google.com.tr/imgres?imgurl=http%3A//www.ovgu.net/FileUpload/bs120504/File/r2.jpg&amp;imgrefurl=http%3A//www.ovgu.net/&amp;usg=__3UWAR254Fv3Wah0qrIF609VB06c%3D&amp;h=300&amp;w=379&amp;sz=35&amp;hl=tr&amp;start=12&amp;zoom=1&amp;tbnid=x-5FS3B8yy449M%3A&amp;tbnh=97&amp;tbnw=123&amp;ei=b_z1TfHAA8ihOsWdnJgH&amp;prev=/search%3Fq%3DREFAKAT%26um%3D1%26hl%3Dtr%26sa%3DN%26tbm%3Disch&amp;um=1&amp;itbs=1" TargetMode="External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36" Type="http://schemas.openxmlformats.org/officeDocument/2006/relationships/image" Target="../media/image81.jp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7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Relationship Id="rId35" Type="http://schemas.openxmlformats.org/officeDocument/2006/relationships/hyperlink" Target="http://www.google.com.tr/imgres?imgurl=http%3A//www.yenimakale.com/resim/4/hemsire-asi.jpg&amp;imgrefurl=http%3A//www.yenimakale.com/hemsire-hanim-serum-akmiyor.html&amp;usg=__zf-j6WbbQs33V9vrVPnFGx4xxfs%3D&amp;h=495&amp;w=512&amp;sz=26&amp;hl=tr&amp;start=11&amp;zoom=1&amp;tbnid=inCAWP2mK3jd9M%3A&amp;tbnh=127&amp;tbnw=131&amp;ei=yfv1TfO_PI6VOuOikKgH&amp;prev=/search%3Fq%3DHEM%25C5%259E%25C4%25B0RE%26um%3D1%26hl%3Dtr%26sa%3DN%26tbm%3Disch&amp;um=1&amp;itbs=1" TargetMode="External"/><Relationship Id="rId8" Type="http://schemas.openxmlformats.org/officeDocument/2006/relationships/image" Target="../media/image45.png"/><Relationship Id="rId3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7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8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89.jp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8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8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6.png"/><Relationship Id="rId8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91.jp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hyperlink" Target="http://images.google.com.tr/imgres?imgurl=http%3A//www.ergeneendustriyel.com/images/tvtau_b/4.jpg&amp;imgrefurl=http%3A//www.ergeneendustriyel.com/haber_oku.asp%3Fid%3D47&amp;usg=__9Pp-A-6mFxTlXfsy1feVq-OoVGI%3D&amp;h=295&amp;w=500&amp;sz=24&amp;hl=tr&amp;start=2&amp;tbnid=GlsbZtw6B_jb_M%3A&amp;tbnh=77&amp;tbnw=130&amp;prev=/images%3Fq%3Dt%25C4%25B1bbi%2Bat%25C4%25B1k%2Bkutusu%26gbv%3D2%26hl%3Dtr" TargetMode="External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90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Relationship Id="rId8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9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9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94.jp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9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9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9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99.jp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100.jp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10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hyperlink" Target="http://www.cpmc.columbia.edu/resources/tbcpp/abouttb1.gif" TargetMode="External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10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6.png"/><Relationship Id="rId8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7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34" Type="http://schemas.openxmlformats.org/officeDocument/2006/relationships/image" Target="../media/image8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10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103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8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6.png"/><Relationship Id="rId8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105.jp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79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7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Relationship Id="rId8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8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106.jp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107.jp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108.jp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hyperlink" Target="http://images.google.com.tr/imgres?imgurl=http%3A//hometown.aol.com/dvg2/images/surgeon.jpg&amp;imgrefurl=http%3A//hometown.aol.com/dvg2/images/&amp;h=410&amp;w=345&amp;sz=10&amp;tbnid=rDaS5m2gzvwJ%3A&amp;tbnh=121&amp;tbnw=101&amp;hl=tr&amp;start=1&amp;prev=/images%3Fq%3Dsurgeon%26svnum%3D10%26hl%3Dtr%26l" TargetMode="External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8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Relationship Id="rId8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110.jp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109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34" Type="http://schemas.openxmlformats.org/officeDocument/2006/relationships/image" Target="../media/image112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hyperlink" Target="http://images.google.com.tr/imgres?imgurl=http%3A//www.mittrobe.ca/respiratory/3m9210.jpg&amp;imgrefurl=http%3A//www.mittrobe.ca/respiratory/respiratory.html&amp;usg=__cyOuU4lrkww8YCKQHwn43ekQNmg%3D&amp;h=400&amp;w=400&amp;sz=12&amp;hl=tr&amp;start=25&amp;tbnid=3o300PtPDQ3dHM%3A&amp;tbnh=124&amp;tbnw=124&amp;prev=/images%3Fq%3Dn95%2Bmaske%2B3m%26gbv%3D2%26ndsp%3D20%26hl%3Dtr%26sa%3DN%26start%3D20" TargetMode="External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111.jp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7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Relationship Id="rId8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32" Type="http://schemas.openxmlformats.org/officeDocument/2006/relationships/image" Target="../media/image7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7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9" Type="http://schemas.openxmlformats.org/officeDocument/2006/relationships/image" Target="../media/image147.png"/><Relationship Id="rId21" Type="http://schemas.openxmlformats.org/officeDocument/2006/relationships/image" Target="../media/image129.png"/><Relationship Id="rId34" Type="http://schemas.openxmlformats.org/officeDocument/2006/relationships/image" Target="../media/image142.png"/><Relationship Id="rId42" Type="http://schemas.openxmlformats.org/officeDocument/2006/relationships/image" Target="../media/image150.png"/><Relationship Id="rId7" Type="http://schemas.openxmlformats.org/officeDocument/2006/relationships/image" Target="../media/image115.png"/><Relationship Id="rId2" Type="http://schemas.openxmlformats.org/officeDocument/2006/relationships/image" Target="../media/image1.png"/><Relationship Id="rId16" Type="http://schemas.openxmlformats.org/officeDocument/2006/relationships/image" Target="../media/image124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37" Type="http://schemas.openxmlformats.org/officeDocument/2006/relationships/image" Target="../media/image145.png"/><Relationship Id="rId40" Type="http://schemas.openxmlformats.org/officeDocument/2006/relationships/image" Target="../media/image148.png"/><Relationship Id="rId45" Type="http://schemas.openxmlformats.org/officeDocument/2006/relationships/image" Target="../media/image153.png"/><Relationship Id="rId5" Type="http://schemas.openxmlformats.org/officeDocument/2006/relationships/image" Target="../media/image4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44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4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43.png"/><Relationship Id="rId43" Type="http://schemas.openxmlformats.org/officeDocument/2006/relationships/image" Target="../media/image151.png"/><Relationship Id="rId8" Type="http://schemas.openxmlformats.org/officeDocument/2006/relationships/image" Target="../media/image116.png"/><Relationship Id="rId3" Type="http://schemas.openxmlformats.org/officeDocument/2006/relationships/image" Target="../media/image2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33" Type="http://schemas.openxmlformats.org/officeDocument/2006/relationships/image" Target="../media/image141.png"/><Relationship Id="rId38" Type="http://schemas.openxmlformats.org/officeDocument/2006/relationships/image" Target="../media/image146.png"/><Relationship Id="rId20" Type="http://schemas.openxmlformats.org/officeDocument/2006/relationships/image" Target="../media/image128.png"/><Relationship Id="rId41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jpg"/><Relationship Id="rId3" Type="http://schemas.openxmlformats.org/officeDocument/2006/relationships/image" Target="../media/image2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4.png"/><Relationship Id="rId5" Type="http://schemas.openxmlformats.org/officeDocument/2006/relationships/image" Target="../media/image4.png"/><Relationship Id="rId15" Type="http://schemas.openxmlformats.org/officeDocument/2006/relationships/image" Target="../media/image168.png"/><Relationship Id="rId10" Type="http://schemas.openxmlformats.org/officeDocument/2006/relationships/image" Target="../media/image163.png"/><Relationship Id="rId4" Type="http://schemas.openxmlformats.org/officeDocument/2006/relationships/image" Target="../media/image3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26" Type="http://schemas.openxmlformats.org/officeDocument/2006/relationships/image" Target="../media/image191.png"/><Relationship Id="rId39" Type="http://schemas.openxmlformats.org/officeDocument/2006/relationships/image" Target="../media/image204.png"/><Relationship Id="rId21" Type="http://schemas.openxmlformats.org/officeDocument/2006/relationships/image" Target="../media/image186.png"/><Relationship Id="rId34" Type="http://schemas.openxmlformats.org/officeDocument/2006/relationships/image" Target="../media/image199.png"/><Relationship Id="rId42" Type="http://schemas.openxmlformats.org/officeDocument/2006/relationships/image" Target="../media/image207.png"/><Relationship Id="rId47" Type="http://schemas.openxmlformats.org/officeDocument/2006/relationships/image" Target="../media/image212.png"/><Relationship Id="rId7" Type="http://schemas.openxmlformats.org/officeDocument/2006/relationships/image" Target="../media/image172.png"/><Relationship Id="rId2" Type="http://schemas.openxmlformats.org/officeDocument/2006/relationships/image" Target="../media/image1.png"/><Relationship Id="rId16" Type="http://schemas.openxmlformats.org/officeDocument/2006/relationships/image" Target="../media/image181.png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6.png"/><Relationship Id="rId24" Type="http://schemas.openxmlformats.org/officeDocument/2006/relationships/image" Target="../media/image189.png"/><Relationship Id="rId32" Type="http://schemas.openxmlformats.org/officeDocument/2006/relationships/image" Target="../media/image197.png"/><Relationship Id="rId37" Type="http://schemas.openxmlformats.org/officeDocument/2006/relationships/image" Target="../media/image202.png"/><Relationship Id="rId40" Type="http://schemas.openxmlformats.org/officeDocument/2006/relationships/image" Target="../media/image205.png"/><Relationship Id="rId45" Type="http://schemas.openxmlformats.org/officeDocument/2006/relationships/image" Target="../media/image210.png"/><Relationship Id="rId5" Type="http://schemas.openxmlformats.org/officeDocument/2006/relationships/image" Target="../media/image4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36" Type="http://schemas.openxmlformats.org/officeDocument/2006/relationships/image" Target="../media/image201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31" Type="http://schemas.openxmlformats.org/officeDocument/2006/relationships/image" Target="../media/image196.png"/><Relationship Id="rId44" Type="http://schemas.openxmlformats.org/officeDocument/2006/relationships/image" Target="../media/image209.png"/><Relationship Id="rId4" Type="http://schemas.openxmlformats.org/officeDocument/2006/relationships/image" Target="../media/image3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Relationship Id="rId27" Type="http://schemas.openxmlformats.org/officeDocument/2006/relationships/image" Target="../media/image192.png"/><Relationship Id="rId30" Type="http://schemas.openxmlformats.org/officeDocument/2006/relationships/image" Target="../media/image195.png"/><Relationship Id="rId35" Type="http://schemas.openxmlformats.org/officeDocument/2006/relationships/image" Target="../media/image200.png"/><Relationship Id="rId43" Type="http://schemas.openxmlformats.org/officeDocument/2006/relationships/image" Target="../media/image208.png"/><Relationship Id="rId8" Type="http://schemas.openxmlformats.org/officeDocument/2006/relationships/image" Target="../media/image173.png"/><Relationship Id="rId3" Type="http://schemas.openxmlformats.org/officeDocument/2006/relationships/image" Target="../media/image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png"/><Relationship Id="rId33" Type="http://schemas.openxmlformats.org/officeDocument/2006/relationships/image" Target="../media/image198.png"/><Relationship Id="rId38" Type="http://schemas.openxmlformats.org/officeDocument/2006/relationships/image" Target="../media/image203.png"/><Relationship Id="rId46" Type="http://schemas.openxmlformats.org/officeDocument/2006/relationships/image" Target="../media/image211.png"/><Relationship Id="rId20" Type="http://schemas.openxmlformats.org/officeDocument/2006/relationships/image" Target="../media/image185.png"/><Relationship Id="rId41" Type="http://schemas.openxmlformats.org/officeDocument/2006/relationships/image" Target="../media/image206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32.png"/><Relationship Id="rId39" Type="http://schemas.openxmlformats.org/officeDocument/2006/relationships/image" Target="../media/image245.png"/><Relationship Id="rId21" Type="http://schemas.openxmlformats.org/officeDocument/2006/relationships/image" Target="../media/image227.png"/><Relationship Id="rId34" Type="http://schemas.openxmlformats.org/officeDocument/2006/relationships/image" Target="../media/image240.png"/><Relationship Id="rId42" Type="http://schemas.openxmlformats.org/officeDocument/2006/relationships/image" Target="../media/image248.png"/><Relationship Id="rId7" Type="http://schemas.openxmlformats.org/officeDocument/2006/relationships/image" Target="../media/image213.png"/><Relationship Id="rId2" Type="http://schemas.openxmlformats.org/officeDocument/2006/relationships/image" Target="../media/image1.png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35.png"/><Relationship Id="rId41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7.png"/><Relationship Id="rId24" Type="http://schemas.openxmlformats.org/officeDocument/2006/relationships/image" Target="../media/image230.png"/><Relationship Id="rId32" Type="http://schemas.openxmlformats.org/officeDocument/2006/relationships/image" Target="../media/image238.png"/><Relationship Id="rId37" Type="http://schemas.openxmlformats.org/officeDocument/2006/relationships/image" Target="../media/image243.png"/><Relationship Id="rId40" Type="http://schemas.openxmlformats.org/officeDocument/2006/relationships/image" Target="../media/image246.png"/><Relationship Id="rId5" Type="http://schemas.openxmlformats.org/officeDocument/2006/relationships/image" Target="../media/image4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28" Type="http://schemas.openxmlformats.org/officeDocument/2006/relationships/image" Target="../media/image234.png"/><Relationship Id="rId36" Type="http://schemas.openxmlformats.org/officeDocument/2006/relationships/image" Target="../media/image242.png"/><Relationship Id="rId10" Type="http://schemas.openxmlformats.org/officeDocument/2006/relationships/image" Target="../media/image216.png"/><Relationship Id="rId19" Type="http://schemas.openxmlformats.org/officeDocument/2006/relationships/image" Target="../media/image225.png"/><Relationship Id="rId31" Type="http://schemas.openxmlformats.org/officeDocument/2006/relationships/image" Target="../media/image237.png"/><Relationship Id="rId44" Type="http://schemas.openxmlformats.org/officeDocument/2006/relationships/image" Target="../media/image212.png"/><Relationship Id="rId4" Type="http://schemas.openxmlformats.org/officeDocument/2006/relationships/image" Target="../media/image3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33.png"/><Relationship Id="rId30" Type="http://schemas.openxmlformats.org/officeDocument/2006/relationships/image" Target="../media/image236.png"/><Relationship Id="rId35" Type="http://schemas.openxmlformats.org/officeDocument/2006/relationships/image" Target="../media/image241.png"/><Relationship Id="rId43" Type="http://schemas.openxmlformats.org/officeDocument/2006/relationships/image" Target="../media/image249.png"/><Relationship Id="rId8" Type="http://schemas.openxmlformats.org/officeDocument/2006/relationships/image" Target="../media/image214.png"/><Relationship Id="rId3" Type="http://schemas.openxmlformats.org/officeDocument/2006/relationships/image" Target="../media/image2.png"/><Relationship Id="rId12" Type="http://schemas.openxmlformats.org/officeDocument/2006/relationships/image" Target="../media/image218.png"/><Relationship Id="rId17" Type="http://schemas.openxmlformats.org/officeDocument/2006/relationships/image" Target="../media/image223.png"/><Relationship Id="rId25" Type="http://schemas.openxmlformats.org/officeDocument/2006/relationships/image" Target="../media/image231.png"/><Relationship Id="rId33" Type="http://schemas.openxmlformats.org/officeDocument/2006/relationships/image" Target="../media/image239.png"/><Relationship Id="rId38" Type="http://schemas.openxmlformats.org/officeDocument/2006/relationships/image" Target="../media/image2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3" Type="http://schemas.openxmlformats.org/officeDocument/2006/relationships/image" Target="../media/image2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4.png"/><Relationship Id="rId5" Type="http://schemas.openxmlformats.org/officeDocument/2006/relationships/image" Target="../media/image4.png"/><Relationship Id="rId15" Type="http://schemas.openxmlformats.org/officeDocument/2006/relationships/image" Target="../media/image258.png"/><Relationship Id="rId10" Type="http://schemas.openxmlformats.org/officeDocument/2006/relationships/image" Target="../media/image253.png"/><Relationship Id="rId4" Type="http://schemas.openxmlformats.org/officeDocument/2006/relationships/image" Target="../media/image3.png"/><Relationship Id="rId9" Type="http://schemas.openxmlformats.org/officeDocument/2006/relationships/image" Target="../media/image252.png"/><Relationship Id="rId14" Type="http://schemas.openxmlformats.org/officeDocument/2006/relationships/image" Target="../media/image2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.png"/><Relationship Id="rId7" Type="http://schemas.openxmlformats.org/officeDocument/2006/relationships/image" Target="../media/image2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26" Type="http://schemas.openxmlformats.org/officeDocument/2006/relationships/image" Target="../media/image286.png"/><Relationship Id="rId39" Type="http://schemas.openxmlformats.org/officeDocument/2006/relationships/image" Target="../media/image299.png"/><Relationship Id="rId21" Type="http://schemas.openxmlformats.org/officeDocument/2006/relationships/image" Target="../media/image281.png"/><Relationship Id="rId34" Type="http://schemas.openxmlformats.org/officeDocument/2006/relationships/image" Target="../media/image294.png"/><Relationship Id="rId42" Type="http://schemas.openxmlformats.org/officeDocument/2006/relationships/image" Target="../media/image302.png"/><Relationship Id="rId47" Type="http://schemas.openxmlformats.org/officeDocument/2006/relationships/image" Target="../media/image307.png"/><Relationship Id="rId50" Type="http://schemas.openxmlformats.org/officeDocument/2006/relationships/image" Target="../media/image310.png"/><Relationship Id="rId7" Type="http://schemas.openxmlformats.org/officeDocument/2006/relationships/image" Target="../media/image267.png"/><Relationship Id="rId2" Type="http://schemas.openxmlformats.org/officeDocument/2006/relationships/image" Target="../media/image1.png"/><Relationship Id="rId16" Type="http://schemas.openxmlformats.org/officeDocument/2006/relationships/image" Target="../media/image276.png"/><Relationship Id="rId29" Type="http://schemas.openxmlformats.org/officeDocument/2006/relationships/image" Target="../media/image289.png"/><Relationship Id="rId11" Type="http://schemas.openxmlformats.org/officeDocument/2006/relationships/image" Target="../media/image271.png"/><Relationship Id="rId24" Type="http://schemas.openxmlformats.org/officeDocument/2006/relationships/image" Target="../media/image284.png"/><Relationship Id="rId32" Type="http://schemas.openxmlformats.org/officeDocument/2006/relationships/image" Target="../media/image292.png"/><Relationship Id="rId37" Type="http://schemas.openxmlformats.org/officeDocument/2006/relationships/image" Target="../media/image297.png"/><Relationship Id="rId40" Type="http://schemas.openxmlformats.org/officeDocument/2006/relationships/image" Target="../media/image300.png"/><Relationship Id="rId45" Type="http://schemas.openxmlformats.org/officeDocument/2006/relationships/image" Target="../media/image305.png"/><Relationship Id="rId5" Type="http://schemas.openxmlformats.org/officeDocument/2006/relationships/image" Target="../media/image4.png"/><Relationship Id="rId15" Type="http://schemas.openxmlformats.org/officeDocument/2006/relationships/image" Target="../media/image275.png"/><Relationship Id="rId23" Type="http://schemas.openxmlformats.org/officeDocument/2006/relationships/image" Target="../media/image283.png"/><Relationship Id="rId28" Type="http://schemas.openxmlformats.org/officeDocument/2006/relationships/image" Target="../media/image288.png"/><Relationship Id="rId36" Type="http://schemas.openxmlformats.org/officeDocument/2006/relationships/image" Target="../media/image296.png"/><Relationship Id="rId49" Type="http://schemas.openxmlformats.org/officeDocument/2006/relationships/image" Target="../media/image309.png"/><Relationship Id="rId10" Type="http://schemas.openxmlformats.org/officeDocument/2006/relationships/image" Target="../media/image270.png"/><Relationship Id="rId19" Type="http://schemas.openxmlformats.org/officeDocument/2006/relationships/image" Target="../media/image279.png"/><Relationship Id="rId31" Type="http://schemas.openxmlformats.org/officeDocument/2006/relationships/image" Target="../media/image291.png"/><Relationship Id="rId44" Type="http://schemas.openxmlformats.org/officeDocument/2006/relationships/image" Target="../media/image304.png"/><Relationship Id="rId52" Type="http://schemas.openxmlformats.org/officeDocument/2006/relationships/image" Target="../media/image312.png"/><Relationship Id="rId4" Type="http://schemas.openxmlformats.org/officeDocument/2006/relationships/image" Target="../media/image3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Relationship Id="rId22" Type="http://schemas.openxmlformats.org/officeDocument/2006/relationships/image" Target="../media/image282.png"/><Relationship Id="rId27" Type="http://schemas.openxmlformats.org/officeDocument/2006/relationships/image" Target="../media/image287.png"/><Relationship Id="rId30" Type="http://schemas.openxmlformats.org/officeDocument/2006/relationships/image" Target="../media/image290.png"/><Relationship Id="rId35" Type="http://schemas.openxmlformats.org/officeDocument/2006/relationships/image" Target="../media/image295.png"/><Relationship Id="rId43" Type="http://schemas.openxmlformats.org/officeDocument/2006/relationships/image" Target="../media/image303.png"/><Relationship Id="rId48" Type="http://schemas.openxmlformats.org/officeDocument/2006/relationships/image" Target="../media/image308.png"/><Relationship Id="rId8" Type="http://schemas.openxmlformats.org/officeDocument/2006/relationships/image" Target="../media/image268.png"/><Relationship Id="rId51" Type="http://schemas.openxmlformats.org/officeDocument/2006/relationships/image" Target="../media/image311.png"/><Relationship Id="rId3" Type="http://schemas.openxmlformats.org/officeDocument/2006/relationships/image" Target="../media/image2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5" Type="http://schemas.openxmlformats.org/officeDocument/2006/relationships/image" Target="../media/image285.png"/><Relationship Id="rId33" Type="http://schemas.openxmlformats.org/officeDocument/2006/relationships/image" Target="../media/image293.png"/><Relationship Id="rId38" Type="http://schemas.openxmlformats.org/officeDocument/2006/relationships/image" Target="../media/image298.png"/><Relationship Id="rId46" Type="http://schemas.openxmlformats.org/officeDocument/2006/relationships/image" Target="../media/image306.png"/><Relationship Id="rId20" Type="http://schemas.openxmlformats.org/officeDocument/2006/relationships/image" Target="../media/image280.png"/><Relationship Id="rId41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2.png"/><Relationship Id="rId7" Type="http://schemas.openxmlformats.org/officeDocument/2006/relationships/image" Target="../media/image3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20.png"/><Relationship Id="rId4" Type="http://schemas.openxmlformats.org/officeDocument/2006/relationships/image" Target="../media/image3.png"/><Relationship Id="rId9" Type="http://schemas.openxmlformats.org/officeDocument/2006/relationships/image" Target="../media/image3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7.jpg"/><Relationship Id="rId3" Type="http://schemas.openxmlformats.org/officeDocument/2006/relationships/image" Target="../media/image2.png"/><Relationship Id="rId7" Type="http://schemas.openxmlformats.org/officeDocument/2006/relationships/image" Target="../media/image321.jpg"/><Relationship Id="rId12" Type="http://schemas.openxmlformats.org/officeDocument/2006/relationships/image" Target="../media/image3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5.png"/><Relationship Id="rId5" Type="http://schemas.openxmlformats.org/officeDocument/2006/relationships/image" Target="../media/image4.png"/><Relationship Id="rId10" Type="http://schemas.openxmlformats.org/officeDocument/2006/relationships/image" Target="../media/image324.jpg"/><Relationship Id="rId4" Type="http://schemas.openxmlformats.org/officeDocument/2006/relationships/image" Target="../media/image3.png"/><Relationship Id="rId9" Type="http://schemas.openxmlformats.org/officeDocument/2006/relationships/image" Target="../media/image323.png"/><Relationship Id="rId14" Type="http://schemas.openxmlformats.org/officeDocument/2006/relationships/image" Target="../media/image328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g"/><Relationship Id="rId3" Type="http://schemas.openxmlformats.org/officeDocument/2006/relationships/image" Target="../media/image2.png"/><Relationship Id="rId7" Type="http://schemas.openxmlformats.org/officeDocument/2006/relationships/image" Target="../media/image329.jpg"/><Relationship Id="rId12" Type="http://schemas.openxmlformats.org/officeDocument/2006/relationships/image" Target="../media/image3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3.jpg"/><Relationship Id="rId5" Type="http://schemas.openxmlformats.org/officeDocument/2006/relationships/image" Target="../media/image4.png"/><Relationship Id="rId10" Type="http://schemas.openxmlformats.org/officeDocument/2006/relationships/image" Target="../media/image332.png"/><Relationship Id="rId4" Type="http://schemas.openxmlformats.org/officeDocument/2006/relationships/image" Target="../media/image3.png"/><Relationship Id="rId9" Type="http://schemas.openxmlformats.org/officeDocument/2006/relationships/image" Target="../media/image3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26" Type="http://schemas.openxmlformats.org/officeDocument/2006/relationships/image" Target="../media/image382.png"/><Relationship Id="rId21" Type="http://schemas.openxmlformats.org/officeDocument/2006/relationships/image" Target="../media/image377.png"/><Relationship Id="rId34" Type="http://schemas.openxmlformats.org/officeDocument/2006/relationships/image" Target="../media/image390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5" Type="http://schemas.openxmlformats.org/officeDocument/2006/relationships/image" Target="../media/image381.png"/><Relationship Id="rId33" Type="http://schemas.openxmlformats.org/officeDocument/2006/relationships/image" Target="../media/image389.png"/><Relationship Id="rId38" Type="http://schemas.openxmlformats.org/officeDocument/2006/relationships/image" Target="../media/image394.png"/><Relationship Id="rId2" Type="http://schemas.openxmlformats.org/officeDocument/2006/relationships/image" Target="../media/image1.png"/><Relationship Id="rId16" Type="http://schemas.openxmlformats.org/officeDocument/2006/relationships/image" Target="../media/image372.png"/><Relationship Id="rId20" Type="http://schemas.openxmlformats.org/officeDocument/2006/relationships/image" Target="../media/image376.png"/><Relationship Id="rId29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67.png"/><Relationship Id="rId24" Type="http://schemas.openxmlformats.org/officeDocument/2006/relationships/image" Target="../media/image380.png"/><Relationship Id="rId32" Type="http://schemas.openxmlformats.org/officeDocument/2006/relationships/image" Target="../media/image388.png"/><Relationship Id="rId37" Type="http://schemas.openxmlformats.org/officeDocument/2006/relationships/image" Target="../media/image393.png"/><Relationship Id="rId5" Type="http://schemas.openxmlformats.org/officeDocument/2006/relationships/image" Target="../media/image4.png"/><Relationship Id="rId15" Type="http://schemas.openxmlformats.org/officeDocument/2006/relationships/image" Target="../media/image371.png"/><Relationship Id="rId23" Type="http://schemas.openxmlformats.org/officeDocument/2006/relationships/image" Target="../media/image379.png"/><Relationship Id="rId28" Type="http://schemas.openxmlformats.org/officeDocument/2006/relationships/image" Target="../media/image384.png"/><Relationship Id="rId36" Type="http://schemas.openxmlformats.org/officeDocument/2006/relationships/image" Target="../media/image392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31" Type="http://schemas.openxmlformats.org/officeDocument/2006/relationships/image" Target="../media/image387.png"/><Relationship Id="rId4" Type="http://schemas.openxmlformats.org/officeDocument/2006/relationships/image" Target="../media/image3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Relationship Id="rId22" Type="http://schemas.openxmlformats.org/officeDocument/2006/relationships/image" Target="../media/image378.png"/><Relationship Id="rId27" Type="http://schemas.openxmlformats.org/officeDocument/2006/relationships/image" Target="../media/image383.png"/><Relationship Id="rId30" Type="http://schemas.openxmlformats.org/officeDocument/2006/relationships/image" Target="../media/image386.png"/><Relationship Id="rId35" Type="http://schemas.openxmlformats.org/officeDocument/2006/relationships/image" Target="../media/image391.png"/><Relationship Id="rId8" Type="http://schemas.openxmlformats.org/officeDocument/2006/relationships/image" Target="../media/image364.png"/><Relationship Id="rId3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13" Type="http://schemas.openxmlformats.org/officeDocument/2006/relationships/image" Target="../media/image401.png"/><Relationship Id="rId3" Type="http://schemas.openxmlformats.org/officeDocument/2006/relationships/image" Target="../media/image2.png"/><Relationship Id="rId7" Type="http://schemas.openxmlformats.org/officeDocument/2006/relationships/image" Target="../media/image395.png"/><Relationship Id="rId12" Type="http://schemas.openxmlformats.org/officeDocument/2006/relationships/image" Target="../media/image400.png"/><Relationship Id="rId2" Type="http://schemas.openxmlformats.org/officeDocument/2006/relationships/image" Target="../media/image1.png"/><Relationship Id="rId16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99.png"/><Relationship Id="rId5" Type="http://schemas.openxmlformats.org/officeDocument/2006/relationships/image" Target="../media/image4.png"/><Relationship Id="rId15" Type="http://schemas.openxmlformats.org/officeDocument/2006/relationships/image" Target="../media/image403.png"/><Relationship Id="rId10" Type="http://schemas.openxmlformats.org/officeDocument/2006/relationships/image" Target="../media/image398.png"/><Relationship Id="rId4" Type="http://schemas.openxmlformats.org/officeDocument/2006/relationships/image" Target="../media/image3.png"/><Relationship Id="rId9" Type="http://schemas.openxmlformats.org/officeDocument/2006/relationships/image" Target="../media/image397.png"/><Relationship Id="rId14" Type="http://schemas.openxmlformats.org/officeDocument/2006/relationships/image" Target="../media/image40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jpg"/><Relationship Id="rId3" Type="http://schemas.openxmlformats.org/officeDocument/2006/relationships/image" Target="../media/image2.png"/><Relationship Id="rId7" Type="http://schemas.openxmlformats.org/officeDocument/2006/relationships/image" Target="../media/image4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jpg"/><Relationship Id="rId3" Type="http://schemas.openxmlformats.org/officeDocument/2006/relationships/image" Target="../media/image2.png"/><Relationship Id="rId7" Type="http://schemas.openxmlformats.org/officeDocument/2006/relationships/image" Target="../media/image40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jpg"/><Relationship Id="rId3" Type="http://schemas.openxmlformats.org/officeDocument/2006/relationships/image" Target="../media/image2.png"/><Relationship Id="rId7" Type="http://schemas.openxmlformats.org/officeDocument/2006/relationships/image" Target="../media/image4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3.jp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jpg"/><Relationship Id="rId3" Type="http://schemas.openxmlformats.org/officeDocument/2006/relationships/image" Target="../media/image2.png"/><Relationship Id="rId7" Type="http://schemas.openxmlformats.org/officeDocument/2006/relationships/image" Target="../media/image4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jpg"/><Relationship Id="rId3" Type="http://schemas.openxmlformats.org/officeDocument/2006/relationships/image" Target="../media/image2.png"/><Relationship Id="rId7" Type="http://schemas.openxmlformats.org/officeDocument/2006/relationships/image" Target="../media/image4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8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2.png"/><Relationship Id="rId7" Type="http://schemas.openxmlformats.org/officeDocument/2006/relationships/image" Target="../media/image4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7" y="1563624"/>
            <a:ext cx="9026652" cy="31531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3125" y="5133847"/>
            <a:ext cx="77146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HAZIRLAYAN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ENFEKSİYON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KONTROL</a:t>
            </a:r>
            <a:r>
              <a:rPr sz="3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KOMİTESİ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1</a:t>
            </a:fld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87031E-BFD7-4EF1-B378-C6A06AB99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EBA0536-A80F-0F3E-29EA-32B3908AA235}"/>
              </a:ext>
            </a:extLst>
          </p:cNvPr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D0F9D64-B658-D05B-4BF1-14EF2C13A3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5F1A2F7-91FD-0B66-146D-04DD0DAE307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44" y="0"/>
              <a:ext cx="9145606" cy="1027412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CCF7AFED-85CE-0650-AC87-A28B0FDE79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86233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tr-TR" sz="3600" dirty="0">
                <a:latin typeface="Arial Black"/>
                <a:cs typeface="Arial Black"/>
              </a:rPr>
              <a:t>İZOLASYON</a:t>
            </a:r>
            <a:r>
              <a:rPr lang="tr-TR" sz="3600" spc="-290" dirty="0">
                <a:latin typeface="Arial Black"/>
                <a:cs typeface="Arial Black"/>
              </a:rPr>
              <a:t> </a:t>
            </a:r>
            <a:r>
              <a:rPr lang="tr-TR" sz="3600" spc="-10" dirty="0">
                <a:latin typeface="Arial Black"/>
                <a:cs typeface="Arial Black"/>
              </a:rPr>
              <a:t>TANIMLAYICILARI </a:t>
            </a:r>
            <a:r>
              <a:rPr lang="tr-TR" sz="3600" dirty="0">
                <a:latin typeface="Arial Black"/>
                <a:cs typeface="Arial Black"/>
              </a:rPr>
              <a:t>UYGULAMALARI</a:t>
            </a:r>
            <a:r>
              <a:rPr lang="tr-TR" sz="3600" spc="-250" dirty="0">
                <a:latin typeface="Arial Black"/>
                <a:cs typeface="Arial Black"/>
              </a:rPr>
              <a:t> </a:t>
            </a:r>
            <a:r>
              <a:rPr lang="tr-TR" sz="3600" spc="-25" dirty="0">
                <a:latin typeface="Arial Black"/>
                <a:cs typeface="Arial Black"/>
              </a:rPr>
              <a:t>VE</a:t>
            </a:r>
            <a:r>
              <a:rPr lang="tr-TR" sz="3600" dirty="0">
                <a:latin typeface="Arial Black"/>
                <a:cs typeface="Arial Black"/>
              </a:rPr>
              <a:t>	</a:t>
            </a:r>
            <a:r>
              <a:rPr lang="tr-TR" sz="3600" spc="-10" dirty="0">
                <a:latin typeface="Arial Black"/>
                <a:cs typeface="Arial Black"/>
              </a:rPr>
              <a:t>ÖNLEMLERİ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48615E3C-A40B-E6EF-84C5-25D3E4E0EBE4}"/>
              </a:ext>
            </a:extLst>
          </p:cNvPr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10</a:t>
            </a:fld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2E9853BD-7B3D-66B3-927E-0E0E0FD647C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2172928"/>
            <a:ext cx="6705600" cy="35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94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İzolasyon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006219"/>
            <a:ext cx="396240" cy="29717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2693797"/>
            <a:ext cx="347472" cy="2590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3063" y="3327780"/>
            <a:ext cx="347472" cy="25907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3962146"/>
            <a:ext cx="347472" cy="259080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Enfekte</a:t>
            </a:r>
            <a:r>
              <a:rPr sz="3000" spc="-30" dirty="0"/>
              <a:t> </a:t>
            </a:r>
            <a:r>
              <a:rPr sz="3000" dirty="0"/>
              <a:t>ve</a:t>
            </a:r>
            <a:r>
              <a:rPr sz="3000" spc="-25" dirty="0"/>
              <a:t> </a:t>
            </a:r>
            <a:r>
              <a:rPr sz="3000" dirty="0"/>
              <a:t>kolonize</a:t>
            </a:r>
            <a:r>
              <a:rPr sz="3000" spc="-65" dirty="0"/>
              <a:t> </a:t>
            </a:r>
            <a:r>
              <a:rPr sz="3000" spc="-10" dirty="0"/>
              <a:t>hastalardan</a:t>
            </a:r>
            <a:endParaRPr sz="3000"/>
          </a:p>
          <a:p>
            <a:pPr marL="704215" marR="3980179">
              <a:lnSpc>
                <a:spcPct val="160000"/>
              </a:lnSpc>
              <a:spcBef>
                <a:spcPts val="90"/>
              </a:spcBef>
            </a:pPr>
            <a:r>
              <a:rPr dirty="0"/>
              <a:t>diğer</a:t>
            </a:r>
            <a:r>
              <a:rPr spc="-30" dirty="0"/>
              <a:t> </a:t>
            </a:r>
            <a:r>
              <a:rPr spc="-10" dirty="0"/>
              <a:t>hastalara, </a:t>
            </a:r>
            <a:r>
              <a:rPr dirty="0"/>
              <a:t>hastane</a:t>
            </a:r>
            <a:r>
              <a:rPr spc="-95" dirty="0"/>
              <a:t> </a:t>
            </a:r>
            <a:r>
              <a:rPr spc="-10" dirty="0"/>
              <a:t>ziyaretçilerine </a:t>
            </a:r>
            <a:r>
              <a:rPr dirty="0"/>
              <a:t>sağlık</a:t>
            </a:r>
            <a:r>
              <a:rPr spc="120" dirty="0"/>
              <a:t> </a:t>
            </a:r>
            <a:r>
              <a:rPr spc="-10" dirty="0"/>
              <a:t>personeline</a:t>
            </a:r>
          </a:p>
          <a:p>
            <a:pPr marL="102235">
              <a:lnSpc>
                <a:spcPct val="100000"/>
              </a:lnSpc>
              <a:spcBef>
                <a:spcPts val="2070"/>
              </a:spcBef>
            </a:pPr>
            <a:r>
              <a:rPr sz="3000" dirty="0"/>
              <a:t>mikroorganizmaların</a:t>
            </a:r>
            <a:r>
              <a:rPr sz="3000" spc="90" dirty="0"/>
              <a:t> </a:t>
            </a:r>
            <a:r>
              <a:rPr sz="3000" dirty="0"/>
              <a:t>bulaşının</a:t>
            </a:r>
            <a:r>
              <a:rPr sz="3000" spc="125" dirty="0"/>
              <a:t> </a:t>
            </a:r>
            <a:r>
              <a:rPr sz="3000" spc="-10" dirty="0"/>
              <a:t>engellenmesidir</a:t>
            </a:r>
            <a:endParaRPr sz="3000"/>
          </a:p>
        </p:txBody>
      </p:sp>
      <p:pic>
        <p:nvPicPr>
          <p:cNvPr id="43" name="object 43">
            <a:hlinkClick r:id="rId33"/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514850" y="5137150"/>
            <a:ext cx="2647950" cy="1196975"/>
          </a:xfrm>
          <a:prstGeom prst="rect">
            <a:avLst/>
          </a:prstGeom>
        </p:spPr>
      </p:pic>
      <p:pic>
        <p:nvPicPr>
          <p:cNvPr id="44" name="object 44">
            <a:hlinkClick r:id="rId35"/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191000" y="304800"/>
            <a:ext cx="762000" cy="1209675"/>
          </a:xfrm>
          <a:prstGeom prst="rect">
            <a:avLst/>
          </a:prstGeom>
        </p:spPr>
      </p:pic>
      <p:pic>
        <p:nvPicPr>
          <p:cNvPr id="45" name="object 45">
            <a:hlinkClick r:id="rId37"/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38200" y="5137150"/>
            <a:ext cx="2667000" cy="1196975"/>
          </a:xfrm>
          <a:prstGeom prst="rect">
            <a:avLst/>
          </a:prstGeom>
        </p:spPr>
      </p:pic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dirty="0">
                <a:solidFill>
                  <a:srgbClr val="330066"/>
                </a:solidFill>
                <a:latin typeface="Microsoft Sans Serif"/>
                <a:cs typeface="Microsoft Sans Serif"/>
              </a:rPr>
              <a:t>İzolasyon</a:t>
            </a:r>
            <a:r>
              <a:rPr sz="3900" spc="-120" dirty="0">
                <a:solidFill>
                  <a:srgbClr val="330066"/>
                </a:solidFill>
                <a:latin typeface="Microsoft Sans Serif"/>
                <a:cs typeface="Microsoft Sans Serif"/>
              </a:rPr>
              <a:t> </a:t>
            </a:r>
            <a:r>
              <a:rPr sz="3900" spc="-10" dirty="0">
                <a:solidFill>
                  <a:srgbClr val="330066"/>
                </a:solidFill>
                <a:latin typeface="Microsoft Sans Serif"/>
                <a:cs typeface="Microsoft Sans Serif"/>
              </a:rPr>
              <a:t>önlemleri</a:t>
            </a:r>
            <a:endParaRPr sz="3900">
              <a:latin typeface="Microsoft Sans Serif"/>
              <a:cs typeface="Microsoft Sans Serif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075052"/>
            <a:ext cx="396240" cy="29717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898013"/>
            <a:ext cx="396240" cy="2971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3667963"/>
            <a:ext cx="347472" cy="25938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381246"/>
            <a:ext cx="347472" cy="25908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5094427"/>
            <a:ext cx="347472" cy="25938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78839" y="1920621"/>
            <a:ext cx="5586730" cy="3460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Microsoft Sans Serif"/>
                <a:cs typeface="Microsoft Sans Serif"/>
              </a:rPr>
              <a:t>Standart</a:t>
            </a:r>
            <a:r>
              <a:rPr sz="3000" spc="1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önlemler</a:t>
            </a:r>
            <a:endParaRPr sz="3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80"/>
              </a:spcBef>
            </a:pPr>
            <a:r>
              <a:rPr sz="3000" dirty="0">
                <a:latin typeface="Microsoft Sans Serif"/>
                <a:cs typeface="Microsoft Sans Serif"/>
              </a:rPr>
              <a:t>Bulaşma</a:t>
            </a:r>
            <a:r>
              <a:rPr sz="3000" spc="-5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yoluna</a:t>
            </a:r>
            <a:r>
              <a:rPr sz="3000" spc="-5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yönelik</a:t>
            </a:r>
            <a:r>
              <a:rPr sz="3000" spc="-5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önlemler</a:t>
            </a:r>
            <a:endParaRPr sz="3000">
              <a:latin typeface="Microsoft Sans Serif"/>
              <a:cs typeface="Microsoft Sans Serif"/>
            </a:endParaRPr>
          </a:p>
          <a:p>
            <a:pPr marL="361950" marR="2312035">
              <a:lnSpc>
                <a:spcPct val="180000"/>
              </a:lnSpc>
              <a:spcBef>
                <a:spcPts val="115"/>
              </a:spcBef>
            </a:pPr>
            <a:r>
              <a:rPr sz="2600" dirty="0">
                <a:latin typeface="Microsoft Sans Serif"/>
                <a:cs typeface="Microsoft Sans Serif"/>
              </a:rPr>
              <a:t>Temas </a:t>
            </a:r>
            <a:r>
              <a:rPr sz="2600" spc="-10" dirty="0">
                <a:latin typeface="Microsoft Sans Serif"/>
                <a:cs typeface="Microsoft Sans Serif"/>
              </a:rPr>
              <a:t>önlemleri </a:t>
            </a:r>
            <a:r>
              <a:rPr sz="2600" dirty="0">
                <a:latin typeface="Microsoft Sans Serif"/>
                <a:cs typeface="Microsoft Sans Serif"/>
              </a:rPr>
              <a:t>Damlacık</a:t>
            </a:r>
            <a:r>
              <a:rPr sz="2600" spc="7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önlemleri </a:t>
            </a:r>
            <a:r>
              <a:rPr sz="2600" dirty="0">
                <a:latin typeface="Microsoft Sans Serif"/>
                <a:cs typeface="Microsoft Sans Serif"/>
              </a:rPr>
              <a:t>Hava</a:t>
            </a:r>
            <a:r>
              <a:rPr sz="2600" spc="-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yolu</a:t>
            </a:r>
            <a:r>
              <a:rPr sz="2600" spc="-1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önlemleri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1542" y="29971"/>
            <a:ext cx="404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Sağlık</a:t>
            </a:r>
            <a:r>
              <a:rPr sz="1200" b="1" spc="-5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Bakanlığı</a:t>
            </a:r>
            <a:r>
              <a:rPr sz="1200" b="1" spc="-6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Enfeksiyon</a:t>
            </a:r>
            <a:r>
              <a:rPr sz="1200" b="1" spc="-4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Kontrol</a:t>
            </a:r>
            <a:r>
              <a:rPr sz="1200" b="1" spc="-3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Hemşireliği</a:t>
            </a:r>
            <a:r>
              <a:rPr sz="1200" b="1" spc="-7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B1B1B1"/>
                </a:solidFill>
                <a:latin typeface="Arial"/>
                <a:cs typeface="Arial"/>
              </a:rPr>
              <a:t>Eğitimi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Standart</a:t>
            </a:r>
            <a:r>
              <a:rPr sz="3900" b="1" spc="-15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" y="2054986"/>
            <a:ext cx="371856" cy="2773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78839" y="1909698"/>
            <a:ext cx="4432935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53260" algn="l"/>
                <a:tab pos="3733165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Hastanın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tanısına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5" dirty="0">
                <a:latin typeface="Microsoft Sans Serif"/>
                <a:cs typeface="Microsoft Sans Serif"/>
              </a:rPr>
              <a:t>ve</a:t>
            </a:r>
            <a:endParaRPr sz="2800">
              <a:latin typeface="Microsoft Sans Serif"/>
              <a:cs typeface="Microsoft Sans Serif"/>
            </a:endParaRPr>
          </a:p>
          <a:p>
            <a:pPr marL="12700" marR="5080">
              <a:lnSpc>
                <a:spcPts val="5380"/>
              </a:lnSpc>
              <a:spcBef>
                <a:spcPts val="315"/>
              </a:spcBef>
              <a:tabLst>
                <a:tab pos="224409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olmadığına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bakılmaksızın </a:t>
            </a:r>
            <a:r>
              <a:rPr sz="2800" dirty="0">
                <a:latin typeface="Microsoft Sans Serif"/>
                <a:cs typeface="Microsoft Sans Serif"/>
              </a:rPr>
              <a:t>uygulanan</a:t>
            </a:r>
            <a:r>
              <a:rPr sz="2800" spc="-8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önlemlerdir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91353" y="1909698"/>
            <a:ext cx="3113405" cy="1134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  <a:tabLst>
                <a:tab pos="241554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enfeksiyonu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0" dirty="0">
                <a:latin typeface="Microsoft Sans Serif"/>
                <a:cs typeface="Microsoft Sans Serif"/>
              </a:rPr>
              <a:t>olup</a:t>
            </a:r>
            <a:endParaRPr sz="28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2014"/>
              </a:spcBef>
              <a:tabLst>
                <a:tab pos="1359535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bütün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hastalara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9860" y="4007753"/>
            <a:ext cx="3489043" cy="24490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23989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Standart</a:t>
            </a:r>
            <a:r>
              <a:rPr sz="3900" b="1" spc="-15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888870"/>
            <a:ext cx="371856" cy="2773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400884"/>
            <a:ext cx="371856" cy="277672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878839" y="1657753"/>
            <a:ext cx="7732395" cy="105029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spc="-20" dirty="0">
                <a:latin typeface="Microsoft Sans Serif"/>
                <a:cs typeface="Microsoft Sans Serif"/>
              </a:rPr>
              <a:t>Kan,</a:t>
            </a:r>
            <a:endParaRPr sz="2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dirty="0">
                <a:latin typeface="Microsoft Sans Serif"/>
                <a:cs typeface="Microsoft Sans Serif"/>
              </a:rPr>
              <a:t>Tüm</a:t>
            </a:r>
            <a:r>
              <a:rPr sz="2800" spc="3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vücut</a:t>
            </a:r>
            <a:r>
              <a:rPr sz="2800" spc="3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sıvıları</a:t>
            </a:r>
            <a:r>
              <a:rPr sz="2800" spc="3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(semen,</a:t>
            </a:r>
            <a:r>
              <a:rPr sz="2800" spc="3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vajinal</a:t>
            </a:r>
            <a:r>
              <a:rPr sz="2800" spc="35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sekresyonlar,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18197" y="2682620"/>
            <a:ext cx="1687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Microsoft Sans Serif"/>
                <a:cs typeface="Microsoft Sans Serif"/>
              </a:rPr>
              <a:t>peritoneal,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48640" y="3767073"/>
            <a:ext cx="371856" cy="27736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4279138"/>
            <a:ext cx="371856" cy="277368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878839" y="2682620"/>
            <a:ext cx="5668010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646680" algn="l"/>
                <a:tab pos="450723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serebrospinal,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sinoviyal,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plevral, </a:t>
            </a:r>
            <a:r>
              <a:rPr sz="2800" dirty="0">
                <a:latin typeface="Microsoft Sans Serif"/>
                <a:cs typeface="Microsoft Sans Serif"/>
              </a:rPr>
              <a:t>perikardiyal</a:t>
            </a:r>
            <a:r>
              <a:rPr sz="2800" spc="-5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ve</a:t>
            </a:r>
            <a:r>
              <a:rPr sz="2800" spc="-6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amniyotik</a:t>
            </a:r>
            <a:r>
              <a:rPr sz="2800" spc="-5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sıvılar),</a:t>
            </a:r>
            <a:endParaRPr sz="2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dirty="0">
                <a:latin typeface="Microsoft Sans Serif"/>
                <a:cs typeface="Microsoft Sans Serif"/>
              </a:rPr>
              <a:t>Bütünlüğü</a:t>
            </a:r>
            <a:r>
              <a:rPr sz="2800" spc="-8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bozulmuş</a:t>
            </a:r>
            <a:r>
              <a:rPr sz="2800" spc="-8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deri,</a:t>
            </a:r>
            <a:endParaRPr sz="2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dirty="0">
                <a:latin typeface="Microsoft Sans Serif"/>
                <a:cs typeface="Microsoft Sans Serif"/>
              </a:rPr>
              <a:t>Mukoz</a:t>
            </a:r>
            <a:r>
              <a:rPr sz="2800" spc="-6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membranlar</a:t>
            </a:r>
            <a:r>
              <a:rPr sz="2800" spc="-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için</a:t>
            </a:r>
            <a:r>
              <a:rPr sz="2800" spc="-7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uygulanır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07340" y="1238758"/>
            <a:ext cx="432054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Standart</a:t>
            </a:r>
            <a:r>
              <a:rPr sz="3900" b="1" spc="-15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1439" y="2308605"/>
            <a:ext cx="347472" cy="25907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35863" y="3304032"/>
            <a:ext cx="292608" cy="21793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35863" y="4176014"/>
            <a:ext cx="292608" cy="217931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88340" y="2093946"/>
            <a:ext cx="6014085" cy="2728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95"/>
              </a:spcBef>
            </a:pPr>
            <a:r>
              <a:rPr sz="2600" dirty="0">
                <a:latin typeface="Microsoft Sans Serif"/>
                <a:cs typeface="Microsoft Sans Serif"/>
              </a:rPr>
              <a:t>Hastanın</a:t>
            </a:r>
            <a:r>
              <a:rPr sz="2600" spc="36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kanı</a:t>
            </a:r>
            <a:r>
              <a:rPr sz="2600" spc="3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ve</a:t>
            </a:r>
            <a:r>
              <a:rPr sz="2600" spc="3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vücut</a:t>
            </a:r>
            <a:r>
              <a:rPr sz="2600" spc="3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sıvılarıyla</a:t>
            </a:r>
            <a:r>
              <a:rPr sz="2600" spc="35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temas </a:t>
            </a:r>
            <a:r>
              <a:rPr sz="2600" dirty="0">
                <a:latin typeface="Microsoft Sans Serif"/>
                <a:cs typeface="Microsoft Sans Serif"/>
              </a:rPr>
              <a:t>ihtimali</a:t>
            </a:r>
            <a:r>
              <a:rPr sz="2600" spc="-11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varlığında:</a:t>
            </a:r>
            <a:endParaRPr sz="2600">
              <a:latin typeface="Microsoft Sans Serif"/>
              <a:cs typeface="Microsoft Sans Serif"/>
            </a:endParaRPr>
          </a:p>
          <a:p>
            <a:pPr marL="393700" marR="579755">
              <a:lnSpc>
                <a:spcPct val="120000"/>
              </a:lnSpc>
              <a:spcBef>
                <a:spcPts val="590"/>
              </a:spcBef>
            </a:pPr>
            <a:r>
              <a:rPr sz="2200" dirty="0">
                <a:latin typeface="Microsoft Sans Serif"/>
                <a:cs typeface="Microsoft Sans Serif"/>
              </a:rPr>
              <a:t>Eldiven,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maske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ve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koruyucu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önlük/elbise giyilmeli,</a:t>
            </a:r>
            <a:endParaRPr sz="2200">
              <a:latin typeface="Microsoft Sans Serif"/>
              <a:cs typeface="Microsoft Sans Serif"/>
            </a:endParaRPr>
          </a:p>
          <a:p>
            <a:pPr marL="393700" marR="1093470">
              <a:lnSpc>
                <a:spcPct val="120000"/>
              </a:lnSpc>
              <a:spcBef>
                <a:spcPts val="530"/>
              </a:spcBef>
            </a:pPr>
            <a:r>
              <a:rPr sz="2200" dirty="0">
                <a:latin typeface="Microsoft Sans Serif"/>
                <a:cs typeface="Microsoft Sans Serif"/>
              </a:rPr>
              <a:t>Eldiven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çıkartıldıktan</a:t>
            </a:r>
            <a:r>
              <a:rPr sz="2200" spc="6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sonra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el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hijyeni sağlanmalıdır.</a:t>
            </a:r>
            <a:endParaRPr sz="2200">
              <a:latin typeface="Microsoft Sans Serif"/>
              <a:cs typeface="Microsoft Sans Serif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781800" y="3200400"/>
            <a:ext cx="2362200" cy="3429000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32181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Standart</a:t>
            </a:r>
            <a:r>
              <a:rPr sz="3900" b="1" spc="-15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43840" y="1943354"/>
            <a:ext cx="371856" cy="27736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840739" y="1626839"/>
            <a:ext cx="7843520" cy="24530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40600"/>
              </a:lnSpc>
              <a:spcBef>
                <a:spcPts val="80"/>
              </a:spcBef>
            </a:pPr>
            <a:r>
              <a:rPr sz="2800" dirty="0">
                <a:latin typeface="Microsoft Sans Serif"/>
                <a:cs typeface="Microsoft Sans Serif"/>
              </a:rPr>
              <a:t>İğneler</a:t>
            </a:r>
            <a:r>
              <a:rPr sz="2800" spc="475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hiçbir</a:t>
            </a:r>
            <a:r>
              <a:rPr sz="2800" spc="475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zaman</a:t>
            </a:r>
            <a:r>
              <a:rPr sz="2800" spc="470" dirty="0">
                <a:latin typeface="Microsoft Sans Serif"/>
                <a:cs typeface="Microsoft Sans Serif"/>
              </a:rPr>
              <a:t>    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yeniden</a:t>
            </a:r>
            <a:r>
              <a:rPr sz="2800" spc="475" dirty="0">
                <a:solidFill>
                  <a:srgbClr val="CC0000"/>
                </a:solidFill>
                <a:latin typeface="Microsoft Sans Serif"/>
                <a:cs typeface="Microsoft Sans Serif"/>
              </a:rPr>
              <a:t>    </a:t>
            </a:r>
            <a:r>
              <a:rPr sz="28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kılıfına 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geçirilmemeli</a:t>
            </a:r>
            <a:r>
              <a:rPr sz="2800" dirty="0">
                <a:latin typeface="Microsoft Sans Serif"/>
                <a:cs typeface="Microsoft Sans Serif"/>
              </a:rPr>
              <a:t>,</a:t>
            </a:r>
            <a:r>
              <a:rPr sz="2800" spc="-15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ucu</a:t>
            </a:r>
            <a:r>
              <a:rPr sz="2800" spc="-15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bükülmemelidir.</a:t>
            </a:r>
            <a:r>
              <a:rPr sz="2800" spc="-15" dirty="0">
                <a:latin typeface="Microsoft Sans Serif"/>
                <a:cs typeface="Microsoft Sans Serif"/>
              </a:rPr>
              <a:t>  </a:t>
            </a:r>
            <a:r>
              <a:rPr sz="2800" spc="-10" dirty="0">
                <a:latin typeface="Microsoft Sans Serif"/>
                <a:cs typeface="Microsoft Sans Serif"/>
              </a:rPr>
              <a:t>Kullandıktan </a:t>
            </a:r>
            <a:r>
              <a:rPr sz="2800" dirty="0">
                <a:latin typeface="Microsoft Sans Serif"/>
                <a:cs typeface="Microsoft Sans Serif"/>
              </a:rPr>
              <a:t>sonra</a:t>
            </a:r>
            <a:r>
              <a:rPr sz="2800" spc="350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delinmeye</a:t>
            </a:r>
            <a:r>
              <a:rPr sz="2800" spc="350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dirençli</a:t>
            </a:r>
            <a:r>
              <a:rPr sz="2800" spc="355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kaplar</a:t>
            </a:r>
            <a:r>
              <a:rPr sz="2800" spc="355" dirty="0">
                <a:latin typeface="Microsoft Sans Serif"/>
                <a:cs typeface="Microsoft Sans Serif"/>
              </a:rPr>
              <a:t>    </a:t>
            </a:r>
            <a:r>
              <a:rPr sz="2800" spc="-10" dirty="0">
                <a:latin typeface="Microsoft Sans Serif"/>
                <a:cs typeface="Microsoft Sans Serif"/>
              </a:rPr>
              <a:t>içinde </a:t>
            </a:r>
            <a:r>
              <a:rPr sz="2800" dirty="0">
                <a:latin typeface="Microsoft Sans Serif"/>
                <a:cs typeface="Microsoft Sans Serif"/>
              </a:rPr>
              <a:t>biriktirilerek</a:t>
            </a:r>
            <a:r>
              <a:rPr sz="2800" spc="-1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uzaklaştırılmalıdır</a:t>
            </a:r>
            <a:r>
              <a:rPr sz="3000" spc="-10" dirty="0">
                <a:latin typeface="Microsoft Sans Serif"/>
                <a:cs typeface="Microsoft Sans Serif"/>
              </a:rPr>
              <a:t>.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732651" y="4221162"/>
            <a:ext cx="1905000" cy="2352675"/>
          </a:xfrm>
          <a:prstGeom prst="rect">
            <a:avLst/>
          </a:prstGeom>
        </p:spPr>
      </p:pic>
      <p:pic>
        <p:nvPicPr>
          <p:cNvPr id="41" name="object 41">
            <a:hlinkClick r:id="rId32"/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124200" y="4611751"/>
            <a:ext cx="2457450" cy="1455674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20597"/>
            <a:ext cx="5676900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Bulaşma</a:t>
            </a:r>
            <a:r>
              <a:rPr sz="3900" b="1" spc="-13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yoluna</a:t>
            </a:r>
            <a:r>
              <a:rPr sz="3900" b="1" spc="-13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yönelik önlemler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361310"/>
            <a:ext cx="371856" cy="2773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3086989"/>
            <a:ext cx="371856" cy="27736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3812413"/>
            <a:ext cx="371856" cy="27736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537913"/>
            <a:ext cx="371856" cy="277672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878839" y="2216023"/>
            <a:ext cx="4495800" cy="262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Microsoft Sans Serif"/>
                <a:cs typeface="Microsoft Sans Serif"/>
              </a:rPr>
              <a:t>Bulaşma</a:t>
            </a:r>
            <a:r>
              <a:rPr sz="2800" spc="-5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yoluna</a:t>
            </a:r>
            <a:r>
              <a:rPr sz="2800" spc="-5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ait</a:t>
            </a:r>
            <a:r>
              <a:rPr sz="2800" spc="-6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önlemler</a:t>
            </a:r>
            <a:endParaRPr sz="2800" dirty="0">
              <a:latin typeface="Microsoft Sans Serif"/>
              <a:cs typeface="Microsoft Sans Serif"/>
            </a:endParaRPr>
          </a:p>
          <a:p>
            <a:pPr marL="361950" marR="901700">
              <a:lnSpc>
                <a:spcPct val="170000"/>
              </a:lnSpc>
            </a:pPr>
            <a:r>
              <a:rPr sz="2800" dirty="0">
                <a:latin typeface="Microsoft Sans Serif"/>
                <a:cs typeface="Microsoft Sans Serif"/>
              </a:rPr>
              <a:t>Temas</a:t>
            </a:r>
            <a:r>
              <a:rPr sz="2800" spc="-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önlemleri, </a:t>
            </a:r>
            <a:r>
              <a:rPr sz="2800" dirty="0">
                <a:latin typeface="Microsoft Sans Serif"/>
                <a:cs typeface="Microsoft Sans Serif"/>
              </a:rPr>
              <a:t>Damlacık</a:t>
            </a:r>
            <a:r>
              <a:rPr sz="2800" spc="6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önlemleri, </a:t>
            </a:r>
            <a:r>
              <a:rPr sz="2800" dirty="0">
                <a:latin typeface="Microsoft Sans Serif"/>
                <a:cs typeface="Microsoft Sans Serif"/>
              </a:rPr>
              <a:t>Hava</a:t>
            </a:r>
            <a:r>
              <a:rPr sz="2800" spc="-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yolu</a:t>
            </a:r>
            <a:r>
              <a:rPr sz="2800" spc="-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önlemleri.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33400" y="1600200"/>
            <a:ext cx="8153400" cy="4987925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683625" y="0"/>
            <a:ext cx="460375" cy="457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63"/>
            <a:ext cx="446087" cy="44926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431542" y="29971"/>
            <a:ext cx="404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Sağlık</a:t>
            </a:r>
            <a:r>
              <a:rPr sz="1200" b="1" spc="-5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Bakanlığı</a:t>
            </a:r>
            <a:r>
              <a:rPr sz="1200" b="1" spc="-6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Enfeksiyon</a:t>
            </a:r>
            <a:r>
              <a:rPr sz="1200" b="1" spc="-4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Kontrol</a:t>
            </a:r>
            <a:r>
              <a:rPr sz="1200" b="1" spc="-3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Hemşireliği</a:t>
            </a:r>
            <a:r>
              <a:rPr sz="1200" b="1" spc="-7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B1B1B1"/>
                </a:solidFill>
                <a:latin typeface="Arial"/>
                <a:cs typeface="Arial"/>
              </a:rPr>
              <a:t>Eğitimi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56515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Tanım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2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1945893"/>
            <a:ext cx="8077200" cy="2671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marR="5080" indent="-281940" algn="just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Hastalar</a:t>
            </a:r>
            <a:r>
              <a:rPr sz="2800" spc="6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hastaneye</a:t>
            </a:r>
            <a:r>
              <a:rPr sz="2800" spc="9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başvurduktan</a:t>
            </a:r>
            <a:r>
              <a:rPr sz="2800" spc="11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sonra</a:t>
            </a:r>
            <a:r>
              <a:rPr sz="2800" spc="8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gelişen</a:t>
            </a:r>
            <a:r>
              <a:rPr sz="2800" spc="95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ve </a:t>
            </a:r>
            <a:r>
              <a:rPr sz="2800" dirty="0">
                <a:latin typeface="Constantia"/>
                <a:cs typeface="Constantia"/>
              </a:rPr>
              <a:t>başvuru</a:t>
            </a:r>
            <a:r>
              <a:rPr sz="2800" spc="50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anında</a:t>
            </a:r>
            <a:r>
              <a:rPr sz="2800" spc="45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inkübasyon</a:t>
            </a:r>
            <a:r>
              <a:rPr sz="2800" spc="49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döneminde</a:t>
            </a:r>
            <a:r>
              <a:rPr sz="2800" spc="45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olmayan </a:t>
            </a:r>
            <a:r>
              <a:rPr sz="2800" dirty="0">
                <a:latin typeface="Constantia"/>
                <a:cs typeface="Constantia"/>
              </a:rPr>
              <a:t>veya</a:t>
            </a:r>
            <a:r>
              <a:rPr sz="2800" spc="-9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hastanede</a:t>
            </a:r>
            <a:r>
              <a:rPr sz="2800" spc="-9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gelişmesine</a:t>
            </a:r>
            <a:r>
              <a:rPr sz="2800" spc="-9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rağmen</a:t>
            </a:r>
            <a:r>
              <a:rPr sz="2800" spc="-6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bazen</a:t>
            </a:r>
            <a:r>
              <a:rPr sz="2800" spc="-5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taburcu olduktan</a:t>
            </a:r>
            <a:r>
              <a:rPr sz="2800" spc="-105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sonra</a:t>
            </a:r>
            <a:r>
              <a:rPr sz="2800" spc="-145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ortaya</a:t>
            </a:r>
            <a:r>
              <a:rPr sz="2800" spc="-13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çıkabilen</a:t>
            </a:r>
            <a:r>
              <a:rPr sz="2800" spc="-14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enfeksiyonlar</a:t>
            </a:r>
            <a:endParaRPr sz="2800" dirty="0">
              <a:latin typeface="Constantia"/>
              <a:cs typeface="Constantia"/>
            </a:endParaRPr>
          </a:p>
          <a:p>
            <a:pPr marL="285115" marR="9525" indent="-281940" algn="just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Genellikle</a:t>
            </a:r>
            <a:r>
              <a:rPr sz="2800" spc="7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hastaneye</a:t>
            </a:r>
            <a:r>
              <a:rPr sz="2800" spc="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yattıktan</a:t>
            </a:r>
            <a:r>
              <a:rPr sz="2800" spc="100" dirty="0">
                <a:latin typeface="Constantia"/>
                <a:cs typeface="Constantia"/>
              </a:rPr>
              <a:t> </a:t>
            </a:r>
            <a:r>
              <a:rPr sz="2800" spc="-15" dirty="0">
                <a:latin typeface="Constantia"/>
                <a:cs typeface="Constantia"/>
              </a:rPr>
              <a:t>48-</a:t>
            </a:r>
            <a:r>
              <a:rPr sz="2800" dirty="0">
                <a:latin typeface="Constantia"/>
                <a:cs typeface="Constantia"/>
              </a:rPr>
              <a:t>72</a:t>
            </a:r>
            <a:r>
              <a:rPr sz="2800" spc="12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saat</a:t>
            </a:r>
            <a:r>
              <a:rPr sz="2800" spc="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sonra</a:t>
            </a:r>
            <a:r>
              <a:rPr sz="2800" spc="90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ve </a:t>
            </a:r>
            <a:r>
              <a:rPr sz="2800" spc="-20" dirty="0">
                <a:latin typeface="Constantia"/>
                <a:cs typeface="Constantia"/>
              </a:rPr>
              <a:t>taburcu</a:t>
            </a:r>
            <a:r>
              <a:rPr sz="2800" spc="-13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olduktan</a:t>
            </a:r>
            <a:r>
              <a:rPr sz="2800" spc="-114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sonra</a:t>
            </a:r>
            <a:r>
              <a:rPr sz="2800" spc="-10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ilk</a:t>
            </a:r>
            <a:r>
              <a:rPr sz="2800" spc="-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10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gün</a:t>
            </a:r>
            <a:r>
              <a:rPr sz="2800" spc="-8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içinde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5940" y="4983860"/>
            <a:ext cx="3560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Constantia"/>
                <a:cs typeface="Constantia"/>
              </a:rPr>
              <a:t>Am</a:t>
            </a:r>
            <a:r>
              <a:rPr sz="1800" b="1" i="1" spc="-35" dirty="0">
                <a:latin typeface="Constantia"/>
                <a:cs typeface="Constantia"/>
              </a:rPr>
              <a:t> </a:t>
            </a:r>
            <a:r>
              <a:rPr sz="1800" b="1" i="1" dirty="0">
                <a:latin typeface="Constantia"/>
                <a:cs typeface="Constantia"/>
              </a:rPr>
              <a:t>J</a:t>
            </a:r>
            <a:r>
              <a:rPr sz="1800" b="1" i="1" spc="-50" dirty="0">
                <a:latin typeface="Constantia"/>
                <a:cs typeface="Constantia"/>
              </a:rPr>
              <a:t> </a:t>
            </a:r>
            <a:r>
              <a:rPr sz="1800" b="1" i="1" dirty="0">
                <a:latin typeface="Constantia"/>
                <a:cs typeface="Constantia"/>
              </a:rPr>
              <a:t>Infect</a:t>
            </a:r>
            <a:r>
              <a:rPr sz="1800" b="1" i="1" spc="-30" dirty="0">
                <a:latin typeface="Constantia"/>
                <a:cs typeface="Constantia"/>
              </a:rPr>
              <a:t> </a:t>
            </a:r>
            <a:r>
              <a:rPr sz="1800" b="1" i="1" dirty="0">
                <a:latin typeface="Constantia"/>
                <a:cs typeface="Constantia"/>
              </a:rPr>
              <a:t>Control</a:t>
            </a:r>
            <a:r>
              <a:rPr sz="1800" b="1" i="1" spc="-55" dirty="0">
                <a:latin typeface="Constantia"/>
                <a:cs typeface="Constantia"/>
              </a:rPr>
              <a:t> </a:t>
            </a:r>
            <a:r>
              <a:rPr sz="1800" b="1" i="1" spc="-10" dirty="0">
                <a:latin typeface="Constantia"/>
                <a:cs typeface="Constantia"/>
              </a:rPr>
              <a:t>1988;16:128-</a:t>
            </a:r>
            <a:r>
              <a:rPr sz="1800" b="1" i="1" spc="-25" dirty="0">
                <a:latin typeface="Constantia"/>
                <a:cs typeface="Constantia"/>
              </a:rPr>
              <a:t>40</a:t>
            </a:r>
            <a:endParaRPr sz="1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Temas</a:t>
            </a:r>
            <a:r>
              <a:rPr sz="3900" b="1" spc="-12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151252"/>
            <a:ext cx="371856" cy="27736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878839" y="2005964"/>
            <a:ext cx="7727315" cy="288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Microsoft Sans Serif"/>
                <a:cs typeface="Microsoft Sans Serif"/>
              </a:rPr>
              <a:t>Mikroorganizmaların</a:t>
            </a:r>
            <a:r>
              <a:rPr sz="2800" spc="254" dirty="0">
                <a:latin typeface="Microsoft Sans Serif"/>
                <a:cs typeface="Microsoft Sans Serif"/>
              </a:rPr>
              <a:t>  </a:t>
            </a:r>
            <a:r>
              <a:rPr sz="2800" b="1" dirty="0">
                <a:latin typeface="Arial"/>
                <a:cs typeface="Arial"/>
              </a:rPr>
              <a:t>enfekte</a:t>
            </a:r>
            <a:r>
              <a:rPr sz="2800" b="1" spc="210" dirty="0">
                <a:latin typeface="Arial"/>
                <a:cs typeface="Arial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ya</a:t>
            </a:r>
            <a:r>
              <a:rPr sz="2800" spc="245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da</a:t>
            </a:r>
            <a:r>
              <a:rPr sz="2800" spc="245" dirty="0">
                <a:latin typeface="Microsoft Sans Serif"/>
                <a:cs typeface="Microsoft Sans Serif"/>
              </a:rPr>
              <a:t>  </a:t>
            </a:r>
            <a:r>
              <a:rPr sz="2800" b="1" spc="-10" dirty="0">
                <a:latin typeface="Arial"/>
                <a:cs typeface="Arial"/>
              </a:rPr>
              <a:t>kolonize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90000"/>
              </a:lnSpc>
            </a:pPr>
            <a:r>
              <a:rPr sz="2800" dirty="0">
                <a:latin typeface="Microsoft Sans Serif"/>
                <a:cs typeface="Microsoft Sans Serif"/>
              </a:rPr>
              <a:t>hastalardan</a:t>
            </a:r>
            <a:r>
              <a:rPr sz="2800" spc="28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direkt</a:t>
            </a:r>
            <a:r>
              <a:rPr sz="2800" spc="254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temas</a:t>
            </a:r>
            <a:r>
              <a:rPr sz="2800" spc="27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ya</a:t>
            </a:r>
            <a:r>
              <a:rPr sz="2800" spc="26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da</a:t>
            </a:r>
            <a:r>
              <a:rPr sz="2800" spc="26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indirekt</a:t>
            </a:r>
            <a:r>
              <a:rPr sz="2800" spc="26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temasla </a:t>
            </a:r>
            <a:r>
              <a:rPr sz="2800" dirty="0">
                <a:latin typeface="Microsoft Sans Serif"/>
                <a:cs typeface="Microsoft Sans Serif"/>
              </a:rPr>
              <a:t>(enfekte</a:t>
            </a:r>
            <a:r>
              <a:rPr sz="2800" spc="585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objelerle</a:t>
            </a:r>
            <a:r>
              <a:rPr sz="2800" spc="590" dirty="0">
                <a:latin typeface="Microsoft Sans Serif"/>
                <a:cs typeface="Microsoft Sans Serif"/>
              </a:rPr>
              <a:t>    </a:t>
            </a:r>
            <a:r>
              <a:rPr sz="2800" dirty="0">
                <a:latin typeface="Microsoft Sans Serif"/>
                <a:cs typeface="Microsoft Sans Serif"/>
              </a:rPr>
              <a:t>temas)</a:t>
            </a:r>
            <a:r>
              <a:rPr sz="2800" spc="590" dirty="0">
                <a:latin typeface="Microsoft Sans Serif"/>
                <a:cs typeface="Microsoft Sans Serif"/>
              </a:rPr>
              <a:t>    </a:t>
            </a:r>
            <a:r>
              <a:rPr sz="2800" spc="-10" dirty="0">
                <a:latin typeface="Microsoft Sans Serif"/>
                <a:cs typeface="Microsoft Sans Serif"/>
              </a:rPr>
              <a:t>bulaşmasını </a:t>
            </a:r>
            <a:r>
              <a:rPr sz="2800" dirty="0">
                <a:latin typeface="Microsoft Sans Serif"/>
                <a:cs typeface="Microsoft Sans Serif"/>
              </a:rPr>
              <a:t>engellemek</a:t>
            </a:r>
            <a:r>
              <a:rPr sz="2800" spc="-5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için</a:t>
            </a:r>
            <a:r>
              <a:rPr sz="2800" spc="-7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kullanılır.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891666"/>
            <a:ext cx="3115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Temas</a:t>
            </a:r>
            <a:r>
              <a:rPr sz="3000" spc="35" dirty="0">
                <a:solidFill>
                  <a:srgbClr val="33006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330066"/>
                </a:solidFill>
                <a:latin typeface="Microsoft Sans Serif"/>
                <a:cs typeface="Microsoft Sans Serif"/>
              </a:rPr>
              <a:t>İzolasyonu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36066" y="1918157"/>
            <a:ext cx="347472" cy="25938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36066" y="2353945"/>
            <a:ext cx="347472" cy="2590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" y="3503421"/>
            <a:ext cx="347472" cy="259079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166266" y="1742642"/>
            <a:ext cx="7273290" cy="383032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9"/>
              </a:spcBef>
            </a:pPr>
            <a:r>
              <a:rPr sz="2600" dirty="0">
                <a:latin typeface="Microsoft Sans Serif"/>
                <a:cs typeface="Microsoft Sans Serif"/>
              </a:rPr>
              <a:t>Tek</a:t>
            </a:r>
            <a:r>
              <a:rPr sz="2600" spc="-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kişilik</a:t>
            </a:r>
            <a:r>
              <a:rPr sz="2600" spc="-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oda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veya</a:t>
            </a:r>
            <a:r>
              <a:rPr sz="2600" spc="-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kohort</a:t>
            </a:r>
            <a:r>
              <a:rPr sz="2600" spc="-10" dirty="0">
                <a:latin typeface="Microsoft Sans Serif"/>
                <a:cs typeface="Microsoft Sans Serif"/>
              </a:rPr>
              <a:t> uygulaması</a:t>
            </a:r>
            <a:endParaRPr sz="26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ts val="2810"/>
              </a:lnSpc>
              <a:spcBef>
                <a:spcPts val="665"/>
              </a:spcBef>
            </a:pP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Hasta</a:t>
            </a:r>
            <a:r>
              <a:rPr sz="2600" spc="135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ile</a:t>
            </a:r>
            <a:r>
              <a:rPr sz="2600" spc="135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veya</a:t>
            </a:r>
            <a:r>
              <a:rPr sz="2600" spc="140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çevresindeki</a:t>
            </a:r>
            <a:r>
              <a:rPr sz="2600" spc="130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cansız</a:t>
            </a:r>
            <a:r>
              <a:rPr sz="2600" spc="135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yüzeylerle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temas</a:t>
            </a:r>
            <a:r>
              <a:rPr sz="2600" spc="350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ederken</a:t>
            </a:r>
            <a:r>
              <a:rPr sz="2600" spc="340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steril</a:t>
            </a:r>
            <a:r>
              <a:rPr sz="2600" spc="345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olmayan</a:t>
            </a:r>
            <a:r>
              <a:rPr sz="2600" spc="345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temiz</a:t>
            </a:r>
            <a:r>
              <a:rPr sz="2600" spc="340" dirty="0">
                <a:solidFill>
                  <a:srgbClr val="CC0000"/>
                </a:solidFill>
                <a:latin typeface="Microsoft Sans Serif"/>
                <a:cs typeface="Microsoft Sans Serif"/>
              </a:rPr>
              <a:t>  </a:t>
            </a: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eldiven giyilmesi</a:t>
            </a:r>
            <a:endParaRPr sz="26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90000"/>
              </a:lnSpc>
              <a:spcBef>
                <a:spcPts val="580"/>
              </a:spcBef>
            </a:pPr>
            <a:r>
              <a:rPr sz="2600" dirty="0">
                <a:latin typeface="Microsoft Sans Serif"/>
                <a:cs typeface="Microsoft Sans Serif"/>
              </a:rPr>
              <a:t>Hasta</a:t>
            </a:r>
            <a:r>
              <a:rPr sz="2600" spc="14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ile</a:t>
            </a:r>
            <a:r>
              <a:rPr sz="2600" spc="15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veya</a:t>
            </a:r>
            <a:r>
              <a:rPr sz="2600" spc="15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odasındaki</a:t>
            </a:r>
            <a:r>
              <a:rPr sz="2600" spc="15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yüzeylerle</a:t>
            </a:r>
            <a:r>
              <a:rPr sz="2600" spc="145" dirty="0">
                <a:latin typeface="Microsoft Sans Serif"/>
                <a:cs typeface="Microsoft Sans Serif"/>
              </a:rPr>
              <a:t>  </a:t>
            </a:r>
            <a:r>
              <a:rPr sz="2600" spc="-10" dirty="0">
                <a:latin typeface="Microsoft Sans Serif"/>
                <a:cs typeface="Microsoft Sans Serif"/>
              </a:rPr>
              <a:t>temasın </a:t>
            </a:r>
            <a:r>
              <a:rPr sz="2600" dirty="0">
                <a:latin typeface="Microsoft Sans Serif"/>
                <a:cs typeface="Microsoft Sans Serif"/>
              </a:rPr>
              <a:t>fazla</a:t>
            </a:r>
            <a:r>
              <a:rPr sz="2600" spc="60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olmasının</a:t>
            </a:r>
            <a:r>
              <a:rPr sz="2600" spc="61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beklendiği</a:t>
            </a:r>
            <a:r>
              <a:rPr sz="2600" spc="61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durumlarda,</a:t>
            </a:r>
            <a:r>
              <a:rPr sz="2600" spc="59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hastada </a:t>
            </a:r>
            <a:r>
              <a:rPr sz="2600" dirty="0">
                <a:latin typeface="Microsoft Sans Serif"/>
                <a:cs typeface="Microsoft Sans Serif"/>
              </a:rPr>
              <a:t>idrar</a:t>
            </a:r>
            <a:r>
              <a:rPr sz="2600" spc="3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veya</a:t>
            </a:r>
            <a:r>
              <a:rPr sz="2600" spc="3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gaita</a:t>
            </a:r>
            <a:r>
              <a:rPr sz="2600" spc="4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inkontinansı</a:t>
            </a:r>
            <a:r>
              <a:rPr sz="2600" spc="4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olması,</a:t>
            </a:r>
            <a:r>
              <a:rPr sz="2600" spc="45" dirty="0">
                <a:latin typeface="Microsoft Sans Serif"/>
                <a:cs typeface="Microsoft Sans Serif"/>
              </a:rPr>
              <a:t>  </a:t>
            </a:r>
            <a:r>
              <a:rPr sz="2600" spc="-10" dirty="0">
                <a:latin typeface="Microsoft Sans Serif"/>
                <a:cs typeface="Microsoft Sans Serif"/>
              </a:rPr>
              <a:t>ileostomi, </a:t>
            </a:r>
            <a:r>
              <a:rPr sz="2600" dirty="0">
                <a:latin typeface="Microsoft Sans Serif"/>
                <a:cs typeface="Microsoft Sans Serif"/>
              </a:rPr>
              <a:t>kolostomi</a:t>
            </a:r>
            <a:r>
              <a:rPr sz="2600" spc="29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veya</a:t>
            </a:r>
            <a:r>
              <a:rPr sz="2600" spc="30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açık</a:t>
            </a:r>
            <a:r>
              <a:rPr sz="2600" spc="31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drenaj</a:t>
            </a:r>
            <a:r>
              <a:rPr sz="2600" spc="30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varlığında</a:t>
            </a:r>
            <a:r>
              <a:rPr sz="2600" spc="310" dirty="0">
                <a:latin typeface="Microsoft Sans Serif"/>
                <a:cs typeface="Microsoft Sans Serif"/>
              </a:rPr>
              <a:t>  </a:t>
            </a:r>
            <a:r>
              <a:rPr sz="2600" spc="-10" dirty="0">
                <a:latin typeface="Microsoft Sans Serif"/>
                <a:cs typeface="Microsoft Sans Serif"/>
              </a:rPr>
              <a:t>odaya </a:t>
            </a:r>
            <a:r>
              <a:rPr sz="2600" dirty="0">
                <a:latin typeface="Microsoft Sans Serif"/>
                <a:cs typeface="Microsoft Sans Serif"/>
              </a:rPr>
              <a:t>girerken</a:t>
            </a:r>
            <a:r>
              <a:rPr sz="2600" spc="3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eldivene</a:t>
            </a:r>
            <a:r>
              <a:rPr sz="2600" spc="3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ek</a:t>
            </a:r>
            <a:r>
              <a:rPr sz="2600" spc="30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olarak</a:t>
            </a:r>
            <a:r>
              <a:rPr sz="2600" spc="3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steril</a:t>
            </a:r>
            <a:r>
              <a:rPr sz="2600" spc="30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olmayan</a:t>
            </a:r>
            <a:r>
              <a:rPr sz="2600" spc="31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temiz </a:t>
            </a:r>
            <a:r>
              <a:rPr sz="2600" dirty="0">
                <a:latin typeface="Microsoft Sans Serif"/>
                <a:cs typeface="Microsoft Sans Serif"/>
              </a:rPr>
              <a:t>bir</a:t>
            </a:r>
            <a:r>
              <a:rPr sz="2600" spc="-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önlük</a:t>
            </a:r>
            <a:r>
              <a:rPr sz="2600" spc="-2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giyilmesi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5367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Temas İzolasyonu </a:t>
            </a:r>
            <a:r>
              <a:rPr sz="3000" spc="-10" dirty="0">
                <a:solidFill>
                  <a:srgbClr val="330066"/>
                </a:solidFill>
                <a:latin typeface="Microsoft Sans Serif"/>
                <a:cs typeface="Microsoft Sans Serif"/>
              </a:rPr>
              <a:t>Endikasyonlar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20040" y="2330830"/>
            <a:ext cx="347472" cy="25907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64463" y="2708782"/>
            <a:ext cx="292608" cy="21793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64463" y="3044012"/>
            <a:ext cx="292608" cy="21823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64463" y="3379596"/>
            <a:ext cx="292608" cy="21793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64463" y="3714877"/>
            <a:ext cx="292608" cy="21793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20040" y="4108069"/>
            <a:ext cx="347472" cy="25908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64463" y="4486402"/>
            <a:ext cx="292608" cy="21793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64463" y="5089905"/>
            <a:ext cx="292608" cy="21793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64463" y="5693664"/>
            <a:ext cx="292608" cy="217931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2232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5"/>
              </a:spcBef>
            </a:pPr>
            <a:r>
              <a:rPr dirty="0"/>
              <a:t>Epidemiyolojik</a:t>
            </a:r>
            <a:r>
              <a:rPr spc="-30" dirty="0"/>
              <a:t> </a:t>
            </a:r>
            <a:r>
              <a:rPr dirty="0"/>
              <a:t>önem</a:t>
            </a:r>
            <a:r>
              <a:rPr spc="-60" dirty="0"/>
              <a:t> </a:t>
            </a:r>
            <a:r>
              <a:rPr dirty="0"/>
              <a:t>taşıyan</a:t>
            </a:r>
            <a:r>
              <a:rPr spc="-25" dirty="0"/>
              <a:t> </a:t>
            </a:r>
            <a:r>
              <a:rPr dirty="0"/>
              <a:t>çoğul</a:t>
            </a:r>
            <a:r>
              <a:rPr spc="-25" dirty="0"/>
              <a:t> </a:t>
            </a:r>
            <a:r>
              <a:rPr dirty="0"/>
              <a:t>dirençli</a:t>
            </a:r>
            <a:r>
              <a:rPr spc="-50" dirty="0"/>
              <a:t> </a:t>
            </a:r>
            <a:r>
              <a:rPr spc="-10" dirty="0"/>
              <a:t>bakteriler:</a:t>
            </a:r>
          </a:p>
          <a:p>
            <a:pPr marL="476250">
              <a:lnSpc>
                <a:spcPct val="100000"/>
              </a:lnSpc>
            </a:pPr>
            <a:r>
              <a:rPr sz="2200" spc="-20" dirty="0">
                <a:solidFill>
                  <a:srgbClr val="36742F"/>
                </a:solidFill>
              </a:rPr>
              <a:t>MRSA</a:t>
            </a:r>
            <a:endParaRPr sz="2200"/>
          </a:p>
          <a:p>
            <a:pPr marL="476250">
              <a:lnSpc>
                <a:spcPct val="100000"/>
              </a:lnSpc>
              <a:spcBef>
                <a:spcPts val="5"/>
              </a:spcBef>
            </a:pPr>
            <a:r>
              <a:rPr sz="2200" spc="-10" dirty="0">
                <a:solidFill>
                  <a:srgbClr val="36742F"/>
                </a:solidFill>
              </a:rPr>
              <a:t>Acinetobacter</a:t>
            </a:r>
            <a:endParaRPr sz="2200"/>
          </a:p>
          <a:p>
            <a:pPr marL="476250">
              <a:lnSpc>
                <a:spcPct val="100000"/>
              </a:lnSpc>
            </a:pPr>
            <a:r>
              <a:rPr sz="2200" dirty="0">
                <a:solidFill>
                  <a:srgbClr val="36742F"/>
                </a:solidFill>
              </a:rPr>
              <a:t>P.</a:t>
            </a:r>
            <a:r>
              <a:rPr sz="2200" spc="25" dirty="0">
                <a:solidFill>
                  <a:srgbClr val="36742F"/>
                </a:solidFill>
              </a:rPr>
              <a:t> </a:t>
            </a:r>
            <a:r>
              <a:rPr sz="2200" spc="-10" dirty="0">
                <a:solidFill>
                  <a:srgbClr val="36742F"/>
                </a:solidFill>
              </a:rPr>
              <a:t>aeruginosa</a:t>
            </a:r>
            <a:endParaRPr sz="2200"/>
          </a:p>
          <a:p>
            <a:pPr marL="476250">
              <a:lnSpc>
                <a:spcPct val="100000"/>
              </a:lnSpc>
            </a:pPr>
            <a:r>
              <a:rPr sz="2200" spc="-10" dirty="0">
                <a:solidFill>
                  <a:srgbClr val="36742F"/>
                </a:solidFill>
              </a:rPr>
              <a:t>ESBL-</a:t>
            </a:r>
            <a:r>
              <a:rPr sz="2200" dirty="0">
                <a:solidFill>
                  <a:srgbClr val="36742F"/>
                </a:solidFill>
              </a:rPr>
              <a:t>pozitif</a:t>
            </a:r>
            <a:r>
              <a:rPr sz="2200" spc="-70" dirty="0">
                <a:solidFill>
                  <a:srgbClr val="36742F"/>
                </a:solidFill>
              </a:rPr>
              <a:t> </a:t>
            </a:r>
            <a:r>
              <a:rPr sz="2200" dirty="0">
                <a:solidFill>
                  <a:srgbClr val="36742F"/>
                </a:solidFill>
              </a:rPr>
              <a:t>Klebsiella,</a:t>
            </a:r>
            <a:r>
              <a:rPr sz="2200" spc="-60" dirty="0">
                <a:solidFill>
                  <a:srgbClr val="36742F"/>
                </a:solidFill>
              </a:rPr>
              <a:t> </a:t>
            </a:r>
            <a:r>
              <a:rPr sz="2200" dirty="0">
                <a:solidFill>
                  <a:srgbClr val="36742F"/>
                </a:solidFill>
              </a:rPr>
              <a:t>E.coli,</a:t>
            </a:r>
            <a:r>
              <a:rPr sz="2200" spc="-55" dirty="0">
                <a:solidFill>
                  <a:srgbClr val="36742F"/>
                </a:solidFill>
              </a:rPr>
              <a:t> </a:t>
            </a:r>
            <a:r>
              <a:rPr sz="2200" spc="-25" dirty="0">
                <a:solidFill>
                  <a:srgbClr val="36742F"/>
                </a:solidFill>
              </a:rPr>
              <a:t>vb.</a:t>
            </a:r>
            <a:endParaRPr sz="2200"/>
          </a:p>
          <a:p>
            <a:pPr marL="127000">
              <a:lnSpc>
                <a:spcPct val="100000"/>
              </a:lnSpc>
              <a:spcBef>
                <a:spcPts val="305"/>
              </a:spcBef>
            </a:pPr>
            <a:r>
              <a:rPr spc="-10" dirty="0"/>
              <a:t>Diğer:</a:t>
            </a:r>
          </a:p>
          <a:p>
            <a:pPr marL="476250" marR="5080">
              <a:lnSpc>
                <a:spcPct val="80000"/>
              </a:lnSpc>
              <a:spcBef>
                <a:spcPts val="535"/>
              </a:spcBef>
            </a:pPr>
            <a:r>
              <a:rPr sz="2200" dirty="0"/>
              <a:t>C.</a:t>
            </a:r>
            <a:r>
              <a:rPr sz="2200" spc="-35" dirty="0"/>
              <a:t> </a:t>
            </a:r>
            <a:r>
              <a:rPr sz="2200" dirty="0"/>
              <a:t>difficile,</a:t>
            </a:r>
            <a:r>
              <a:rPr sz="2200" spc="-45" dirty="0"/>
              <a:t> </a:t>
            </a:r>
            <a:r>
              <a:rPr sz="2200" spc="-10" dirty="0"/>
              <a:t>enterohemorajik</a:t>
            </a:r>
            <a:r>
              <a:rPr sz="2200" spc="-15" dirty="0"/>
              <a:t> </a:t>
            </a:r>
            <a:r>
              <a:rPr sz="2200" dirty="0"/>
              <a:t>E.</a:t>
            </a:r>
            <a:r>
              <a:rPr sz="2200" spc="-35" dirty="0"/>
              <a:t> </a:t>
            </a:r>
            <a:r>
              <a:rPr sz="2200" dirty="0"/>
              <a:t>Coli</a:t>
            </a:r>
            <a:r>
              <a:rPr sz="2200" spc="-35" dirty="0"/>
              <a:t> </a:t>
            </a:r>
            <a:r>
              <a:rPr sz="2200" dirty="0"/>
              <a:t>0157:H7,</a:t>
            </a:r>
            <a:r>
              <a:rPr sz="2200" spc="-20" dirty="0"/>
              <a:t> </a:t>
            </a:r>
            <a:r>
              <a:rPr sz="2200" dirty="0"/>
              <a:t>Shigella,</a:t>
            </a:r>
            <a:r>
              <a:rPr sz="2200" spc="-45" dirty="0"/>
              <a:t> </a:t>
            </a:r>
            <a:r>
              <a:rPr sz="2200" spc="-10" dirty="0"/>
              <a:t>hepatit </a:t>
            </a:r>
            <a:r>
              <a:rPr sz="2200" dirty="0"/>
              <a:t>A,</a:t>
            </a:r>
            <a:r>
              <a:rPr sz="2200" spc="25" dirty="0"/>
              <a:t> </a:t>
            </a:r>
            <a:r>
              <a:rPr sz="2200" spc="-10" dirty="0"/>
              <a:t>rotavirus</a:t>
            </a:r>
            <a:endParaRPr sz="2200"/>
          </a:p>
          <a:p>
            <a:pPr marL="476250">
              <a:lnSpc>
                <a:spcPts val="2375"/>
              </a:lnSpc>
            </a:pPr>
            <a:r>
              <a:rPr sz="2200" dirty="0"/>
              <a:t>Kutanöz</a:t>
            </a:r>
            <a:r>
              <a:rPr sz="2200" spc="-30" dirty="0"/>
              <a:t> </a:t>
            </a:r>
            <a:r>
              <a:rPr sz="2200" dirty="0"/>
              <a:t>difteri,</a:t>
            </a:r>
            <a:r>
              <a:rPr sz="2200" spc="-25" dirty="0"/>
              <a:t> </a:t>
            </a:r>
            <a:r>
              <a:rPr sz="2200" dirty="0"/>
              <a:t>HSV,</a:t>
            </a:r>
            <a:r>
              <a:rPr sz="2200" spc="-35" dirty="0"/>
              <a:t> </a:t>
            </a:r>
            <a:r>
              <a:rPr sz="2200" dirty="0"/>
              <a:t>impetigo,</a:t>
            </a:r>
            <a:r>
              <a:rPr sz="2200" spc="-15" dirty="0"/>
              <a:t> </a:t>
            </a:r>
            <a:r>
              <a:rPr sz="2200" dirty="0"/>
              <a:t>bit,</a:t>
            </a:r>
            <a:r>
              <a:rPr sz="2200" spc="-35" dirty="0"/>
              <a:t> </a:t>
            </a:r>
            <a:r>
              <a:rPr sz="2200" dirty="0"/>
              <a:t>uyuz,</a:t>
            </a:r>
            <a:r>
              <a:rPr sz="2200" spc="-30" dirty="0"/>
              <a:t> </a:t>
            </a:r>
            <a:r>
              <a:rPr sz="2200" dirty="0"/>
              <a:t>zoster</a:t>
            </a:r>
            <a:r>
              <a:rPr sz="2200" spc="-25" dirty="0"/>
              <a:t> </a:t>
            </a:r>
            <a:r>
              <a:rPr sz="2200" spc="-10" dirty="0"/>
              <a:t>(dissemine</a:t>
            </a:r>
            <a:endParaRPr sz="2200"/>
          </a:p>
          <a:p>
            <a:pPr marL="476250">
              <a:lnSpc>
                <a:spcPts val="2375"/>
              </a:lnSpc>
            </a:pPr>
            <a:r>
              <a:rPr sz="2200" dirty="0"/>
              <a:t>veya</a:t>
            </a:r>
            <a:r>
              <a:rPr sz="2200" spc="-65" dirty="0"/>
              <a:t> </a:t>
            </a:r>
            <a:r>
              <a:rPr sz="2200" dirty="0"/>
              <a:t>immünsuprese</a:t>
            </a:r>
            <a:r>
              <a:rPr sz="2200" spc="-60" dirty="0"/>
              <a:t> </a:t>
            </a:r>
            <a:r>
              <a:rPr sz="2200" spc="-10" dirty="0"/>
              <a:t>konakçıda)</a:t>
            </a:r>
            <a:endParaRPr sz="2200"/>
          </a:p>
          <a:p>
            <a:pPr marL="476250">
              <a:lnSpc>
                <a:spcPct val="100000"/>
              </a:lnSpc>
              <a:spcBef>
                <a:spcPts val="5"/>
              </a:spcBef>
            </a:pPr>
            <a:r>
              <a:rPr sz="2200" dirty="0"/>
              <a:t>Enteroviral</a:t>
            </a:r>
            <a:r>
              <a:rPr sz="2200" spc="-110" dirty="0"/>
              <a:t> </a:t>
            </a:r>
            <a:r>
              <a:rPr sz="2200" spc="-10" dirty="0"/>
              <a:t>infeksiyonlar</a:t>
            </a:r>
            <a:endParaRPr sz="2200"/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683625" y="0"/>
            <a:ext cx="460375" cy="457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63"/>
            <a:ext cx="446087" cy="44926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431542" y="29971"/>
            <a:ext cx="404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Sağlık</a:t>
            </a:r>
            <a:r>
              <a:rPr sz="1200" b="1" spc="-5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Bakanlığı</a:t>
            </a:r>
            <a:r>
              <a:rPr sz="1200" b="1" spc="-6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Enfeksiyon</a:t>
            </a:r>
            <a:r>
              <a:rPr sz="1200" b="1" spc="-4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Kontrol</a:t>
            </a:r>
            <a:r>
              <a:rPr sz="1200" b="1" spc="-3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Hemşireliği</a:t>
            </a:r>
            <a:r>
              <a:rPr sz="1200" b="1" spc="-7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B1B1B1"/>
                </a:solidFill>
                <a:latin typeface="Arial"/>
                <a:cs typeface="Arial"/>
              </a:rPr>
              <a:t>Eğitimi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0" y="0"/>
            <a:ext cx="8991600" cy="6705600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900" b="1" spc="-10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81000" y="1600200"/>
            <a:ext cx="7783576" cy="4800600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900" b="1" spc="-10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2108022"/>
            <a:ext cx="348081" cy="25938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3059302"/>
            <a:ext cx="348081" cy="2590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77240" y="3574669"/>
            <a:ext cx="348081" cy="259079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107744" y="1932888"/>
            <a:ext cx="7273925" cy="236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  <a:tabLst>
                <a:tab pos="1069975" algn="l"/>
                <a:tab pos="2530475" algn="l"/>
                <a:tab pos="2970530" algn="l"/>
                <a:tab pos="3868420" algn="l"/>
                <a:tab pos="5973445" algn="l"/>
              </a:tabLst>
            </a:pPr>
            <a:r>
              <a:rPr sz="2600" spc="-10" dirty="0">
                <a:latin typeface="Microsoft Sans Serif"/>
                <a:cs typeface="Microsoft Sans Serif"/>
              </a:rPr>
              <a:t>Büyük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partiküllü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5" dirty="0">
                <a:solidFill>
                  <a:srgbClr val="CC0000"/>
                </a:solidFill>
                <a:latin typeface="Microsoft Sans Serif"/>
                <a:cs typeface="Microsoft Sans Serif"/>
              </a:rPr>
              <a:t>(&gt;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	</a:t>
            </a:r>
            <a:r>
              <a:rPr sz="2600" spc="-20" dirty="0">
                <a:solidFill>
                  <a:srgbClr val="CC0000"/>
                </a:solidFill>
                <a:latin typeface="Microsoft Sans Serif"/>
                <a:cs typeface="Microsoft Sans Serif"/>
              </a:rPr>
              <a:t>5µm)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damlacıkların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geçişinin </a:t>
            </a:r>
            <a:r>
              <a:rPr sz="2600" dirty="0">
                <a:latin typeface="Microsoft Sans Serif"/>
                <a:cs typeface="Microsoft Sans Serif"/>
              </a:rPr>
              <a:t>önlenmesinde</a:t>
            </a:r>
            <a:r>
              <a:rPr sz="2600" spc="-12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kullanılır.</a:t>
            </a:r>
            <a:endParaRPr sz="2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600" dirty="0">
                <a:latin typeface="Microsoft Sans Serif"/>
                <a:cs typeface="Microsoft Sans Serif"/>
              </a:rPr>
              <a:t>Partiküller</a:t>
            </a:r>
            <a:r>
              <a:rPr sz="2600" spc="-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büyük</a:t>
            </a:r>
            <a:r>
              <a:rPr sz="2600" spc="-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olduğu</a:t>
            </a:r>
            <a:r>
              <a:rPr sz="2600" spc="-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için</a:t>
            </a:r>
            <a:r>
              <a:rPr sz="2600" spc="-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yere</a:t>
            </a:r>
            <a:r>
              <a:rPr sz="2600" spc="-2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çöker</a:t>
            </a:r>
            <a:endParaRPr sz="2600">
              <a:latin typeface="Microsoft Sans Serif"/>
              <a:cs typeface="Microsoft Sans Serif"/>
            </a:endParaRPr>
          </a:p>
          <a:p>
            <a:pPr marL="12700" marR="5715">
              <a:lnSpc>
                <a:spcPct val="110000"/>
              </a:lnSpc>
              <a:spcBef>
                <a:spcPts val="625"/>
              </a:spcBef>
              <a:tabLst>
                <a:tab pos="1952625" algn="l"/>
                <a:tab pos="3120390" algn="l"/>
                <a:tab pos="3810635" algn="l"/>
                <a:tab pos="5052695" algn="l"/>
                <a:tab pos="5597525" algn="l"/>
                <a:tab pos="6781165" algn="l"/>
              </a:tabLst>
            </a:pPr>
            <a:r>
              <a:rPr sz="2600" spc="-10" dirty="0">
                <a:latin typeface="Microsoft Sans Serif"/>
                <a:cs typeface="Microsoft Sans Serif"/>
              </a:rPr>
              <a:t>Bulaşmanın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olması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0" dirty="0">
                <a:latin typeface="Microsoft Sans Serif"/>
                <a:cs typeface="Microsoft Sans Serif"/>
              </a:rPr>
              <a:t>için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kaynak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5" dirty="0">
                <a:latin typeface="Microsoft Sans Serif"/>
                <a:cs typeface="Microsoft Sans Serif"/>
              </a:rPr>
              <a:t>ve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duyarlı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0" dirty="0">
                <a:latin typeface="Microsoft Sans Serif"/>
                <a:cs typeface="Microsoft Sans Serif"/>
              </a:rPr>
              <a:t>kişi </a:t>
            </a:r>
            <a:r>
              <a:rPr sz="2600" dirty="0">
                <a:latin typeface="Microsoft Sans Serif"/>
                <a:cs typeface="Microsoft Sans Serif"/>
              </a:rPr>
              <a:t>arasında</a:t>
            </a:r>
            <a:r>
              <a:rPr sz="2600" spc="6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yakın</a:t>
            </a:r>
            <a:r>
              <a:rPr sz="2600" spc="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mesafe</a:t>
            </a:r>
            <a:r>
              <a:rPr sz="2600" spc="6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(yaklaşık</a:t>
            </a:r>
            <a:r>
              <a:rPr sz="2600" spc="6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1</a:t>
            </a:r>
            <a:r>
              <a:rPr sz="2600" spc="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m)</a:t>
            </a:r>
            <a:r>
              <a:rPr sz="2600" spc="6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gereklidir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42" name="object 42">
            <a:hlinkClick r:id="rId32"/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48400" y="4648200"/>
            <a:ext cx="2514600" cy="1692275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16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6272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900" b="1" spc="-10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972691"/>
            <a:ext cx="396240" cy="29717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3213480"/>
            <a:ext cx="347472" cy="2590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323334"/>
            <a:ext cx="347472" cy="2590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878839" y="1680845"/>
            <a:ext cx="7708900" cy="3444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070">
              <a:lnSpc>
                <a:spcPct val="130100"/>
              </a:lnSpc>
              <a:spcBef>
                <a:spcPts val="95"/>
              </a:spcBef>
            </a:pPr>
            <a:r>
              <a:rPr sz="3000" dirty="0">
                <a:latin typeface="Microsoft Sans Serif"/>
                <a:cs typeface="Microsoft Sans Serif"/>
              </a:rPr>
              <a:t>Duyarlı</a:t>
            </a:r>
            <a:r>
              <a:rPr sz="3000" spc="-3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kişiye</a:t>
            </a:r>
            <a:r>
              <a:rPr sz="3000" spc="-30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burun-</a:t>
            </a:r>
            <a:r>
              <a:rPr sz="3000" dirty="0">
                <a:latin typeface="Microsoft Sans Serif"/>
                <a:cs typeface="Microsoft Sans Serif"/>
              </a:rPr>
              <a:t>ağız-konjonktiva</a:t>
            </a:r>
            <a:r>
              <a:rPr sz="3000" spc="-40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yoluyla </a:t>
            </a:r>
            <a:r>
              <a:rPr sz="3000" dirty="0">
                <a:latin typeface="Microsoft Sans Serif"/>
                <a:cs typeface="Microsoft Sans Serif"/>
              </a:rPr>
              <a:t>bulaşma</a:t>
            </a:r>
            <a:r>
              <a:rPr sz="3000" spc="-2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olur:</a:t>
            </a:r>
            <a:endParaRPr sz="3000">
              <a:latin typeface="Microsoft Sans Serif"/>
              <a:cs typeface="Microsoft Sans Serif"/>
            </a:endParaRPr>
          </a:p>
          <a:p>
            <a:pPr marL="361950" marR="392430">
              <a:lnSpc>
                <a:spcPct val="130100"/>
              </a:lnSpc>
              <a:spcBef>
                <a:spcPts val="700"/>
              </a:spcBef>
            </a:pPr>
            <a:r>
              <a:rPr sz="2600" dirty="0">
                <a:latin typeface="Microsoft Sans Serif"/>
                <a:cs typeface="Microsoft Sans Serif"/>
              </a:rPr>
              <a:t>Enfekte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hastaların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konuşması,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öksürmesi</a:t>
            </a:r>
            <a:r>
              <a:rPr sz="2600" spc="-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ya</a:t>
            </a:r>
            <a:r>
              <a:rPr sz="2600" spc="50" dirty="0">
                <a:latin typeface="Microsoft Sans Serif"/>
                <a:cs typeface="Microsoft Sans Serif"/>
              </a:rPr>
              <a:t> </a:t>
            </a:r>
            <a:r>
              <a:rPr sz="2600" spc="-25" dirty="0">
                <a:latin typeface="Microsoft Sans Serif"/>
                <a:cs typeface="Microsoft Sans Serif"/>
              </a:rPr>
              <a:t>da </a:t>
            </a:r>
            <a:r>
              <a:rPr sz="2600" dirty="0">
                <a:latin typeface="Microsoft Sans Serif"/>
                <a:cs typeface="Microsoft Sans Serif"/>
              </a:rPr>
              <a:t>burun</a:t>
            </a:r>
            <a:r>
              <a:rPr sz="2600" spc="-1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silmesi,</a:t>
            </a:r>
            <a:endParaRPr sz="2600">
              <a:latin typeface="Microsoft Sans Serif"/>
              <a:cs typeface="Microsoft Sans Serif"/>
            </a:endParaRPr>
          </a:p>
          <a:p>
            <a:pPr marL="361950" marR="5080">
              <a:lnSpc>
                <a:spcPct val="130100"/>
              </a:lnSpc>
              <a:spcBef>
                <a:spcPts val="620"/>
              </a:spcBef>
            </a:pPr>
            <a:r>
              <a:rPr sz="2600" dirty="0">
                <a:latin typeface="Microsoft Sans Serif"/>
                <a:cs typeface="Microsoft Sans Serif"/>
              </a:rPr>
              <a:t>Aspirasyon,</a:t>
            </a:r>
            <a:r>
              <a:rPr sz="2600" spc="-8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entubasyon,</a:t>
            </a:r>
            <a:r>
              <a:rPr sz="2600" spc="-8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bronkoskopi</a:t>
            </a:r>
            <a:r>
              <a:rPr sz="2600" spc="-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gibi</a:t>
            </a:r>
            <a:r>
              <a:rPr sz="2600" spc="-6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işlemler sırasında.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434162"/>
            <a:ext cx="59321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000" b="1" spc="-6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r>
              <a:rPr sz="3000" b="1" spc="-6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330066"/>
                </a:solidFill>
                <a:latin typeface="Arial"/>
                <a:cs typeface="Arial"/>
              </a:rPr>
              <a:t>uygulanması </a:t>
            </a:r>
            <a:r>
              <a:rPr sz="3000" b="1" dirty="0">
                <a:solidFill>
                  <a:srgbClr val="330066"/>
                </a:solidFill>
                <a:latin typeface="Arial"/>
                <a:cs typeface="Arial"/>
              </a:rPr>
              <a:t>gereken</a:t>
            </a:r>
            <a:r>
              <a:rPr sz="3000" b="1" spc="-1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330066"/>
                </a:solidFill>
                <a:latin typeface="Arial"/>
                <a:cs typeface="Arial"/>
              </a:rPr>
              <a:t>enfeksiyonlar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721180"/>
            <a:ext cx="347472" cy="25938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2132710"/>
            <a:ext cx="292607" cy="21793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42364" y="2525902"/>
            <a:ext cx="347472" cy="25907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2937382"/>
            <a:ext cx="292607" cy="21793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42364" y="3330828"/>
            <a:ext cx="347472" cy="25907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3766692"/>
            <a:ext cx="347472" cy="25908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93063" y="4535170"/>
            <a:ext cx="292607" cy="21793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903978"/>
            <a:ext cx="292607" cy="21793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5272785"/>
            <a:ext cx="292607" cy="217931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5641543"/>
            <a:ext cx="292607" cy="21823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6010655"/>
            <a:ext cx="292607" cy="217931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878839" y="1543975"/>
            <a:ext cx="7555865" cy="47104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Damlacık</a:t>
            </a:r>
            <a:r>
              <a:rPr sz="2600" spc="2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yoluyla</a:t>
            </a:r>
            <a:r>
              <a:rPr sz="2600" spc="1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yayılan</a:t>
            </a:r>
            <a:r>
              <a:rPr sz="2600" spc="3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ciddi</a:t>
            </a:r>
            <a:r>
              <a:rPr sz="2600" spc="2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spc="-10" dirty="0">
                <a:solidFill>
                  <a:srgbClr val="FF66CC"/>
                </a:solidFill>
                <a:latin typeface="Microsoft Sans Serif"/>
                <a:cs typeface="Microsoft Sans Serif"/>
              </a:rPr>
              <a:t>hastalıklar</a:t>
            </a:r>
            <a:endParaRPr sz="2600">
              <a:latin typeface="Microsoft Sans Serif"/>
              <a:cs typeface="Microsoft Sans Serif"/>
            </a:endParaRPr>
          </a:p>
          <a:p>
            <a:pPr marL="361950">
              <a:lnSpc>
                <a:spcPct val="100000"/>
              </a:lnSpc>
              <a:spcBef>
                <a:spcPts val="270"/>
              </a:spcBef>
            </a:pPr>
            <a:r>
              <a:rPr sz="2200" dirty="0">
                <a:latin typeface="Microsoft Sans Serif"/>
                <a:cs typeface="Microsoft Sans Serif"/>
              </a:rPr>
              <a:t>İnvaziv</a:t>
            </a:r>
            <a:r>
              <a:rPr sz="2200" spc="-5" dirty="0">
                <a:latin typeface="Microsoft Sans Serif"/>
                <a:cs typeface="Microsoft Sans Serif"/>
              </a:rPr>
              <a:t> </a:t>
            </a:r>
            <a:r>
              <a:rPr sz="2200" i="1" dirty="0">
                <a:latin typeface="Arial"/>
                <a:cs typeface="Arial"/>
              </a:rPr>
              <a:t>H.</a:t>
            </a:r>
            <a:r>
              <a:rPr sz="2200" i="1" spc="-4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influenzae</a:t>
            </a:r>
            <a:r>
              <a:rPr sz="2200" i="1" spc="-30" dirty="0">
                <a:latin typeface="Arial"/>
                <a:cs typeface="Arial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tip</a:t>
            </a:r>
            <a:r>
              <a:rPr sz="2200" spc="-1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B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infeksiyonu,</a:t>
            </a:r>
            <a:endParaRPr sz="2200">
              <a:latin typeface="Microsoft Sans Serif"/>
              <a:cs typeface="Microsoft Sans Serif"/>
            </a:endParaRPr>
          </a:p>
          <a:p>
            <a:pPr marL="657225">
              <a:lnSpc>
                <a:spcPct val="100000"/>
              </a:lnSpc>
              <a:spcBef>
                <a:spcPts val="305"/>
              </a:spcBef>
            </a:pPr>
            <a:r>
              <a:rPr sz="2600" dirty="0">
                <a:latin typeface="Microsoft Sans Serif"/>
                <a:cs typeface="Microsoft Sans Serif"/>
              </a:rPr>
              <a:t>menenjit,</a:t>
            </a:r>
            <a:r>
              <a:rPr sz="2600" spc="-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pnömoni,</a:t>
            </a:r>
            <a:r>
              <a:rPr sz="2600" spc="-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epiglottit</a:t>
            </a:r>
            <a:r>
              <a:rPr sz="2600" spc="-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ve</a:t>
            </a:r>
            <a:r>
              <a:rPr sz="2600" spc="-4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sepsis</a:t>
            </a:r>
            <a:endParaRPr sz="2600">
              <a:latin typeface="Microsoft Sans Serif"/>
              <a:cs typeface="Microsoft Sans Serif"/>
            </a:endParaRPr>
          </a:p>
          <a:p>
            <a:pPr marL="361950">
              <a:lnSpc>
                <a:spcPct val="100000"/>
              </a:lnSpc>
              <a:spcBef>
                <a:spcPts val="270"/>
              </a:spcBef>
            </a:pPr>
            <a:r>
              <a:rPr sz="2200" dirty="0">
                <a:latin typeface="Microsoft Sans Serif"/>
                <a:cs typeface="Microsoft Sans Serif"/>
              </a:rPr>
              <a:t>İnvaziv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i="1" dirty="0">
                <a:latin typeface="Arial"/>
                <a:cs typeface="Arial"/>
              </a:rPr>
              <a:t>Neisseria</a:t>
            </a:r>
            <a:r>
              <a:rPr sz="2200" i="1" spc="-8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meningitidis</a:t>
            </a:r>
            <a:r>
              <a:rPr sz="2200" i="1" spc="-70" dirty="0">
                <a:latin typeface="Arial"/>
                <a:cs typeface="Arial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infeksiyonu,</a:t>
            </a:r>
            <a:endParaRPr sz="2200">
              <a:latin typeface="Microsoft Sans Serif"/>
              <a:cs typeface="Microsoft Sans Serif"/>
            </a:endParaRPr>
          </a:p>
          <a:p>
            <a:pPr marL="657225">
              <a:lnSpc>
                <a:spcPct val="100000"/>
              </a:lnSpc>
              <a:spcBef>
                <a:spcPts val="310"/>
              </a:spcBef>
            </a:pPr>
            <a:r>
              <a:rPr sz="2600" dirty="0">
                <a:latin typeface="Microsoft Sans Serif"/>
                <a:cs typeface="Microsoft Sans Serif"/>
              </a:rPr>
              <a:t>menenjit,</a:t>
            </a:r>
            <a:r>
              <a:rPr sz="2600" spc="-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pnömoni</a:t>
            </a:r>
            <a:r>
              <a:rPr sz="2600" spc="-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ve</a:t>
            </a:r>
            <a:r>
              <a:rPr sz="2600" spc="-1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sepsis</a:t>
            </a:r>
            <a:endParaRPr sz="2600">
              <a:latin typeface="Microsoft Sans Serif"/>
              <a:cs typeface="Microsoft Sans Serif"/>
            </a:endParaRPr>
          </a:p>
          <a:p>
            <a:pPr marL="12700" marR="792480">
              <a:lnSpc>
                <a:spcPts val="2810"/>
              </a:lnSpc>
              <a:spcBef>
                <a:spcPts val="665"/>
              </a:spcBef>
            </a:pP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Damlacık</a:t>
            </a:r>
            <a:r>
              <a:rPr sz="2600" spc="10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yoluyla yayılan</a:t>
            </a:r>
            <a:r>
              <a:rPr sz="2600" spc="2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diğer</a:t>
            </a:r>
            <a:r>
              <a:rPr sz="2600" spc="2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ciddi </a:t>
            </a:r>
            <a:r>
              <a:rPr sz="2600" spc="-10" dirty="0">
                <a:solidFill>
                  <a:srgbClr val="FF66CC"/>
                </a:solidFill>
                <a:latin typeface="Microsoft Sans Serif"/>
                <a:cs typeface="Microsoft Sans Serif"/>
              </a:rPr>
              <a:t>bakteriyel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solunum</a:t>
            </a:r>
            <a:r>
              <a:rPr sz="2600" spc="-5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dirty="0">
                <a:solidFill>
                  <a:srgbClr val="FF66CC"/>
                </a:solidFill>
                <a:latin typeface="Microsoft Sans Serif"/>
                <a:cs typeface="Microsoft Sans Serif"/>
              </a:rPr>
              <a:t>yolu</a:t>
            </a:r>
            <a:r>
              <a:rPr sz="2600" spc="-30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2600" spc="-10" dirty="0">
                <a:solidFill>
                  <a:srgbClr val="FF66CC"/>
                </a:solidFill>
                <a:latin typeface="Microsoft Sans Serif"/>
                <a:cs typeface="Microsoft Sans Serif"/>
              </a:rPr>
              <a:t>enfeksiyonları:</a:t>
            </a:r>
            <a:endParaRPr sz="2600">
              <a:latin typeface="Microsoft Sans Serif"/>
              <a:cs typeface="Microsoft Sans Serif"/>
            </a:endParaRPr>
          </a:p>
          <a:p>
            <a:pPr marL="361950">
              <a:lnSpc>
                <a:spcPct val="100000"/>
              </a:lnSpc>
              <a:spcBef>
                <a:spcPts val="225"/>
              </a:spcBef>
            </a:pPr>
            <a:r>
              <a:rPr sz="2200" spc="-10" dirty="0">
                <a:latin typeface="Microsoft Sans Serif"/>
                <a:cs typeface="Microsoft Sans Serif"/>
              </a:rPr>
              <a:t>Difteri,</a:t>
            </a:r>
            <a:endParaRPr sz="2200">
              <a:latin typeface="Microsoft Sans Serif"/>
              <a:cs typeface="Microsoft Sans Serif"/>
            </a:endParaRPr>
          </a:p>
          <a:p>
            <a:pPr marL="361950">
              <a:lnSpc>
                <a:spcPct val="100000"/>
              </a:lnSpc>
              <a:spcBef>
                <a:spcPts val="265"/>
              </a:spcBef>
            </a:pPr>
            <a:r>
              <a:rPr sz="2200" i="1" dirty="0">
                <a:latin typeface="Arial"/>
                <a:cs typeface="Arial"/>
              </a:rPr>
              <a:t>Mycoplasma</a:t>
            </a:r>
            <a:r>
              <a:rPr sz="2200" i="1" spc="-110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pneumonia</a:t>
            </a:r>
            <a:endParaRPr sz="2200">
              <a:latin typeface="Arial"/>
              <a:cs typeface="Arial"/>
            </a:endParaRPr>
          </a:p>
          <a:p>
            <a:pPr marL="361950">
              <a:lnSpc>
                <a:spcPct val="100000"/>
              </a:lnSpc>
              <a:spcBef>
                <a:spcPts val="265"/>
              </a:spcBef>
            </a:pPr>
            <a:r>
              <a:rPr sz="2200" spc="-10" dirty="0">
                <a:latin typeface="Microsoft Sans Serif"/>
                <a:cs typeface="Microsoft Sans Serif"/>
              </a:rPr>
              <a:t>Boğmaca</a:t>
            </a:r>
            <a:endParaRPr sz="2200">
              <a:latin typeface="Microsoft Sans Serif"/>
              <a:cs typeface="Microsoft Sans Serif"/>
            </a:endParaRPr>
          </a:p>
          <a:p>
            <a:pPr marL="361950">
              <a:lnSpc>
                <a:spcPct val="100000"/>
              </a:lnSpc>
              <a:spcBef>
                <a:spcPts val="265"/>
              </a:spcBef>
            </a:pPr>
            <a:r>
              <a:rPr sz="2200" dirty="0">
                <a:latin typeface="Microsoft Sans Serif"/>
                <a:cs typeface="Microsoft Sans Serif"/>
              </a:rPr>
              <a:t>Pnömonik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veba</a:t>
            </a:r>
            <a:endParaRPr sz="2200">
              <a:latin typeface="Microsoft Sans Serif"/>
              <a:cs typeface="Microsoft Sans Serif"/>
            </a:endParaRPr>
          </a:p>
          <a:p>
            <a:pPr marL="361950">
              <a:lnSpc>
                <a:spcPct val="100000"/>
              </a:lnSpc>
              <a:spcBef>
                <a:spcPts val="265"/>
              </a:spcBef>
            </a:pPr>
            <a:r>
              <a:rPr sz="2200" dirty="0">
                <a:latin typeface="Microsoft Sans Serif"/>
                <a:cs typeface="Microsoft Sans Serif"/>
              </a:rPr>
              <a:t>Çocuklarda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streptokokal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(grup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A)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farenjit,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pnömoni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ve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kızıl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434162"/>
            <a:ext cx="59321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000" b="1" spc="-6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r>
              <a:rPr sz="3000" b="1" spc="-6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330066"/>
                </a:solidFill>
                <a:latin typeface="Arial"/>
                <a:cs typeface="Arial"/>
              </a:rPr>
              <a:t>uygulanması </a:t>
            </a:r>
            <a:r>
              <a:rPr sz="3000" b="1" dirty="0">
                <a:solidFill>
                  <a:srgbClr val="330066"/>
                </a:solidFill>
                <a:latin typeface="Arial"/>
                <a:cs typeface="Arial"/>
              </a:rPr>
              <a:t>gereken</a:t>
            </a:r>
            <a:r>
              <a:rPr sz="3000" b="1" spc="-1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330066"/>
                </a:solidFill>
                <a:latin typeface="Arial"/>
                <a:cs typeface="Arial"/>
              </a:rPr>
              <a:t>enfeksiyonlar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082419"/>
            <a:ext cx="396240" cy="29717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3402457"/>
            <a:ext cx="347472" cy="2590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3063" y="3996816"/>
            <a:ext cx="347472" cy="25908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591558"/>
            <a:ext cx="347472" cy="25908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3063" y="5185917"/>
            <a:ext cx="347472" cy="25907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93063" y="5780227"/>
            <a:ext cx="347472" cy="259384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878839" y="1731390"/>
            <a:ext cx="6855459" cy="433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3000"/>
              </a:lnSpc>
              <a:spcBef>
                <a:spcPts val="100"/>
              </a:spcBef>
            </a:pPr>
            <a:r>
              <a:rPr sz="3000" dirty="0">
                <a:solidFill>
                  <a:srgbClr val="FF66CC"/>
                </a:solidFill>
                <a:latin typeface="Microsoft Sans Serif"/>
                <a:cs typeface="Microsoft Sans Serif"/>
              </a:rPr>
              <a:t>Damlacık</a:t>
            </a:r>
            <a:r>
              <a:rPr sz="3000" spc="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FF66CC"/>
                </a:solidFill>
                <a:latin typeface="Microsoft Sans Serif"/>
                <a:cs typeface="Microsoft Sans Serif"/>
              </a:rPr>
              <a:t>yoluyla</a:t>
            </a:r>
            <a:r>
              <a:rPr sz="3000" spc="-1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FF66CC"/>
                </a:solidFill>
                <a:latin typeface="Microsoft Sans Serif"/>
                <a:cs typeface="Microsoft Sans Serif"/>
              </a:rPr>
              <a:t>yayılan</a:t>
            </a:r>
            <a:r>
              <a:rPr sz="3000" spc="1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FF66CC"/>
                </a:solidFill>
                <a:latin typeface="Microsoft Sans Serif"/>
                <a:cs typeface="Microsoft Sans Serif"/>
              </a:rPr>
              <a:t>diğer</a:t>
            </a:r>
            <a:r>
              <a:rPr sz="3000" spc="-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FF66CC"/>
                </a:solidFill>
                <a:latin typeface="Microsoft Sans Serif"/>
                <a:cs typeface="Microsoft Sans Serif"/>
              </a:rPr>
              <a:t>ciddi</a:t>
            </a:r>
            <a:r>
              <a:rPr sz="3000" spc="-15" dirty="0">
                <a:solidFill>
                  <a:srgbClr val="FF66CC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FF66CC"/>
                </a:solidFill>
                <a:latin typeface="Microsoft Sans Serif"/>
                <a:cs typeface="Microsoft Sans Serif"/>
              </a:rPr>
              <a:t>viral enfeksiyonlar:</a:t>
            </a:r>
            <a:endParaRPr sz="3000">
              <a:latin typeface="Microsoft Sans Serif"/>
              <a:cs typeface="Microsoft Sans Serif"/>
            </a:endParaRPr>
          </a:p>
          <a:p>
            <a:pPr marL="361950" marR="4244975">
              <a:lnSpc>
                <a:spcPct val="150000"/>
              </a:lnSpc>
              <a:spcBef>
                <a:spcPts val="229"/>
              </a:spcBef>
            </a:pPr>
            <a:r>
              <a:rPr sz="2600" spc="-10" dirty="0">
                <a:latin typeface="Microsoft Sans Serif"/>
                <a:cs typeface="Microsoft Sans Serif"/>
              </a:rPr>
              <a:t>Adenovirus İnfluenza Kabakulak </a:t>
            </a:r>
            <a:r>
              <a:rPr sz="2600" dirty="0">
                <a:latin typeface="Microsoft Sans Serif"/>
                <a:cs typeface="Microsoft Sans Serif"/>
              </a:rPr>
              <a:t>Parvovirüs</a:t>
            </a:r>
            <a:r>
              <a:rPr sz="2600" spc="-40" dirty="0">
                <a:latin typeface="Microsoft Sans Serif"/>
                <a:cs typeface="Microsoft Sans Serif"/>
              </a:rPr>
              <a:t> </a:t>
            </a:r>
            <a:r>
              <a:rPr sz="2600" spc="-25" dirty="0">
                <a:latin typeface="Microsoft Sans Serif"/>
                <a:cs typeface="Microsoft Sans Serif"/>
              </a:rPr>
              <a:t>B19 </a:t>
            </a:r>
            <a:r>
              <a:rPr sz="2600" spc="-10" dirty="0">
                <a:latin typeface="Microsoft Sans Serif"/>
                <a:cs typeface="Microsoft Sans Serif"/>
              </a:rPr>
              <a:t>Kızamıkçık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638800" y="3200400"/>
            <a:ext cx="2895600" cy="1981200"/>
          </a:xfrm>
          <a:prstGeom prst="rect">
            <a:avLst/>
          </a:prstGeom>
        </p:spPr>
      </p:pic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19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6272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900" b="1" spc="-10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888870"/>
            <a:ext cx="371856" cy="2773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400884"/>
            <a:ext cx="371856" cy="27767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48640" y="3767073"/>
            <a:ext cx="371856" cy="277368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878839" y="1657753"/>
            <a:ext cx="7729855" cy="32696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70"/>
              </a:spcBef>
            </a:pPr>
            <a:r>
              <a:rPr sz="2800" dirty="0">
                <a:latin typeface="Microsoft Sans Serif"/>
                <a:cs typeface="Microsoft Sans Serif"/>
              </a:rPr>
              <a:t>Hasta</a:t>
            </a:r>
            <a:r>
              <a:rPr sz="2800" spc="-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tek</a:t>
            </a:r>
            <a:r>
              <a:rPr sz="2800" spc="-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kişilik</a:t>
            </a:r>
            <a:r>
              <a:rPr sz="2800" spc="-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odaya</a:t>
            </a:r>
            <a:r>
              <a:rPr sz="2800" spc="-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alınmalıdır</a:t>
            </a:r>
            <a:endParaRPr sz="2800">
              <a:latin typeface="Microsoft Sans Serif"/>
              <a:cs typeface="Microsoft Sans Serif"/>
            </a:endParaRPr>
          </a:p>
          <a:p>
            <a:pPr marL="12700" marR="7620" algn="just">
              <a:lnSpc>
                <a:spcPct val="100000"/>
              </a:lnSpc>
              <a:spcBef>
                <a:spcPts val="675"/>
              </a:spcBef>
            </a:pPr>
            <a:r>
              <a:rPr sz="2800" dirty="0">
                <a:latin typeface="Microsoft Sans Serif"/>
                <a:cs typeface="Microsoft Sans Serif"/>
              </a:rPr>
              <a:t>Eğer</a:t>
            </a:r>
            <a:r>
              <a:rPr sz="2800" spc="40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tek</a:t>
            </a:r>
            <a:r>
              <a:rPr sz="2800" spc="4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kişilik</a:t>
            </a:r>
            <a:r>
              <a:rPr sz="2800" spc="41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oda</a:t>
            </a:r>
            <a:r>
              <a:rPr sz="2800" spc="4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yoksa</a:t>
            </a:r>
            <a:r>
              <a:rPr sz="2800" spc="38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aynı</a:t>
            </a:r>
            <a:r>
              <a:rPr sz="2800" spc="40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mikroorganizma </a:t>
            </a:r>
            <a:r>
              <a:rPr sz="2800" dirty="0">
                <a:latin typeface="Microsoft Sans Serif"/>
                <a:cs typeface="Microsoft Sans Serif"/>
              </a:rPr>
              <a:t>ile  enfekte</a:t>
            </a:r>
            <a:r>
              <a:rPr sz="2800" spc="10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ve</a:t>
            </a:r>
            <a:r>
              <a:rPr sz="2800" spc="5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başka</a:t>
            </a:r>
            <a:r>
              <a:rPr sz="2800" spc="5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enfeksiyonu</a:t>
            </a:r>
            <a:r>
              <a:rPr sz="2800" spc="10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olmayan</a:t>
            </a:r>
            <a:r>
              <a:rPr sz="2800" spc="10" dirty="0">
                <a:latin typeface="Microsoft Sans Serif"/>
                <a:cs typeface="Microsoft Sans Serif"/>
              </a:rPr>
              <a:t>  </a:t>
            </a:r>
            <a:r>
              <a:rPr sz="2800" spc="-25" dirty="0">
                <a:latin typeface="Microsoft Sans Serif"/>
                <a:cs typeface="Microsoft Sans Serif"/>
              </a:rPr>
              <a:t>bir </a:t>
            </a:r>
            <a:r>
              <a:rPr sz="2800" dirty="0">
                <a:latin typeface="Microsoft Sans Serif"/>
                <a:cs typeface="Microsoft Sans Serif"/>
              </a:rPr>
              <a:t>hasta</a:t>
            </a:r>
            <a:r>
              <a:rPr sz="2800" spc="5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ile</a:t>
            </a:r>
            <a:r>
              <a:rPr sz="2800" spc="6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aynı</a:t>
            </a:r>
            <a:r>
              <a:rPr sz="2800" spc="6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odayı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paylaşabilir</a:t>
            </a:r>
            <a:endParaRPr sz="28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675"/>
              </a:spcBef>
            </a:pPr>
            <a:r>
              <a:rPr sz="2800" dirty="0">
                <a:latin typeface="Microsoft Sans Serif"/>
                <a:cs typeface="Microsoft Sans Serif"/>
              </a:rPr>
              <a:t>Eğer</a:t>
            </a:r>
            <a:r>
              <a:rPr sz="2800" spc="484" dirty="0">
                <a:latin typeface="Microsoft Sans Serif"/>
                <a:cs typeface="Microsoft Sans Serif"/>
              </a:rPr>
              <a:t>   </a:t>
            </a:r>
            <a:r>
              <a:rPr sz="2800" dirty="0">
                <a:latin typeface="Microsoft Sans Serif"/>
                <a:cs typeface="Microsoft Sans Serif"/>
              </a:rPr>
              <a:t>farklı</a:t>
            </a:r>
            <a:r>
              <a:rPr sz="2800" spc="490" dirty="0">
                <a:latin typeface="Microsoft Sans Serif"/>
                <a:cs typeface="Microsoft Sans Serif"/>
              </a:rPr>
              <a:t>   </a:t>
            </a:r>
            <a:r>
              <a:rPr sz="2800" dirty="0">
                <a:latin typeface="Microsoft Sans Serif"/>
                <a:cs typeface="Microsoft Sans Serif"/>
              </a:rPr>
              <a:t>tanılı</a:t>
            </a:r>
            <a:r>
              <a:rPr sz="2800" spc="490" dirty="0">
                <a:latin typeface="Microsoft Sans Serif"/>
                <a:cs typeface="Microsoft Sans Serif"/>
              </a:rPr>
              <a:t>   </a:t>
            </a:r>
            <a:r>
              <a:rPr sz="2800" dirty="0">
                <a:latin typeface="Microsoft Sans Serif"/>
                <a:cs typeface="Microsoft Sans Serif"/>
              </a:rPr>
              <a:t>hastalarla</a:t>
            </a:r>
            <a:r>
              <a:rPr sz="2800" spc="490" dirty="0">
                <a:latin typeface="Microsoft Sans Serif"/>
                <a:cs typeface="Microsoft Sans Serif"/>
              </a:rPr>
              <a:t>   </a:t>
            </a:r>
            <a:r>
              <a:rPr sz="2800" dirty="0">
                <a:latin typeface="Microsoft Sans Serif"/>
                <a:cs typeface="Microsoft Sans Serif"/>
              </a:rPr>
              <a:t>aynı</a:t>
            </a:r>
            <a:r>
              <a:rPr sz="2800" spc="490" dirty="0">
                <a:latin typeface="Microsoft Sans Serif"/>
                <a:cs typeface="Microsoft Sans Serif"/>
              </a:rPr>
              <a:t>   </a:t>
            </a:r>
            <a:r>
              <a:rPr sz="2800" spc="-10" dirty="0">
                <a:latin typeface="Microsoft Sans Serif"/>
                <a:cs typeface="Microsoft Sans Serif"/>
              </a:rPr>
              <a:t>odayı </a:t>
            </a:r>
            <a:r>
              <a:rPr sz="2800" dirty="0">
                <a:latin typeface="Microsoft Sans Serif"/>
                <a:cs typeface="Microsoft Sans Serif"/>
              </a:rPr>
              <a:t>paylaşması</a:t>
            </a:r>
            <a:r>
              <a:rPr sz="2800" spc="85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gerekiyorsa</a:t>
            </a:r>
            <a:r>
              <a:rPr sz="2800" spc="80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yataklar</a:t>
            </a:r>
            <a:r>
              <a:rPr sz="2800" spc="80" dirty="0">
                <a:latin typeface="Microsoft Sans Serif"/>
                <a:cs typeface="Microsoft Sans Serif"/>
              </a:rPr>
              <a:t>  </a:t>
            </a:r>
            <a:r>
              <a:rPr sz="2800" dirty="0">
                <a:latin typeface="Microsoft Sans Serif"/>
                <a:cs typeface="Microsoft Sans Serif"/>
              </a:rPr>
              <a:t>arası</a:t>
            </a:r>
            <a:r>
              <a:rPr sz="2800" spc="80" dirty="0">
                <a:latin typeface="Microsoft Sans Serif"/>
                <a:cs typeface="Microsoft Sans Serif"/>
              </a:rPr>
              <a:t>  </a:t>
            </a:r>
            <a:r>
              <a:rPr sz="2800" spc="-10" dirty="0">
                <a:latin typeface="Microsoft Sans Serif"/>
                <a:cs typeface="Microsoft Sans Serif"/>
              </a:rPr>
              <a:t>mesafe 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en</a:t>
            </a:r>
            <a:r>
              <a:rPr sz="2800" spc="-5" dirty="0">
                <a:solidFill>
                  <a:srgbClr val="CC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az</a:t>
            </a:r>
            <a:r>
              <a:rPr sz="2800" spc="-15" dirty="0">
                <a:solidFill>
                  <a:srgbClr val="CC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1</a:t>
            </a:r>
            <a:r>
              <a:rPr sz="2800" spc="-5" dirty="0">
                <a:solidFill>
                  <a:srgbClr val="CC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metre</a:t>
            </a:r>
            <a:r>
              <a:rPr sz="2800" spc="20" dirty="0">
                <a:solidFill>
                  <a:srgbClr val="CC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olmalıdır.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5777" y="1345768"/>
            <a:ext cx="43370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8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Tanım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3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2818002"/>
            <a:ext cx="8073390" cy="2670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marR="5715" indent="-281940" algn="just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Lejyonella</a:t>
            </a:r>
            <a:r>
              <a:rPr sz="2800" spc="58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veya</a:t>
            </a:r>
            <a:r>
              <a:rPr sz="2800" spc="58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su</a:t>
            </a:r>
            <a:r>
              <a:rPr sz="2800" spc="62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çiçeği</a:t>
            </a:r>
            <a:r>
              <a:rPr sz="2800" spc="63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gibi</a:t>
            </a:r>
            <a:r>
              <a:rPr sz="2800" spc="63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inkübasyon</a:t>
            </a:r>
            <a:r>
              <a:rPr sz="2800" spc="61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süresi </a:t>
            </a:r>
            <a:r>
              <a:rPr sz="2800" dirty="0">
                <a:latin typeface="Constantia"/>
                <a:cs typeface="Constantia"/>
              </a:rPr>
              <a:t>uzun</a:t>
            </a:r>
            <a:r>
              <a:rPr sz="2800" spc="40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olan</a:t>
            </a:r>
            <a:r>
              <a:rPr sz="2800" spc="409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enfeksiyonlar</a:t>
            </a:r>
            <a:r>
              <a:rPr sz="2800" spc="36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için</a:t>
            </a:r>
            <a:r>
              <a:rPr sz="2800" spc="40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bu</a:t>
            </a:r>
            <a:r>
              <a:rPr sz="2800" spc="409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zaman</a:t>
            </a:r>
            <a:r>
              <a:rPr sz="2800" spc="409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çerçevesi </a:t>
            </a:r>
            <a:r>
              <a:rPr sz="2800" spc="-25" dirty="0">
                <a:latin typeface="Constantia"/>
                <a:cs typeface="Constantia"/>
              </a:rPr>
              <a:t>uygun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şekilde</a:t>
            </a:r>
            <a:r>
              <a:rPr sz="2800" spc="-16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düzenlenir.</a:t>
            </a:r>
            <a:endParaRPr sz="2800">
              <a:latin typeface="Constantia"/>
              <a:cs typeface="Constantia"/>
            </a:endParaRPr>
          </a:p>
          <a:p>
            <a:pPr marL="283845" marR="5080" indent="-280670" algn="just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Enfeksiyon</a:t>
            </a:r>
            <a:r>
              <a:rPr sz="2800" spc="29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hastaneye</a:t>
            </a:r>
            <a:r>
              <a:rPr sz="2800" spc="28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yatış</a:t>
            </a:r>
            <a:r>
              <a:rPr sz="2800" spc="280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sırasında</a:t>
            </a:r>
            <a:r>
              <a:rPr sz="2800" spc="280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var</a:t>
            </a:r>
            <a:r>
              <a:rPr sz="2800" spc="265" dirty="0">
                <a:latin typeface="Constantia"/>
                <a:cs typeface="Constantia"/>
              </a:rPr>
              <a:t>  </a:t>
            </a:r>
            <a:r>
              <a:rPr sz="2800" spc="-20" dirty="0">
                <a:latin typeface="Constantia"/>
                <a:cs typeface="Constantia"/>
              </a:rPr>
              <a:t>olan 	</a:t>
            </a:r>
            <a:r>
              <a:rPr sz="2800" dirty="0">
                <a:latin typeface="Constantia"/>
                <a:cs typeface="Constantia"/>
              </a:rPr>
              <a:t>enfeksiyöz</a:t>
            </a:r>
            <a:r>
              <a:rPr sz="2800" spc="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bir</a:t>
            </a:r>
            <a:r>
              <a:rPr sz="2800" spc="-3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olayın</a:t>
            </a:r>
            <a:r>
              <a:rPr sz="2800" spc="1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komplikasyonu</a:t>
            </a:r>
            <a:r>
              <a:rPr sz="2800" spc="3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veya</a:t>
            </a:r>
            <a:r>
              <a:rPr sz="2800" spc="-10" dirty="0">
                <a:latin typeface="Constantia"/>
                <a:cs typeface="Constantia"/>
              </a:rPr>
              <a:t> uzantısı 	</a:t>
            </a:r>
            <a:r>
              <a:rPr sz="2800" dirty="0">
                <a:latin typeface="Constantia"/>
                <a:cs typeface="Constantia"/>
              </a:rPr>
              <a:t>ise</a:t>
            </a:r>
            <a:r>
              <a:rPr sz="2800" spc="-15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nozokomiyal</a:t>
            </a:r>
            <a:r>
              <a:rPr sz="2800" spc="-6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kabul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edilmez.</a:t>
            </a:r>
            <a:endParaRPr sz="2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6272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Damlacık</a:t>
            </a:r>
            <a:r>
              <a:rPr sz="3900" b="1" spc="-10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926970"/>
            <a:ext cx="371856" cy="2773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2524328"/>
            <a:ext cx="371856" cy="27767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3122041"/>
            <a:ext cx="371856" cy="277367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878839" y="1610583"/>
            <a:ext cx="4786630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4300">
              <a:lnSpc>
                <a:spcPct val="140100"/>
              </a:lnSpc>
              <a:spcBef>
                <a:spcPts val="95"/>
              </a:spcBef>
            </a:pPr>
            <a:r>
              <a:rPr sz="2800" dirty="0">
                <a:latin typeface="Microsoft Sans Serif"/>
                <a:cs typeface="Microsoft Sans Serif"/>
              </a:rPr>
              <a:t>Özel</a:t>
            </a:r>
            <a:r>
              <a:rPr sz="2800" spc="-1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havalandırma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gerekmez </a:t>
            </a:r>
            <a:r>
              <a:rPr sz="2800" dirty="0">
                <a:latin typeface="Microsoft Sans Serif"/>
                <a:cs typeface="Microsoft Sans Serif"/>
              </a:rPr>
              <a:t>Oda</a:t>
            </a:r>
            <a:r>
              <a:rPr sz="2800" spc="1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kapısı</a:t>
            </a:r>
            <a:r>
              <a:rPr sz="2800" spc="114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açık</a:t>
            </a:r>
            <a:r>
              <a:rPr sz="2800" spc="11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olabilir</a:t>
            </a:r>
            <a:endParaRPr sz="2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  <a:tabLst>
                <a:tab pos="1294130" algn="l"/>
                <a:tab pos="3035300" algn="l"/>
                <a:tab pos="457581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Sağlık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personeli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hastaya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50" dirty="0">
                <a:latin typeface="Microsoft Sans Serif"/>
                <a:cs typeface="Microsoft Sans Serif"/>
              </a:rPr>
              <a:t>1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33313" y="2976752"/>
            <a:ext cx="15297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Microsoft Sans Serif"/>
                <a:cs typeface="Microsoft Sans Serif"/>
              </a:rPr>
              <a:t>metreden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732014" y="2976752"/>
            <a:ext cx="876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Microsoft Sans Serif"/>
                <a:cs typeface="Microsoft Sans Serif"/>
              </a:rPr>
              <a:t>yakın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8839" y="3488893"/>
            <a:ext cx="61226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Microsoft Sans Serif"/>
                <a:cs typeface="Microsoft Sans Serif"/>
              </a:rPr>
              <a:t>mesafede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çalışırken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maske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takmalıdır.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4231894"/>
            <a:ext cx="371856" cy="277368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878839" y="4000777"/>
            <a:ext cx="6325235" cy="1050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95"/>
              </a:spcBef>
              <a:tabLst>
                <a:tab pos="1551940" algn="l"/>
                <a:tab pos="2463800" algn="l"/>
                <a:tab pos="2716530" algn="l"/>
                <a:tab pos="3446779" algn="l"/>
                <a:tab pos="4730115" algn="l"/>
                <a:tab pos="554355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Hasta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5" dirty="0">
                <a:latin typeface="Microsoft Sans Serif"/>
                <a:cs typeface="Microsoft Sans Serif"/>
              </a:rPr>
              <a:t>çok</a:t>
            </a:r>
            <a:r>
              <a:rPr sz="2800" dirty="0">
                <a:latin typeface="Microsoft Sans Serif"/>
                <a:cs typeface="Microsoft Sans Serif"/>
              </a:rPr>
              <a:t>		</a:t>
            </a:r>
            <a:r>
              <a:rPr sz="2800" spc="-10" dirty="0">
                <a:latin typeface="Microsoft Sans Serif"/>
                <a:cs typeface="Microsoft Sans Serif"/>
              </a:rPr>
              <a:t>gerekmedikçe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5" dirty="0">
                <a:latin typeface="Microsoft Sans Serif"/>
                <a:cs typeface="Microsoft Sans Serif"/>
              </a:rPr>
              <a:t>oda </a:t>
            </a:r>
            <a:r>
              <a:rPr sz="2800" spc="-10" dirty="0">
                <a:latin typeface="Microsoft Sans Serif"/>
                <a:cs typeface="Microsoft Sans Serif"/>
              </a:rPr>
              <a:t>çıkmamalıdır.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5" dirty="0">
                <a:latin typeface="Microsoft Sans Serif"/>
                <a:cs typeface="Microsoft Sans Serif"/>
              </a:rPr>
              <a:t>Oda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dışına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çıkacaksa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21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7492745" y="4000777"/>
            <a:ext cx="1115695" cy="1050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0014">
              <a:lnSpc>
                <a:spcPct val="120100"/>
              </a:lnSpc>
              <a:spcBef>
                <a:spcPts val="95"/>
              </a:spcBef>
            </a:pPr>
            <a:r>
              <a:rPr sz="2800" spc="-10" dirty="0">
                <a:latin typeface="Microsoft Sans Serif"/>
                <a:cs typeface="Microsoft Sans Serif"/>
              </a:rPr>
              <a:t>dışına cerrahi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8839" y="5110988"/>
            <a:ext cx="37674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Microsoft Sans Serif"/>
                <a:cs typeface="Microsoft Sans Serif"/>
              </a:rPr>
              <a:t>maske</a:t>
            </a:r>
            <a:r>
              <a:rPr sz="2800" spc="-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ile</a:t>
            </a:r>
            <a:r>
              <a:rPr sz="2800" spc="-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çıkarılmalıdır.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683625" y="0"/>
            <a:ext cx="460375" cy="457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63"/>
            <a:ext cx="446087" cy="44926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431542" y="29971"/>
            <a:ext cx="404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Sağlık</a:t>
            </a:r>
            <a:r>
              <a:rPr sz="1200" b="1" spc="-55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Bakanlığı</a:t>
            </a:r>
            <a:r>
              <a:rPr sz="1200" b="1" spc="-6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Enfeksiyon</a:t>
            </a:r>
            <a:r>
              <a:rPr sz="1200" b="1" spc="-4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Kontrol</a:t>
            </a:r>
            <a:r>
              <a:rPr sz="1200" b="1" spc="-3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Hemşireliği</a:t>
            </a:r>
            <a:r>
              <a:rPr sz="1200" b="1" spc="-70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B1B1B1"/>
                </a:solidFill>
                <a:latin typeface="Arial"/>
                <a:cs typeface="Arial"/>
              </a:rPr>
              <a:t>Eğitimi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2661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Havayolu</a:t>
            </a:r>
            <a:r>
              <a:rPr sz="3900" b="1" spc="-15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14400" y="1454119"/>
            <a:ext cx="6919057" cy="5094015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84822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5405" algn="l"/>
              </a:tabLst>
            </a:pPr>
            <a:r>
              <a:rPr sz="3900" b="1" spc="-20" dirty="0">
                <a:solidFill>
                  <a:srgbClr val="330066"/>
                </a:solidFill>
                <a:latin typeface="Arial"/>
                <a:cs typeface="Arial"/>
              </a:rPr>
              <a:t>Hava</a:t>
            </a: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	Yolu</a:t>
            </a:r>
            <a:r>
              <a:rPr sz="3900" b="1" spc="-4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990979"/>
            <a:ext cx="371856" cy="2773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3271392"/>
            <a:ext cx="371856" cy="27736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48640" y="3954526"/>
            <a:ext cx="371856" cy="277368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878839" y="1674139"/>
            <a:ext cx="7730490" cy="318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40100"/>
              </a:lnSpc>
              <a:spcBef>
                <a:spcPts val="100"/>
              </a:spcBef>
              <a:tabLst>
                <a:tab pos="1788160" algn="l"/>
                <a:tab pos="4398010" algn="l"/>
                <a:tab pos="6327775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Küçük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partiküllerin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(&lt;5µm)</a:t>
            </a:r>
            <a:r>
              <a:rPr sz="2800" dirty="0">
                <a:solidFill>
                  <a:srgbClr val="CC0000"/>
                </a:solidFill>
                <a:latin typeface="Microsoft Sans Serif"/>
                <a:cs typeface="Microsoft Sans Serif"/>
              </a:rPr>
              <a:t>	</a:t>
            </a:r>
            <a:r>
              <a:rPr sz="2800" spc="-20" dirty="0">
                <a:latin typeface="Microsoft Sans Serif"/>
                <a:cs typeface="Microsoft Sans Serif"/>
              </a:rPr>
              <a:t>geçişinin </a:t>
            </a:r>
            <a:r>
              <a:rPr sz="2800" dirty="0">
                <a:latin typeface="Microsoft Sans Serif"/>
                <a:cs typeface="Microsoft Sans Serif"/>
              </a:rPr>
              <a:t>önlenmesinde</a:t>
            </a:r>
            <a:r>
              <a:rPr sz="2800" spc="-1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kullanılır.</a:t>
            </a:r>
            <a:endParaRPr sz="2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14"/>
              </a:spcBef>
            </a:pPr>
            <a:r>
              <a:rPr sz="2800" dirty="0">
                <a:latin typeface="Microsoft Sans Serif"/>
                <a:cs typeface="Microsoft Sans Serif"/>
              </a:rPr>
              <a:t>Partiküller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küçük</a:t>
            </a:r>
            <a:r>
              <a:rPr sz="2800" spc="-1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olduğu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için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havada asılı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kalır.</a:t>
            </a:r>
            <a:endParaRPr sz="2800">
              <a:latin typeface="Microsoft Sans Serif"/>
              <a:cs typeface="Microsoft Sans Serif"/>
            </a:endParaRPr>
          </a:p>
          <a:p>
            <a:pPr marL="12700" marR="5080">
              <a:lnSpc>
                <a:spcPct val="140000"/>
              </a:lnSpc>
              <a:spcBef>
                <a:spcPts val="675"/>
              </a:spcBef>
              <a:tabLst>
                <a:tab pos="724535" algn="l"/>
                <a:tab pos="1654175" algn="l"/>
                <a:tab pos="3477260" algn="l"/>
                <a:tab pos="4528820" algn="l"/>
                <a:tab pos="6132195" algn="l"/>
                <a:tab pos="6964680" algn="l"/>
              </a:tabLst>
            </a:pPr>
            <a:r>
              <a:rPr sz="2800" spc="-25" dirty="0">
                <a:latin typeface="Microsoft Sans Serif"/>
                <a:cs typeface="Microsoft Sans Serif"/>
              </a:rPr>
              <a:t>Bu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0" dirty="0">
                <a:latin typeface="Microsoft Sans Serif"/>
                <a:cs typeface="Microsoft Sans Serif"/>
              </a:rPr>
              <a:t>asılı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partiküller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0" dirty="0">
                <a:latin typeface="Microsoft Sans Serif"/>
                <a:cs typeface="Microsoft Sans Serif"/>
              </a:rPr>
              <a:t>hava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10" dirty="0">
                <a:latin typeface="Microsoft Sans Serif"/>
                <a:cs typeface="Microsoft Sans Serif"/>
              </a:rPr>
              <a:t>akımıyla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5" dirty="0">
                <a:latin typeface="Microsoft Sans Serif"/>
                <a:cs typeface="Microsoft Sans Serif"/>
              </a:rPr>
              <a:t>çok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00" spc="-20" dirty="0">
                <a:latin typeface="Microsoft Sans Serif"/>
                <a:cs typeface="Microsoft Sans Serif"/>
              </a:rPr>
              <a:t>uzak </a:t>
            </a:r>
            <a:r>
              <a:rPr sz="2800" dirty="0">
                <a:latin typeface="Microsoft Sans Serif"/>
                <a:cs typeface="Microsoft Sans Serif"/>
              </a:rPr>
              <a:t>mesafelere</a:t>
            </a:r>
            <a:r>
              <a:rPr sz="2800" spc="-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kadar</a:t>
            </a:r>
            <a:r>
              <a:rPr sz="2800" spc="-7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gidebilirler.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42" name="object 42">
            <a:hlinkClick r:id="rId32"/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48400" y="4648200"/>
            <a:ext cx="1368425" cy="1511300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280238"/>
            <a:ext cx="70719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500" b="1" dirty="0">
                <a:solidFill>
                  <a:srgbClr val="330066"/>
                </a:solidFill>
                <a:latin typeface="Arial"/>
                <a:cs typeface="Arial"/>
              </a:rPr>
              <a:t>Hava</a:t>
            </a:r>
            <a:r>
              <a:rPr sz="3500" b="1" spc="-3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rgbClr val="330066"/>
                </a:solidFill>
                <a:latin typeface="Arial"/>
                <a:cs typeface="Arial"/>
              </a:rPr>
              <a:t>yolu</a:t>
            </a:r>
            <a:r>
              <a:rPr sz="3500" b="1" spc="-1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r>
              <a:rPr sz="3500" b="1" spc="-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330066"/>
                </a:solidFill>
                <a:latin typeface="Arial"/>
                <a:cs typeface="Arial"/>
              </a:rPr>
              <a:t>uygulanması </a:t>
            </a:r>
            <a:r>
              <a:rPr sz="3500" b="1" dirty="0">
                <a:solidFill>
                  <a:srgbClr val="330066"/>
                </a:solidFill>
                <a:latin typeface="Arial"/>
                <a:cs typeface="Arial"/>
              </a:rPr>
              <a:t>gereken</a:t>
            </a:r>
            <a:r>
              <a:rPr sz="3500" b="1" spc="-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330066"/>
                </a:solidFill>
                <a:latin typeface="Arial"/>
                <a:cs typeface="Arial"/>
              </a:rPr>
              <a:t>durumlar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1923923"/>
            <a:ext cx="372465" cy="2773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2435986"/>
            <a:ext cx="372465" cy="27736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2948000"/>
            <a:ext cx="372465" cy="277672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3460369"/>
            <a:ext cx="372465" cy="27736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240" y="3972814"/>
            <a:ext cx="372465" cy="27736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107744" y="1692681"/>
            <a:ext cx="4302760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20620">
              <a:lnSpc>
                <a:spcPct val="120000"/>
              </a:lnSpc>
              <a:spcBef>
                <a:spcPts val="100"/>
              </a:spcBef>
            </a:pPr>
            <a:r>
              <a:rPr sz="2800" spc="-10" dirty="0">
                <a:latin typeface="Microsoft Sans Serif"/>
                <a:cs typeface="Microsoft Sans Serif"/>
              </a:rPr>
              <a:t>Tüberküloz, Kızamık,</a:t>
            </a:r>
            <a:r>
              <a:rPr sz="2800" spc="7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Su</a:t>
            </a:r>
            <a:r>
              <a:rPr sz="2800" spc="-10" dirty="0">
                <a:latin typeface="Microsoft Sans Serif"/>
                <a:cs typeface="Microsoft Sans Serif"/>
              </a:rPr>
              <a:t> çiçeği</a:t>
            </a:r>
            <a:endParaRPr sz="2800">
              <a:latin typeface="Microsoft Sans Serif"/>
              <a:cs typeface="Microsoft Sans Serif"/>
            </a:endParaRPr>
          </a:p>
          <a:p>
            <a:pPr marL="12700" marR="5080">
              <a:lnSpc>
                <a:spcPts val="4029"/>
              </a:lnSpc>
              <a:spcBef>
                <a:spcPts val="105"/>
              </a:spcBef>
            </a:pPr>
            <a:r>
              <a:rPr sz="2800" dirty="0">
                <a:latin typeface="Microsoft Sans Serif"/>
                <a:cs typeface="Microsoft Sans Serif"/>
              </a:rPr>
              <a:t>Yaygın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zoster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enfeksiyonu, </a:t>
            </a:r>
            <a:r>
              <a:rPr sz="2800" spc="-20" dirty="0">
                <a:latin typeface="Microsoft Sans Serif"/>
                <a:cs typeface="Microsoft Sans Serif"/>
              </a:rPr>
              <a:t>SARS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44" name="object 4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181600" y="5105336"/>
            <a:ext cx="1295400" cy="150660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477000" y="1981200"/>
            <a:ext cx="2133600" cy="2286000"/>
          </a:xfrm>
          <a:prstGeom prst="rect">
            <a:avLst/>
          </a:prstGeom>
        </p:spPr>
      </p:pic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84822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5405" algn="l"/>
              </a:tabLst>
            </a:pPr>
            <a:r>
              <a:rPr sz="3900" b="1" spc="-20" dirty="0">
                <a:solidFill>
                  <a:srgbClr val="330066"/>
                </a:solidFill>
                <a:latin typeface="Arial"/>
                <a:cs typeface="Arial"/>
              </a:rPr>
              <a:t>Hava</a:t>
            </a: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	Yolu</a:t>
            </a:r>
            <a:r>
              <a:rPr sz="3900" b="1" spc="-4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681556"/>
            <a:ext cx="347472" cy="259384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878839" y="1545158"/>
            <a:ext cx="637857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16635" algn="l"/>
                <a:tab pos="3344545" algn="l"/>
                <a:tab pos="4018279" algn="l"/>
                <a:tab pos="4710430" algn="l"/>
              </a:tabLst>
            </a:pPr>
            <a:r>
              <a:rPr sz="2600" spc="-20" dirty="0">
                <a:latin typeface="Microsoft Sans Serif"/>
                <a:cs typeface="Microsoft Sans Serif"/>
              </a:rPr>
              <a:t>Özel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havalandırma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5" dirty="0">
                <a:latin typeface="Microsoft Sans Serif"/>
                <a:cs typeface="Microsoft Sans Serif"/>
              </a:rPr>
              <a:t>ya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5" dirty="0">
                <a:latin typeface="Microsoft Sans Serif"/>
                <a:cs typeface="Microsoft Sans Serif"/>
              </a:rPr>
              <a:t>da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ventilasyon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56754" y="1545158"/>
            <a:ext cx="105346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latin typeface="Microsoft Sans Serif"/>
                <a:cs typeface="Microsoft Sans Serif"/>
              </a:rPr>
              <a:t>sistemi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41" name="object 4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3900804"/>
            <a:ext cx="347472" cy="25908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4297121"/>
            <a:ext cx="347472" cy="25938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78839" y="1862455"/>
            <a:ext cx="7729855" cy="3355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latin typeface="Microsoft Sans Serif"/>
                <a:cs typeface="Microsoft Sans Serif"/>
              </a:rPr>
              <a:t>gereklidir.</a:t>
            </a:r>
            <a:endParaRPr sz="2600">
              <a:latin typeface="Microsoft Sans Serif"/>
              <a:cs typeface="Microsoft Sans Serif"/>
            </a:endParaRPr>
          </a:p>
          <a:p>
            <a:pPr marL="361950" marR="5080">
              <a:lnSpc>
                <a:spcPct val="80000"/>
              </a:lnSpc>
              <a:spcBef>
                <a:spcPts val="620"/>
              </a:spcBef>
              <a:tabLst>
                <a:tab pos="1399540" algn="l"/>
                <a:tab pos="2471420" algn="l"/>
                <a:tab pos="4300220" algn="l"/>
                <a:tab pos="5467350" algn="l"/>
                <a:tab pos="6612255" algn="l"/>
              </a:tabLst>
            </a:pPr>
            <a:r>
              <a:rPr sz="2600" spc="-20" dirty="0">
                <a:latin typeface="Microsoft Sans Serif"/>
                <a:cs typeface="Microsoft Sans Serif"/>
              </a:rPr>
              <a:t>Hava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30" dirty="0">
                <a:latin typeface="Microsoft Sans Serif"/>
                <a:cs typeface="Microsoft Sans Serif"/>
              </a:rPr>
              <a:t>akımı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koridordan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odaya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olmalı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(negatif basınç)</a:t>
            </a:r>
            <a:endParaRPr sz="2600">
              <a:latin typeface="Microsoft Sans Serif"/>
              <a:cs typeface="Microsoft Sans Serif"/>
            </a:endParaRPr>
          </a:p>
          <a:p>
            <a:pPr marL="361950" marR="1015365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latin typeface="Microsoft Sans Serif"/>
                <a:cs typeface="Microsoft Sans Serif"/>
              </a:rPr>
              <a:t>Saatte</a:t>
            </a:r>
            <a:r>
              <a:rPr sz="2600" spc="-1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6-</a:t>
            </a:r>
            <a:r>
              <a:rPr sz="2600" dirty="0">
                <a:latin typeface="Microsoft Sans Serif"/>
                <a:cs typeface="Microsoft Sans Serif"/>
              </a:rPr>
              <a:t>12</a:t>
            </a:r>
            <a:r>
              <a:rPr sz="2600" spc="-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kez</a:t>
            </a:r>
            <a:r>
              <a:rPr sz="2600" spc="-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hava</a:t>
            </a:r>
            <a:r>
              <a:rPr sz="2600" spc="-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değişimi</a:t>
            </a:r>
            <a:r>
              <a:rPr sz="2600" spc="-4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sağlanmalı. </a:t>
            </a:r>
            <a:r>
              <a:rPr sz="2600" dirty="0">
                <a:latin typeface="Microsoft Sans Serif"/>
                <a:cs typeface="Microsoft Sans Serif"/>
              </a:rPr>
              <a:t>Odadan</a:t>
            </a:r>
            <a:r>
              <a:rPr sz="2600" spc="7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dışarı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hava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çıkıyorsa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filtre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edilmeli.</a:t>
            </a:r>
            <a:endParaRPr sz="26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2600" dirty="0">
                <a:latin typeface="Microsoft Sans Serif"/>
                <a:cs typeface="Microsoft Sans Serif"/>
              </a:rPr>
              <a:t>Oda</a:t>
            </a:r>
            <a:r>
              <a:rPr sz="2600" spc="1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kapısı</a:t>
            </a:r>
            <a:r>
              <a:rPr sz="2600" spc="1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kapalı</a:t>
            </a:r>
            <a:r>
              <a:rPr sz="2600" spc="114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tutulmalıdır.</a:t>
            </a:r>
            <a:endParaRPr sz="2600">
              <a:latin typeface="Microsoft Sans Serif"/>
              <a:cs typeface="Microsoft Sans Serif"/>
            </a:endParaRPr>
          </a:p>
          <a:p>
            <a:pPr marL="12700" marR="5715" algn="just">
              <a:lnSpc>
                <a:spcPct val="80000"/>
              </a:lnSpc>
              <a:spcBef>
                <a:spcPts val="625"/>
              </a:spcBef>
            </a:pPr>
            <a:r>
              <a:rPr sz="2600" dirty="0">
                <a:latin typeface="Microsoft Sans Serif"/>
                <a:cs typeface="Microsoft Sans Serif"/>
              </a:rPr>
              <a:t>Çok</a:t>
            </a:r>
            <a:r>
              <a:rPr sz="2600" spc="-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geçerli  nedenler</a:t>
            </a:r>
            <a:r>
              <a:rPr sz="2600" spc="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olmadıkça  hasta</a:t>
            </a:r>
            <a:r>
              <a:rPr sz="2600" spc="-5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oda  </a:t>
            </a:r>
            <a:r>
              <a:rPr sz="2600" spc="-10" dirty="0">
                <a:latin typeface="Microsoft Sans Serif"/>
                <a:cs typeface="Microsoft Sans Serif"/>
              </a:rPr>
              <a:t>dışına </a:t>
            </a:r>
            <a:r>
              <a:rPr sz="2600" dirty="0">
                <a:latin typeface="Microsoft Sans Serif"/>
                <a:cs typeface="Microsoft Sans Serif"/>
              </a:rPr>
              <a:t>çıkarılmaz.</a:t>
            </a:r>
            <a:r>
              <a:rPr sz="2600" spc="52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Çıkması</a:t>
            </a:r>
            <a:r>
              <a:rPr sz="2600" spc="52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gerekiyorsa</a:t>
            </a:r>
            <a:r>
              <a:rPr sz="2600" spc="530" dirty="0">
                <a:latin typeface="Microsoft Sans Serif"/>
                <a:cs typeface="Microsoft Sans Serif"/>
              </a:rPr>
              <a:t>  </a:t>
            </a:r>
            <a:r>
              <a:rPr sz="2600" dirty="0">
                <a:latin typeface="Microsoft Sans Serif"/>
                <a:cs typeface="Microsoft Sans Serif"/>
              </a:rPr>
              <a:t>cerrahi</a:t>
            </a:r>
            <a:r>
              <a:rPr sz="2600" spc="525" dirty="0">
                <a:latin typeface="Microsoft Sans Serif"/>
                <a:cs typeface="Microsoft Sans Serif"/>
              </a:rPr>
              <a:t>  </a:t>
            </a:r>
            <a:r>
              <a:rPr sz="2600" spc="-10" dirty="0">
                <a:latin typeface="Microsoft Sans Serif"/>
                <a:cs typeface="Microsoft Sans Serif"/>
              </a:rPr>
              <a:t>maske takılır.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26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751459"/>
            <a:ext cx="484822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5405" algn="l"/>
              </a:tabLst>
            </a:pPr>
            <a:r>
              <a:rPr sz="3900" b="1" spc="-20" dirty="0">
                <a:solidFill>
                  <a:srgbClr val="330066"/>
                </a:solidFill>
                <a:latin typeface="Arial"/>
                <a:cs typeface="Arial"/>
              </a:rPr>
              <a:t>Hava</a:t>
            </a: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	Yolu</a:t>
            </a:r>
            <a:r>
              <a:rPr sz="3900" b="1" spc="-40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Önlemleri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1777314"/>
            <a:ext cx="396240" cy="297484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878839" y="1531429"/>
            <a:ext cx="54641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3000" dirty="0">
                <a:latin typeface="Microsoft Sans Serif"/>
                <a:cs typeface="Microsoft Sans Serif"/>
              </a:rPr>
              <a:t>Pulmoner</a:t>
            </a:r>
            <a:r>
              <a:rPr sz="3000" spc="8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tüberküloz</a:t>
            </a:r>
            <a:r>
              <a:rPr sz="3000" spc="7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tanısı</a:t>
            </a:r>
            <a:r>
              <a:rPr sz="3000" spc="145" dirty="0">
                <a:latin typeface="Microsoft Sans Serif"/>
                <a:cs typeface="Microsoft Sans Serif"/>
              </a:rPr>
              <a:t> </a:t>
            </a:r>
            <a:r>
              <a:rPr sz="3000" spc="-20" dirty="0">
                <a:latin typeface="Microsoft Sans Serif"/>
                <a:cs typeface="Microsoft Sans Serif"/>
              </a:rPr>
              <a:t>veya </a:t>
            </a:r>
            <a:r>
              <a:rPr sz="3000" dirty="0">
                <a:latin typeface="Microsoft Sans Serif"/>
                <a:cs typeface="Microsoft Sans Serif"/>
              </a:rPr>
              <a:t>şüphesi</a:t>
            </a:r>
            <a:r>
              <a:rPr sz="3000" spc="-4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olan</a:t>
            </a:r>
            <a:r>
              <a:rPr sz="3000" spc="-2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hasta;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2845942"/>
            <a:ext cx="347472" cy="259079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372350" y="2709799"/>
            <a:ext cx="12382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maskesi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8640" y="3746880"/>
            <a:ext cx="396240" cy="29718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266946"/>
            <a:ext cx="347472" cy="25908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878839" y="2709799"/>
            <a:ext cx="6059805" cy="1843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0" marR="5080">
              <a:lnSpc>
                <a:spcPct val="100000"/>
              </a:lnSpc>
              <a:spcBef>
                <a:spcPts val="105"/>
              </a:spcBef>
              <a:tabLst>
                <a:tab pos="2073275" algn="l"/>
                <a:tab pos="3728720" algn="l"/>
                <a:tab pos="4795520" algn="l"/>
              </a:tabLst>
            </a:pPr>
            <a:r>
              <a:rPr sz="2600" spc="-10" dirty="0">
                <a:latin typeface="Microsoft Sans Serif"/>
                <a:cs typeface="Microsoft Sans Serif"/>
              </a:rPr>
              <a:t>Odasına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girerken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5" dirty="0">
                <a:solidFill>
                  <a:srgbClr val="CC0000"/>
                </a:solidFill>
                <a:latin typeface="Microsoft Sans Serif"/>
                <a:cs typeface="Microsoft Sans Serif"/>
              </a:rPr>
              <a:t>N95</a:t>
            </a:r>
            <a:r>
              <a:rPr sz="2600" dirty="0">
                <a:solidFill>
                  <a:srgbClr val="CC0000"/>
                </a:solidFill>
                <a:latin typeface="Microsoft Sans Serif"/>
                <a:cs typeface="Microsoft Sans Serif"/>
              </a:rPr>
              <a:t>	</a:t>
            </a: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solunum </a:t>
            </a:r>
            <a:r>
              <a:rPr sz="2600" spc="-10" dirty="0">
                <a:latin typeface="Microsoft Sans Serif"/>
                <a:cs typeface="Microsoft Sans Serif"/>
              </a:rPr>
              <a:t>takılmalıdır</a:t>
            </a:r>
            <a:endParaRPr sz="2600">
              <a:latin typeface="Microsoft Sans Serif"/>
              <a:cs typeface="Microsoft Sans Serif"/>
            </a:endParaRPr>
          </a:p>
          <a:p>
            <a:pPr marR="57785" algn="ctr">
              <a:lnSpc>
                <a:spcPct val="100000"/>
              </a:lnSpc>
              <a:spcBef>
                <a:spcPts val="705"/>
              </a:spcBef>
            </a:pPr>
            <a:r>
              <a:rPr sz="3000" dirty="0">
                <a:latin typeface="Microsoft Sans Serif"/>
                <a:cs typeface="Microsoft Sans Serif"/>
              </a:rPr>
              <a:t>Kızamık,</a:t>
            </a:r>
            <a:r>
              <a:rPr sz="3000" spc="14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suçiçeği</a:t>
            </a:r>
            <a:r>
              <a:rPr sz="3000" spc="7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tanısı</a:t>
            </a:r>
            <a:r>
              <a:rPr sz="3000" spc="12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olan</a:t>
            </a:r>
            <a:r>
              <a:rPr sz="3000" spc="6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hasta;</a:t>
            </a:r>
            <a:endParaRPr sz="3000">
              <a:latin typeface="Microsoft Sans Serif"/>
              <a:cs typeface="Microsoft Sans Serif"/>
            </a:endParaRPr>
          </a:p>
          <a:p>
            <a:pPr marR="71755" algn="ctr">
              <a:lnSpc>
                <a:spcPct val="100000"/>
              </a:lnSpc>
              <a:spcBef>
                <a:spcPts val="640"/>
              </a:spcBef>
            </a:pPr>
            <a:r>
              <a:rPr sz="2600" dirty="0">
                <a:latin typeface="Microsoft Sans Serif"/>
                <a:cs typeface="Microsoft Sans Serif"/>
              </a:rPr>
              <a:t>Odasına</a:t>
            </a:r>
            <a:r>
              <a:rPr sz="2600" spc="7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duyarlı</a:t>
            </a:r>
            <a:r>
              <a:rPr sz="2600" spc="6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kişiler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girmemelidir.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4742434"/>
            <a:ext cx="347472" cy="25908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93063" y="5614111"/>
            <a:ext cx="347472" cy="259384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1228140" y="4606290"/>
            <a:ext cx="7381240" cy="129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562735" algn="l"/>
                <a:tab pos="3018155" algn="l"/>
                <a:tab pos="5118100" algn="l"/>
                <a:tab pos="6116955" algn="l"/>
              </a:tabLst>
            </a:pPr>
            <a:r>
              <a:rPr sz="2600" spc="-10" dirty="0">
                <a:latin typeface="Microsoft Sans Serif"/>
                <a:cs typeface="Microsoft Sans Serif"/>
              </a:rPr>
              <a:t>Mutlaka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girmesi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gerekiyorsa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25" dirty="0">
                <a:latin typeface="Microsoft Sans Serif"/>
                <a:cs typeface="Microsoft Sans Serif"/>
              </a:rPr>
              <a:t>N95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solunum </a:t>
            </a:r>
            <a:r>
              <a:rPr sz="2600" dirty="0">
                <a:latin typeface="Microsoft Sans Serif"/>
                <a:cs typeface="Microsoft Sans Serif"/>
              </a:rPr>
              <a:t>maskesi</a:t>
            </a:r>
            <a:r>
              <a:rPr sz="2600" spc="-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ile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girmelidirler.</a:t>
            </a:r>
            <a:endParaRPr sz="2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600" dirty="0">
                <a:latin typeface="Microsoft Sans Serif"/>
                <a:cs typeface="Microsoft Sans Serif"/>
              </a:rPr>
              <a:t>Bağışık</a:t>
            </a:r>
            <a:r>
              <a:rPr sz="2600" spc="8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iseler</a:t>
            </a:r>
            <a:r>
              <a:rPr sz="2600" spc="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maske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takmalarına</a:t>
            </a:r>
            <a:r>
              <a:rPr sz="2600" spc="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gerek</a:t>
            </a:r>
            <a:r>
              <a:rPr sz="2600" spc="7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yoktur.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48" name="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689725" y="304800"/>
            <a:ext cx="1752600" cy="2057400"/>
          </a:xfrm>
          <a:prstGeom prst="rect">
            <a:avLst/>
          </a:prstGeom>
        </p:spPr>
      </p:pic>
      <p:pic>
        <p:nvPicPr>
          <p:cNvPr id="49" name="object 49">
            <a:hlinkClick r:id="rId33"/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267575" y="3276600"/>
            <a:ext cx="1181100" cy="1181100"/>
          </a:xfrm>
          <a:prstGeom prst="rect">
            <a:avLst/>
          </a:prstGeom>
        </p:spPr>
      </p:pic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27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35940" y="156794"/>
            <a:ext cx="6558915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Koruyucu</a:t>
            </a:r>
            <a:r>
              <a:rPr sz="3900" b="1" spc="-18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ekipmanın</a:t>
            </a:r>
            <a:r>
              <a:rPr sz="3900" b="1" spc="-165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330066"/>
                </a:solidFill>
                <a:latin typeface="Arial"/>
                <a:cs typeface="Arial"/>
              </a:rPr>
              <a:t>uygun kullanımı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29944" y="2110104"/>
            <a:ext cx="396240" cy="297179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260094" y="1955672"/>
            <a:ext cx="3919854" cy="351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2835" algn="l"/>
              </a:tabLst>
            </a:pP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Giyme</a:t>
            </a:r>
            <a:r>
              <a:rPr sz="3000" spc="-75" dirty="0">
                <a:solidFill>
                  <a:srgbClr val="33006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330066"/>
                </a:solidFill>
                <a:latin typeface="Microsoft Sans Serif"/>
                <a:cs typeface="Microsoft Sans Serif"/>
              </a:rPr>
              <a:t>sırası</a:t>
            </a: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	</a:t>
            </a:r>
            <a:r>
              <a:rPr sz="3000" spc="-25" dirty="0">
                <a:solidFill>
                  <a:srgbClr val="330066"/>
                </a:solidFill>
                <a:latin typeface="Microsoft Sans Serif"/>
                <a:cs typeface="Microsoft Sans Serif"/>
              </a:rPr>
              <a:t>Ö-</a:t>
            </a:r>
            <a:r>
              <a:rPr sz="3000" spc="-30" dirty="0">
                <a:solidFill>
                  <a:srgbClr val="330066"/>
                </a:solidFill>
                <a:latin typeface="Microsoft Sans Serif"/>
                <a:cs typeface="Microsoft Sans Serif"/>
              </a:rPr>
              <a:t>M-G-</a:t>
            </a:r>
            <a:r>
              <a:rPr sz="3000" spc="-50" dirty="0">
                <a:solidFill>
                  <a:srgbClr val="330066"/>
                </a:solidFill>
                <a:latin typeface="Microsoft Sans Serif"/>
                <a:cs typeface="Microsoft Sans Serif"/>
              </a:rPr>
              <a:t>E</a:t>
            </a:r>
            <a:endParaRPr sz="3000" dirty="0">
              <a:latin typeface="Microsoft Sans Serif"/>
              <a:cs typeface="Microsoft Sans Serif"/>
            </a:endParaRPr>
          </a:p>
          <a:p>
            <a:pPr marL="361315" marR="2573655">
              <a:lnSpc>
                <a:spcPct val="190100"/>
              </a:lnSpc>
              <a:spcBef>
                <a:spcPts val="120"/>
              </a:spcBef>
            </a:pP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Ö</a:t>
            </a:r>
            <a:r>
              <a:rPr sz="2600" spc="-10" dirty="0">
                <a:latin typeface="Microsoft Sans Serif"/>
                <a:cs typeface="Microsoft Sans Serif"/>
              </a:rPr>
              <a:t>nlük </a:t>
            </a: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M</a:t>
            </a:r>
            <a:r>
              <a:rPr sz="2600" spc="-10" dirty="0">
                <a:latin typeface="Microsoft Sans Serif"/>
                <a:cs typeface="Microsoft Sans Serif"/>
              </a:rPr>
              <a:t>aske</a:t>
            </a:r>
            <a:endParaRPr sz="2600" dirty="0">
              <a:latin typeface="Microsoft Sans Serif"/>
              <a:cs typeface="Microsoft Sans Serif"/>
            </a:endParaRPr>
          </a:p>
          <a:p>
            <a:pPr marL="361315" marR="459740">
              <a:lnSpc>
                <a:spcPts val="5930"/>
              </a:lnSpc>
              <a:spcBef>
                <a:spcPts val="464"/>
              </a:spcBef>
            </a:pP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G</a:t>
            </a:r>
            <a:r>
              <a:rPr sz="2600" spc="-10" dirty="0">
                <a:latin typeface="Microsoft Sans Serif"/>
                <a:cs typeface="Microsoft Sans Serif"/>
              </a:rPr>
              <a:t>özlük-</a:t>
            </a:r>
            <a:r>
              <a:rPr sz="2600" dirty="0">
                <a:latin typeface="Microsoft Sans Serif"/>
                <a:cs typeface="Microsoft Sans Serif"/>
              </a:rPr>
              <a:t>yüz</a:t>
            </a:r>
            <a:r>
              <a:rPr sz="2600" spc="6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koruyucu </a:t>
            </a: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E</a:t>
            </a:r>
            <a:r>
              <a:rPr sz="2600" spc="-10" dirty="0">
                <a:latin typeface="Microsoft Sans Serif"/>
                <a:cs typeface="Microsoft Sans Serif"/>
              </a:rPr>
              <a:t>ldiven</a:t>
            </a:r>
            <a:endParaRPr sz="2600" dirty="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28</a:t>
            </a:r>
          </a:p>
        </p:txBody>
      </p:sp>
      <p:pic>
        <p:nvPicPr>
          <p:cNvPr id="34" name="object 38">
            <a:extLst>
              <a:ext uri="{FF2B5EF4-FFF2-40B4-BE49-F238E27FC236}">
                <a16:creationId xmlns:a16="http://schemas.microsoft.com/office/drawing/2014/main" id="{47B37DC0-08C8-4D1A-1608-A17F21C2E1DD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22856" y="5082239"/>
            <a:ext cx="396240" cy="297179"/>
          </a:xfrm>
          <a:prstGeom prst="rect">
            <a:avLst/>
          </a:prstGeom>
        </p:spPr>
      </p:pic>
      <p:pic>
        <p:nvPicPr>
          <p:cNvPr id="35" name="object 38">
            <a:extLst>
              <a:ext uri="{FF2B5EF4-FFF2-40B4-BE49-F238E27FC236}">
                <a16:creationId xmlns:a16="http://schemas.microsoft.com/office/drawing/2014/main" id="{85350F61-EFDA-64CB-107B-DFDE739CB3E0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60094" y="4310777"/>
            <a:ext cx="396240" cy="297179"/>
          </a:xfrm>
          <a:prstGeom prst="rect">
            <a:avLst/>
          </a:prstGeom>
        </p:spPr>
      </p:pic>
      <p:pic>
        <p:nvPicPr>
          <p:cNvPr id="36" name="object 38">
            <a:extLst>
              <a:ext uri="{FF2B5EF4-FFF2-40B4-BE49-F238E27FC236}">
                <a16:creationId xmlns:a16="http://schemas.microsoft.com/office/drawing/2014/main" id="{76E3E628-7F28-9230-268F-BFB2CF517F45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22856" y="3491166"/>
            <a:ext cx="396240" cy="297179"/>
          </a:xfrm>
          <a:prstGeom prst="rect">
            <a:avLst/>
          </a:prstGeom>
        </p:spPr>
      </p:pic>
      <p:pic>
        <p:nvPicPr>
          <p:cNvPr id="41" name="object 38">
            <a:extLst>
              <a:ext uri="{FF2B5EF4-FFF2-40B4-BE49-F238E27FC236}">
                <a16:creationId xmlns:a16="http://schemas.microsoft.com/office/drawing/2014/main" id="{CCEB8E02-3931-8961-B102-06527910E9A4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22856" y="2719704"/>
            <a:ext cx="396240" cy="29717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72440" y="1686179"/>
            <a:ext cx="396240" cy="297179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802640" y="1531746"/>
            <a:ext cx="2499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Çıkarma</a:t>
            </a:r>
            <a:r>
              <a:rPr sz="3000" spc="150" dirty="0">
                <a:solidFill>
                  <a:srgbClr val="33006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330066"/>
                </a:solidFill>
                <a:latin typeface="Microsoft Sans Serif"/>
                <a:cs typeface="Microsoft Sans Serif"/>
              </a:rPr>
              <a:t>sırası</a:t>
            </a:r>
            <a:endParaRPr sz="3000" dirty="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34965" y="1531746"/>
            <a:ext cx="22523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1155" algn="l"/>
                <a:tab pos="2112010" algn="l"/>
              </a:tabLst>
            </a:pPr>
            <a:r>
              <a:rPr sz="3000" spc="-50" dirty="0">
                <a:solidFill>
                  <a:srgbClr val="330066"/>
                </a:solidFill>
                <a:latin typeface="Microsoft Sans Serif"/>
                <a:cs typeface="Microsoft Sans Serif"/>
              </a:rPr>
              <a:t>(</a:t>
            </a: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	E-</a:t>
            </a:r>
            <a:r>
              <a:rPr sz="3000" spc="-30" dirty="0">
                <a:solidFill>
                  <a:srgbClr val="330066"/>
                </a:solidFill>
                <a:latin typeface="Microsoft Sans Serif"/>
                <a:cs typeface="Microsoft Sans Serif"/>
              </a:rPr>
              <a:t>G-Ö-</a:t>
            </a:r>
            <a:r>
              <a:rPr sz="3000" spc="-50" dirty="0">
                <a:solidFill>
                  <a:srgbClr val="330066"/>
                </a:solidFill>
                <a:latin typeface="Microsoft Sans Serif"/>
                <a:cs typeface="Microsoft Sans Serif"/>
              </a:rPr>
              <a:t>M</a:t>
            </a:r>
            <a:r>
              <a:rPr sz="3000" dirty="0">
                <a:solidFill>
                  <a:srgbClr val="330066"/>
                </a:solidFill>
                <a:latin typeface="Microsoft Sans Serif"/>
                <a:cs typeface="Microsoft Sans Serif"/>
              </a:rPr>
              <a:t>	</a:t>
            </a:r>
            <a:r>
              <a:rPr sz="3000" spc="-50" dirty="0">
                <a:solidFill>
                  <a:srgbClr val="330066"/>
                </a:solidFill>
                <a:latin typeface="Microsoft Sans Serif"/>
                <a:cs typeface="Microsoft Sans Serif"/>
              </a:rPr>
              <a:t>)</a:t>
            </a:r>
            <a:endParaRPr sz="3000" dirty="0">
              <a:latin typeface="Microsoft Sans Serif"/>
              <a:cs typeface="Microsoft Sans Serif"/>
            </a:endParaRPr>
          </a:p>
        </p:txBody>
      </p:sp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6863" y="2484121"/>
            <a:ext cx="347472" cy="25907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6863" y="3093416"/>
            <a:ext cx="347472" cy="25938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6863" y="3810000"/>
            <a:ext cx="347472" cy="25908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16863" y="4756150"/>
            <a:ext cx="347472" cy="25908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151940" y="2360802"/>
            <a:ext cx="3115945" cy="2681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E</a:t>
            </a:r>
            <a:r>
              <a:rPr sz="2600" spc="-10" dirty="0">
                <a:latin typeface="Microsoft Sans Serif"/>
                <a:cs typeface="Microsoft Sans Serif"/>
              </a:rPr>
              <a:t>ldiven</a:t>
            </a:r>
            <a:endParaRPr sz="26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90000"/>
              </a:lnSpc>
            </a:pP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G</a:t>
            </a:r>
            <a:r>
              <a:rPr sz="2600" spc="-10" dirty="0">
                <a:latin typeface="Microsoft Sans Serif"/>
                <a:cs typeface="Microsoft Sans Serif"/>
              </a:rPr>
              <a:t>özlük-</a:t>
            </a:r>
            <a:r>
              <a:rPr sz="2600" dirty="0">
                <a:latin typeface="Microsoft Sans Serif"/>
                <a:cs typeface="Microsoft Sans Serif"/>
              </a:rPr>
              <a:t>yüz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koruyucu </a:t>
            </a: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Ö</a:t>
            </a:r>
            <a:r>
              <a:rPr sz="2600" spc="-10" dirty="0">
                <a:latin typeface="Microsoft Sans Serif"/>
                <a:cs typeface="Microsoft Sans Serif"/>
              </a:rPr>
              <a:t>nlük</a:t>
            </a:r>
            <a:endParaRPr sz="2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10"/>
              </a:spcBef>
            </a:pPr>
            <a:r>
              <a:rPr sz="2600" spc="-10" dirty="0">
                <a:solidFill>
                  <a:srgbClr val="CC0000"/>
                </a:solidFill>
                <a:latin typeface="Microsoft Sans Serif"/>
                <a:cs typeface="Microsoft Sans Serif"/>
              </a:rPr>
              <a:t>M</a:t>
            </a:r>
            <a:r>
              <a:rPr sz="2600" spc="-10" dirty="0">
                <a:latin typeface="Microsoft Sans Serif"/>
                <a:cs typeface="Microsoft Sans Serif"/>
              </a:rPr>
              <a:t>aske</a:t>
            </a:r>
            <a:endParaRPr sz="2600" dirty="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29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900" y="152400"/>
            <a:ext cx="0" cy="1524000"/>
          </a:xfrm>
          <a:custGeom>
            <a:avLst/>
            <a:gdLst/>
            <a:ahLst/>
            <a:cxnLst/>
            <a:rect l="l" t="t" r="r" b="b"/>
            <a:pathLst>
              <a:path h="1524000">
                <a:moveTo>
                  <a:pt x="0" y="0"/>
                </a:moveTo>
                <a:lnTo>
                  <a:pt x="0" y="15240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52400"/>
            <a:ext cx="120015" cy="119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420" y="152400"/>
            <a:ext cx="118490" cy="1198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9442" y="152400"/>
            <a:ext cx="114046" cy="119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320293"/>
            <a:ext cx="120015" cy="1154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420" y="320293"/>
            <a:ext cx="118490" cy="1154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7463" y="320293"/>
            <a:ext cx="112521" cy="11544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9442" y="320293"/>
            <a:ext cx="114046" cy="1154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53400" y="488187"/>
            <a:ext cx="120015" cy="112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1420" y="488187"/>
            <a:ext cx="118490" cy="1125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89442" y="488187"/>
            <a:ext cx="114046" cy="1125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57463" y="488187"/>
            <a:ext cx="112521" cy="1125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825483" y="488187"/>
            <a:ext cx="120142" cy="1125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656208"/>
            <a:ext cx="120015" cy="1198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656208"/>
            <a:ext cx="118490" cy="1198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442" y="656208"/>
            <a:ext cx="114046" cy="1198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656208"/>
            <a:ext cx="112521" cy="1198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53400" y="824102"/>
            <a:ext cx="120015" cy="1198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1420" y="824102"/>
            <a:ext cx="118490" cy="1198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9442" y="824102"/>
            <a:ext cx="114046" cy="1198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57463" y="824102"/>
            <a:ext cx="112521" cy="1198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25483" y="824102"/>
            <a:ext cx="120142" cy="1198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53400" y="991997"/>
            <a:ext cx="120015" cy="11849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21420" y="991997"/>
            <a:ext cx="118490" cy="11849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89442" y="991997"/>
            <a:ext cx="114046" cy="1184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57463" y="991997"/>
            <a:ext cx="112521" cy="11849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21420" y="1159891"/>
            <a:ext cx="118490" cy="1125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53400" y="1159891"/>
            <a:ext cx="120015" cy="1125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89442" y="1159891"/>
            <a:ext cx="114046" cy="1125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57463" y="1159891"/>
            <a:ext cx="112521" cy="1125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21420" y="1327911"/>
            <a:ext cx="118490" cy="119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57463" y="1327911"/>
            <a:ext cx="112521" cy="119887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83540" y="644397"/>
            <a:ext cx="434340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330066"/>
                </a:solidFill>
                <a:latin typeface="Arial"/>
                <a:cs typeface="Arial"/>
              </a:rPr>
              <a:t>UNUTMAYALIM</a:t>
            </a:r>
            <a:r>
              <a:rPr sz="3900" b="1" spc="-229" dirty="0">
                <a:solidFill>
                  <a:srgbClr val="330066"/>
                </a:solidFill>
                <a:latin typeface="Arial"/>
                <a:cs typeface="Arial"/>
              </a:rPr>
              <a:t> </a:t>
            </a:r>
            <a:r>
              <a:rPr sz="3900" b="1" spc="-25" dirty="0">
                <a:solidFill>
                  <a:srgbClr val="330066"/>
                </a:solidFill>
                <a:latin typeface="Arial"/>
                <a:cs typeface="Arial"/>
              </a:rPr>
              <a:t>!!!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58544" y="1922094"/>
            <a:ext cx="371856" cy="27767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145844" y="1776806"/>
            <a:ext cx="6899275" cy="3378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Microsoft Sans Serif"/>
                <a:cs typeface="Microsoft Sans Serif"/>
              </a:rPr>
              <a:t>Hastane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enfeksiyonlarının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önlenmesinde;</a:t>
            </a:r>
            <a:endParaRPr sz="2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2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latin typeface="Microsoft Sans Serif"/>
                <a:cs typeface="Microsoft Sans Serif"/>
              </a:rPr>
              <a:t>*En</a:t>
            </a:r>
            <a:r>
              <a:rPr sz="3000" spc="15" dirty="0">
                <a:latin typeface="Microsoft Sans Serif"/>
                <a:cs typeface="Microsoft Sans Serif"/>
              </a:rPr>
              <a:t> </a:t>
            </a:r>
            <a:r>
              <a:rPr sz="30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UCUZ</a:t>
            </a:r>
            <a:endParaRPr sz="3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latin typeface="Microsoft Sans Serif"/>
                <a:cs typeface="Microsoft Sans Serif"/>
              </a:rPr>
              <a:t>*En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KOLAY</a:t>
            </a:r>
            <a:endParaRPr sz="3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latin typeface="Microsoft Sans Serif"/>
                <a:cs typeface="Microsoft Sans Serif"/>
              </a:rPr>
              <a:t>*En</a:t>
            </a:r>
            <a:r>
              <a:rPr sz="3000" spc="-20" dirty="0"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FF0000"/>
                </a:solidFill>
                <a:latin typeface="Microsoft Sans Serif"/>
                <a:cs typeface="Microsoft Sans Serif"/>
              </a:rPr>
              <a:t>ETKİLİ</a:t>
            </a:r>
            <a:r>
              <a:rPr sz="30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000" spc="-25" dirty="0">
                <a:latin typeface="Microsoft Sans Serif"/>
                <a:cs typeface="Microsoft Sans Serif"/>
              </a:rPr>
              <a:t>yol</a:t>
            </a:r>
            <a:endParaRPr sz="3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3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latin typeface="Microsoft Sans Serif"/>
                <a:cs typeface="Microsoft Sans Serif"/>
              </a:rPr>
              <a:t>*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EL</a:t>
            </a:r>
            <a:r>
              <a:rPr sz="30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0000"/>
                </a:solidFill>
                <a:latin typeface="Arial"/>
                <a:cs typeface="Arial"/>
              </a:rPr>
              <a:t>YIKAMADIR.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30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43370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Tanımlar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4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1945893"/>
            <a:ext cx="8079105" cy="40953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marR="5080" indent="-281940" algn="just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Enfeksiyonun</a:t>
            </a:r>
            <a:r>
              <a:rPr sz="2800" spc="4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var</a:t>
            </a:r>
            <a:r>
              <a:rPr sz="2800" spc="-1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olup</a:t>
            </a:r>
            <a:r>
              <a:rPr sz="2800" spc="1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olmadığını</a:t>
            </a:r>
            <a:r>
              <a:rPr sz="2800" spc="7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belirlemek</a:t>
            </a:r>
            <a:r>
              <a:rPr sz="2800" spc="6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veya </a:t>
            </a:r>
            <a:r>
              <a:rPr sz="2800" spc="-10" dirty="0">
                <a:latin typeface="Constantia"/>
                <a:cs typeface="Constantia"/>
              </a:rPr>
              <a:t>saptanan</a:t>
            </a:r>
            <a:r>
              <a:rPr sz="2800" spc="-114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enfeksiyonu</a:t>
            </a:r>
            <a:r>
              <a:rPr sz="2800" spc="-11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sınıflandırmak</a:t>
            </a:r>
            <a:endParaRPr sz="2800" dirty="0">
              <a:latin typeface="Constantia"/>
              <a:cs typeface="Constantia"/>
            </a:endParaRPr>
          </a:p>
          <a:p>
            <a:pPr marL="283845" marR="13335" indent="-280670" algn="just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Klinik</a:t>
            </a:r>
            <a:r>
              <a:rPr sz="2800" spc="40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ve</a:t>
            </a:r>
            <a:r>
              <a:rPr sz="2800" spc="380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laboratuvar</a:t>
            </a:r>
            <a:r>
              <a:rPr sz="2800" spc="37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bulguları,</a:t>
            </a:r>
            <a:r>
              <a:rPr sz="2800" spc="42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diğer</a:t>
            </a:r>
            <a:r>
              <a:rPr sz="2800" spc="370" dirty="0">
                <a:latin typeface="Constantia"/>
                <a:cs typeface="Constantia"/>
              </a:rPr>
              <a:t>  </a:t>
            </a:r>
            <a:r>
              <a:rPr sz="2800" spc="-10" dirty="0">
                <a:latin typeface="Constantia"/>
                <a:cs typeface="Constantia"/>
              </a:rPr>
              <a:t>tanısal 	testler:</a:t>
            </a:r>
            <a:endParaRPr sz="2800" dirty="0">
              <a:latin typeface="Constantia"/>
              <a:cs typeface="Constantia"/>
            </a:endParaRPr>
          </a:p>
          <a:p>
            <a:pPr marL="285115" marR="5080" lvl="1" indent="-281940" algn="just">
              <a:spcBef>
                <a:spcPts val="9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</a:rPr>
              <a:t>Hasta dosyası</a:t>
            </a:r>
          </a:p>
          <a:p>
            <a:pPr marL="285115" marR="5080" lvl="1" indent="-281940" algn="just">
              <a:spcBef>
                <a:spcPts val="9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</a:rPr>
              <a:t>Laboratuvar: Klinik örneklerin mikroskopik incelemesi, kültür sonuçları ve antijen/antikor testleri, radyografiler, lökosit sayımı, vb.</a:t>
            </a:r>
          </a:p>
          <a:p>
            <a:pPr marL="284480" indent="-280670">
              <a:lnSpc>
                <a:spcPct val="100000"/>
              </a:lnSpc>
              <a:spcBef>
                <a:spcPts val="650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4480" algn="l"/>
              </a:tabLst>
            </a:pPr>
            <a:r>
              <a:rPr sz="2800" spc="-20" dirty="0">
                <a:latin typeface="Constantia"/>
                <a:cs typeface="Constantia"/>
              </a:rPr>
              <a:t>Doktorun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enfeksiyon</a:t>
            </a:r>
            <a:r>
              <a:rPr sz="2800" spc="-10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tanısı</a:t>
            </a:r>
            <a:r>
              <a:rPr sz="2800" spc="-2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koyması</a:t>
            </a:r>
            <a:endParaRPr sz="28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711" y="210311"/>
            <a:ext cx="8366125" cy="6278245"/>
            <a:chOff x="362711" y="210311"/>
            <a:chExt cx="8366125" cy="6278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711" y="210311"/>
              <a:ext cx="8365998" cy="62781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67" y="272795"/>
              <a:ext cx="5830824" cy="19080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8779" y="4655311"/>
            <a:ext cx="85178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009DD9"/>
                </a:solidFill>
                <a:latin typeface="Constantia"/>
                <a:cs typeface="Constantia"/>
              </a:rPr>
              <a:t>HAZIRLAYAN</a:t>
            </a:r>
            <a:endParaRPr sz="4000">
              <a:latin typeface="Constantia"/>
              <a:cs typeface="Constantia"/>
            </a:endParaRPr>
          </a:p>
          <a:p>
            <a:pPr algn="ctr">
              <a:lnSpc>
                <a:spcPct val="100000"/>
              </a:lnSpc>
            </a:pPr>
            <a:r>
              <a:rPr sz="4000" b="1" spc="-30" dirty="0">
                <a:solidFill>
                  <a:srgbClr val="009DD9"/>
                </a:solidFill>
                <a:latin typeface="Constantia"/>
                <a:cs typeface="Constantia"/>
              </a:rPr>
              <a:t>ENFEKSİYON</a:t>
            </a:r>
            <a:r>
              <a:rPr sz="4000" b="1" spc="-95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4000" b="1" spc="-70" dirty="0">
                <a:solidFill>
                  <a:srgbClr val="009DD9"/>
                </a:solidFill>
                <a:latin typeface="Constantia"/>
                <a:cs typeface="Constantia"/>
              </a:rPr>
              <a:t>KONTROL</a:t>
            </a:r>
            <a:r>
              <a:rPr sz="4000" b="1" spc="-165" dirty="0">
                <a:solidFill>
                  <a:srgbClr val="009DD9"/>
                </a:solidFill>
                <a:latin typeface="Constantia"/>
                <a:cs typeface="Constantia"/>
              </a:rPr>
              <a:t> </a:t>
            </a:r>
            <a:r>
              <a:rPr sz="4000" b="1" spc="-10" dirty="0">
                <a:solidFill>
                  <a:srgbClr val="009DD9"/>
                </a:solidFill>
                <a:latin typeface="Constantia"/>
                <a:cs typeface="Constantia"/>
              </a:rPr>
              <a:t>KOMİTESİ</a:t>
            </a:r>
            <a:endParaRPr sz="4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444" y="737616"/>
            <a:ext cx="8018526" cy="13921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6214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8ABB"/>
                </a:solidFill>
              </a:rPr>
              <a:t>Hastane</a:t>
            </a:r>
            <a:r>
              <a:rPr spc="-165" dirty="0">
                <a:solidFill>
                  <a:srgbClr val="008ABB"/>
                </a:solidFill>
              </a:rPr>
              <a:t> </a:t>
            </a:r>
            <a:r>
              <a:rPr spc="-10" dirty="0">
                <a:solidFill>
                  <a:srgbClr val="008ABB"/>
                </a:solidFill>
              </a:rPr>
              <a:t>Enfeksiyonu</a:t>
            </a:r>
            <a:r>
              <a:rPr spc="-185" dirty="0">
                <a:solidFill>
                  <a:srgbClr val="008ABB"/>
                </a:solidFill>
              </a:rPr>
              <a:t> </a:t>
            </a:r>
            <a:r>
              <a:rPr spc="-10" dirty="0">
                <a:solidFill>
                  <a:srgbClr val="008ABB"/>
                </a:solidFill>
              </a:rPr>
              <a:t>Nedir?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300227" y="1847088"/>
            <a:ext cx="8060055" cy="3603625"/>
            <a:chOff x="300227" y="1847088"/>
            <a:chExt cx="8060055" cy="36036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227" y="1912620"/>
              <a:ext cx="584454" cy="6637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495" y="1847088"/>
              <a:ext cx="2058162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02051" y="1847088"/>
              <a:ext cx="1693926" cy="7871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0372" y="1847088"/>
              <a:ext cx="1517141" cy="7871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21907" y="1847088"/>
              <a:ext cx="2237993" cy="787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495" y="2273808"/>
              <a:ext cx="2216658" cy="7871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66772" y="2273808"/>
              <a:ext cx="1774698" cy="7871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227" y="2851404"/>
              <a:ext cx="584454" cy="6637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495" y="2785872"/>
              <a:ext cx="2058162" cy="7871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64663" y="2785872"/>
              <a:ext cx="2579369" cy="7871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11039" y="2785872"/>
              <a:ext cx="1666493" cy="7871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44539" y="2785872"/>
              <a:ext cx="846582" cy="7871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24016" y="2785872"/>
              <a:ext cx="595121" cy="7871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52031" y="2785872"/>
              <a:ext cx="810006" cy="7871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29044" y="2785872"/>
              <a:ext cx="1070609" cy="78714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66659" y="2785872"/>
              <a:ext cx="793242" cy="7871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9495" y="3212591"/>
              <a:ext cx="2123694" cy="7871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79904" y="3212591"/>
              <a:ext cx="1529333" cy="7871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227" y="3790188"/>
              <a:ext cx="584454" cy="6637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495" y="3724655"/>
              <a:ext cx="2308098" cy="7871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22804" y="3724655"/>
              <a:ext cx="1660397" cy="78714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58412" y="3724655"/>
              <a:ext cx="1850898" cy="78714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82995" y="3724655"/>
              <a:ext cx="1303781" cy="78714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60463" y="3724655"/>
              <a:ext cx="770381" cy="7871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06056" y="3724655"/>
              <a:ext cx="1053846" cy="7871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9495" y="4151376"/>
              <a:ext cx="1402842" cy="78714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52955" y="4151376"/>
              <a:ext cx="1411986" cy="7871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81655" y="4151376"/>
              <a:ext cx="1296162" cy="78714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88435" y="4151376"/>
              <a:ext cx="2519934" cy="7871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227" y="4728972"/>
              <a:ext cx="584454" cy="6637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9495" y="4663439"/>
              <a:ext cx="1607058" cy="78714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61744" y="4663439"/>
              <a:ext cx="1114806" cy="78714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09444" y="4663439"/>
              <a:ext cx="822197" cy="7871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64535" y="4663439"/>
              <a:ext cx="578358" cy="7871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75788" y="4663439"/>
              <a:ext cx="1163574" cy="78714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56075" y="4663439"/>
              <a:ext cx="861822" cy="78714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36136" y="4663439"/>
              <a:ext cx="1445514" cy="78714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92268" y="4663439"/>
              <a:ext cx="1256538" cy="78714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981699" y="4663439"/>
              <a:ext cx="645414" cy="78714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49924" y="4663439"/>
              <a:ext cx="628650" cy="78714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411468" y="4663439"/>
              <a:ext cx="1096517" cy="78714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123175" y="4663439"/>
              <a:ext cx="800862" cy="787145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474370" y="1926717"/>
            <a:ext cx="7659370" cy="3268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86385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1071"/>
              <a:buFont typeface="Segoe UI Symbol"/>
              <a:buChar char="⚫"/>
              <a:tabLst>
                <a:tab pos="287020" algn="l"/>
                <a:tab pos="2449830" algn="l"/>
                <a:tab pos="4248150" algn="l"/>
                <a:tab pos="5869940" algn="l"/>
              </a:tabLst>
            </a:pPr>
            <a:r>
              <a:rPr sz="2800" spc="-10" dirty="0">
                <a:latin typeface="Constantia"/>
                <a:cs typeface="Constantia"/>
              </a:rPr>
              <a:t>Hastaneye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başvuru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anında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inkubasyon döneminde</a:t>
            </a:r>
            <a:r>
              <a:rPr sz="2800" spc="-16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olmayan</a:t>
            </a:r>
            <a:endParaRPr sz="2800">
              <a:latin typeface="Constantia"/>
              <a:cs typeface="Constantia"/>
            </a:endParaRPr>
          </a:p>
          <a:p>
            <a:pPr marL="286385" indent="-28575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1071"/>
              <a:buFont typeface="Segoe UI Symbol"/>
              <a:buChar char="⚫"/>
              <a:tabLst>
                <a:tab pos="286385" algn="l"/>
                <a:tab pos="6577330" algn="l"/>
              </a:tabLst>
            </a:pPr>
            <a:r>
              <a:rPr sz="2800" dirty="0">
                <a:latin typeface="Constantia"/>
                <a:cs typeface="Constantia"/>
              </a:rPr>
              <a:t>Hastaneye</a:t>
            </a:r>
            <a:r>
              <a:rPr sz="2800" spc="10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başvurduktan</a:t>
            </a:r>
            <a:r>
              <a:rPr sz="2800" spc="13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itibaren</a:t>
            </a:r>
            <a:r>
              <a:rPr sz="2800" spc="135" dirty="0">
                <a:latin typeface="Constantia"/>
                <a:cs typeface="Constantia"/>
              </a:rPr>
              <a:t> </a:t>
            </a:r>
            <a:r>
              <a:rPr sz="2800" spc="-15" dirty="0">
                <a:latin typeface="Constantia"/>
                <a:cs typeface="Constantia"/>
              </a:rPr>
              <a:t>48-</a:t>
            </a:r>
            <a:r>
              <a:rPr sz="2800" spc="-25" dirty="0">
                <a:latin typeface="Constantia"/>
                <a:cs typeface="Constantia"/>
              </a:rPr>
              <a:t>72</a:t>
            </a:r>
            <a:r>
              <a:rPr sz="2800" dirty="0">
                <a:latin typeface="Constantia"/>
                <a:cs typeface="Constantia"/>
              </a:rPr>
              <a:t>	saat</a:t>
            </a:r>
            <a:r>
              <a:rPr sz="2800" spc="250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ve</a:t>
            </a:r>
            <a:endParaRPr sz="2800">
              <a:latin typeface="Constantia"/>
              <a:cs typeface="Constantia"/>
            </a:endParaRPr>
          </a:p>
          <a:p>
            <a:pPr marL="287020">
              <a:lnSpc>
                <a:spcPct val="100000"/>
              </a:lnSpc>
            </a:pPr>
            <a:r>
              <a:rPr sz="2800" spc="-20" dirty="0">
                <a:latin typeface="Constantia"/>
                <a:cs typeface="Constantia"/>
              </a:rPr>
              <a:t>sonrasında</a:t>
            </a:r>
            <a:r>
              <a:rPr sz="2800" spc="-114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gelişen</a:t>
            </a:r>
            <a:endParaRPr sz="2800">
              <a:latin typeface="Constantia"/>
              <a:cs typeface="Constantia"/>
            </a:endParaRPr>
          </a:p>
          <a:p>
            <a:pPr marL="287020" marR="7620" indent="-286385">
              <a:lnSpc>
                <a:spcPct val="100000"/>
              </a:lnSpc>
              <a:spcBef>
                <a:spcPts val="670"/>
              </a:spcBef>
              <a:buClr>
                <a:srgbClr val="0AD0D9"/>
              </a:buClr>
              <a:buSzPct val="91071"/>
              <a:buFont typeface="Segoe UI Symbol"/>
              <a:buChar char="⚫"/>
              <a:tabLst>
                <a:tab pos="287020" algn="l"/>
                <a:tab pos="2370455" algn="l"/>
                <a:tab pos="3806190" algn="l"/>
                <a:tab pos="5431155" algn="l"/>
                <a:tab pos="6508750" algn="l"/>
                <a:tab pos="7054215" algn="l"/>
              </a:tabLst>
            </a:pPr>
            <a:r>
              <a:rPr sz="2800" spc="-10" dirty="0">
                <a:latin typeface="Constantia"/>
                <a:cs typeface="Constantia"/>
              </a:rPr>
              <a:t>Hastaneden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taburcu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olduktan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sonra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25" dirty="0">
                <a:latin typeface="Constantia"/>
                <a:cs typeface="Constantia"/>
              </a:rPr>
              <a:t>10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25" dirty="0">
                <a:latin typeface="Constantia"/>
                <a:cs typeface="Constantia"/>
              </a:rPr>
              <a:t>gün </a:t>
            </a:r>
            <a:r>
              <a:rPr sz="2800" dirty="0">
                <a:latin typeface="Constantia"/>
                <a:cs typeface="Constantia"/>
              </a:rPr>
              <a:t>içinde</a:t>
            </a:r>
            <a:r>
              <a:rPr sz="2800" spc="-175" dirty="0">
                <a:latin typeface="Constantia"/>
                <a:cs typeface="Constantia"/>
              </a:rPr>
              <a:t> </a:t>
            </a:r>
            <a:r>
              <a:rPr sz="2800" spc="-30" dirty="0">
                <a:latin typeface="Constantia"/>
                <a:cs typeface="Constantia"/>
              </a:rPr>
              <a:t>ortaya</a:t>
            </a:r>
            <a:r>
              <a:rPr sz="2800" spc="-14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çıkan</a:t>
            </a:r>
            <a:r>
              <a:rPr sz="2800" spc="-14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enfeksiyonlar</a:t>
            </a:r>
            <a:endParaRPr sz="2800">
              <a:latin typeface="Constantia"/>
              <a:cs typeface="Constantia"/>
            </a:endParaRPr>
          </a:p>
          <a:p>
            <a:pPr marL="286385" indent="-28575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1071"/>
              <a:buFont typeface="Segoe UI Symbol"/>
              <a:buChar char="⚫"/>
              <a:tabLst>
                <a:tab pos="286385" algn="l"/>
              </a:tabLst>
            </a:pPr>
            <a:r>
              <a:rPr sz="2800" spc="-20" dirty="0">
                <a:latin typeface="Constantia"/>
                <a:cs typeface="Constantia"/>
              </a:rPr>
              <a:t>Cerrahi</a:t>
            </a:r>
            <a:r>
              <a:rPr sz="2800" spc="-110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alan—</a:t>
            </a:r>
            <a:r>
              <a:rPr sz="2800" dirty="0">
                <a:latin typeface="Constantia"/>
                <a:cs typeface="Constantia"/>
              </a:rPr>
              <a:t>1(bir)</a:t>
            </a:r>
            <a:r>
              <a:rPr sz="2800" spc="-90" dirty="0">
                <a:latin typeface="Constantia"/>
                <a:cs typeface="Constantia"/>
              </a:rPr>
              <a:t> </a:t>
            </a:r>
            <a:r>
              <a:rPr sz="2800" spc="-100" dirty="0">
                <a:latin typeface="Constantia"/>
                <a:cs typeface="Constantia"/>
              </a:rPr>
              <a:t>ay,</a:t>
            </a:r>
            <a:r>
              <a:rPr sz="2800" spc="-75" dirty="0">
                <a:latin typeface="Constantia"/>
                <a:cs typeface="Constantia"/>
              </a:rPr>
              <a:t> </a:t>
            </a:r>
            <a:r>
              <a:rPr sz="2800" spc="-30" dirty="0">
                <a:latin typeface="Constantia"/>
                <a:cs typeface="Constantia"/>
              </a:rPr>
              <a:t>protez</a:t>
            </a:r>
            <a:r>
              <a:rPr sz="2800" spc="-14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varsa–</a:t>
            </a:r>
            <a:r>
              <a:rPr sz="2800" spc="-3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3(üç)</a:t>
            </a:r>
            <a:r>
              <a:rPr sz="2800" spc="-95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ay</a:t>
            </a:r>
            <a:endParaRPr sz="2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4500" y="998219"/>
            <a:ext cx="5863590" cy="4627880"/>
            <a:chOff x="1714500" y="998219"/>
            <a:chExt cx="5863590" cy="4627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7144" y="998219"/>
              <a:ext cx="1224533" cy="10066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6555" y="998219"/>
              <a:ext cx="2430018" cy="10066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4500" y="1930908"/>
              <a:ext cx="5863590" cy="10066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4075" y="2753868"/>
              <a:ext cx="3501390" cy="10066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9655" y="3686555"/>
              <a:ext cx="5645658" cy="10066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90216" y="4619243"/>
              <a:ext cx="4194809" cy="100660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984375" y="1101674"/>
            <a:ext cx="5181600" cy="419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AFEF"/>
                </a:solidFill>
                <a:latin typeface="Constantia"/>
                <a:cs typeface="Constantia"/>
              </a:rPr>
              <a:t>EL</a:t>
            </a:r>
            <a:r>
              <a:rPr sz="3600" b="1" spc="-155" dirty="0">
                <a:solidFill>
                  <a:srgbClr val="00AFEF"/>
                </a:solidFill>
                <a:latin typeface="Constantia"/>
                <a:cs typeface="Constantia"/>
              </a:rPr>
              <a:t> </a:t>
            </a:r>
            <a:r>
              <a:rPr sz="3600" b="1" spc="-10" dirty="0">
                <a:solidFill>
                  <a:srgbClr val="00AFEF"/>
                </a:solidFill>
                <a:latin typeface="Constantia"/>
                <a:cs typeface="Constantia"/>
              </a:rPr>
              <a:t>YIKAMA</a:t>
            </a:r>
            <a:endParaRPr sz="3600" dirty="0">
              <a:latin typeface="Constantia"/>
              <a:cs typeface="Constantia"/>
            </a:endParaRPr>
          </a:p>
          <a:p>
            <a:pPr algn="ctr">
              <a:lnSpc>
                <a:spcPct val="100000"/>
              </a:lnSpc>
              <a:spcBef>
                <a:spcPts val="3025"/>
              </a:spcBef>
            </a:pPr>
            <a:r>
              <a:rPr sz="3600" spc="-20" dirty="0">
                <a:latin typeface="Constantia"/>
                <a:cs typeface="Constantia"/>
              </a:rPr>
              <a:t>Hastane</a:t>
            </a:r>
            <a:r>
              <a:rPr sz="3600" spc="-190" dirty="0">
                <a:latin typeface="Constantia"/>
                <a:cs typeface="Constantia"/>
              </a:rPr>
              <a:t> </a:t>
            </a:r>
            <a:r>
              <a:rPr sz="3600" spc="-10" dirty="0">
                <a:latin typeface="Constantia"/>
                <a:cs typeface="Constantia"/>
              </a:rPr>
              <a:t>enfeksiyonlarının</a:t>
            </a:r>
            <a:endParaRPr sz="3600" dirty="0">
              <a:latin typeface="Constantia"/>
              <a:cs typeface="Constantia"/>
            </a:endParaRPr>
          </a:p>
          <a:p>
            <a:pPr marL="5080" algn="ctr">
              <a:lnSpc>
                <a:spcPct val="100000"/>
              </a:lnSpc>
              <a:spcBef>
                <a:spcPts val="2165"/>
              </a:spcBef>
            </a:pPr>
            <a:r>
              <a:rPr sz="3600" spc="-10" dirty="0">
                <a:latin typeface="Constantia"/>
                <a:cs typeface="Constantia"/>
              </a:rPr>
              <a:t>önlenmesinde</a:t>
            </a:r>
            <a:endParaRPr sz="3600" dirty="0">
              <a:latin typeface="Constantia"/>
              <a:cs typeface="Constantia"/>
            </a:endParaRPr>
          </a:p>
          <a:p>
            <a:pPr marL="3810" algn="ctr">
              <a:lnSpc>
                <a:spcPct val="100000"/>
              </a:lnSpc>
              <a:spcBef>
                <a:spcPts val="3025"/>
              </a:spcBef>
            </a:pPr>
            <a:r>
              <a:rPr sz="3600" b="1" dirty="0">
                <a:solidFill>
                  <a:srgbClr val="00AFEF"/>
                </a:solidFill>
                <a:latin typeface="Constantia"/>
                <a:cs typeface="Constantia"/>
              </a:rPr>
              <a:t>EN</a:t>
            </a:r>
            <a:r>
              <a:rPr sz="3600" b="1" spc="-70" dirty="0">
                <a:solidFill>
                  <a:srgbClr val="00AFEF"/>
                </a:solidFill>
                <a:latin typeface="Constantia"/>
                <a:cs typeface="Constantia"/>
              </a:rPr>
              <a:t> </a:t>
            </a:r>
            <a:r>
              <a:rPr sz="3600" b="1" dirty="0">
                <a:solidFill>
                  <a:srgbClr val="00AFEF"/>
                </a:solidFill>
                <a:latin typeface="Constantia"/>
                <a:cs typeface="Constantia"/>
              </a:rPr>
              <a:t>ETKİLİ</a:t>
            </a:r>
            <a:r>
              <a:rPr sz="3600" b="1" spc="-145" dirty="0">
                <a:solidFill>
                  <a:srgbClr val="00AFEF"/>
                </a:solidFill>
                <a:latin typeface="Constantia"/>
                <a:cs typeface="Constantia"/>
              </a:rPr>
              <a:t> </a:t>
            </a:r>
            <a:r>
              <a:rPr sz="3600" b="1" dirty="0">
                <a:solidFill>
                  <a:srgbClr val="00AFEF"/>
                </a:solidFill>
                <a:latin typeface="Constantia"/>
                <a:cs typeface="Constantia"/>
              </a:rPr>
              <a:t>ve</a:t>
            </a:r>
            <a:r>
              <a:rPr sz="3600" b="1" spc="-145" dirty="0">
                <a:solidFill>
                  <a:srgbClr val="00AFEF"/>
                </a:solidFill>
                <a:latin typeface="Constantia"/>
                <a:cs typeface="Constantia"/>
              </a:rPr>
              <a:t> </a:t>
            </a:r>
            <a:r>
              <a:rPr sz="3600" b="1" dirty="0">
                <a:solidFill>
                  <a:srgbClr val="00AFEF"/>
                </a:solidFill>
                <a:latin typeface="Constantia"/>
                <a:cs typeface="Constantia"/>
              </a:rPr>
              <a:t>EN</a:t>
            </a:r>
            <a:r>
              <a:rPr sz="3600" b="1" spc="-55" dirty="0">
                <a:solidFill>
                  <a:srgbClr val="00AFEF"/>
                </a:solidFill>
                <a:latin typeface="Constantia"/>
                <a:cs typeface="Constantia"/>
              </a:rPr>
              <a:t> </a:t>
            </a:r>
            <a:r>
              <a:rPr sz="3600" b="1" spc="-10" dirty="0">
                <a:solidFill>
                  <a:srgbClr val="00AFEF"/>
                </a:solidFill>
                <a:latin typeface="Constantia"/>
                <a:cs typeface="Constantia"/>
              </a:rPr>
              <a:t>BASİT</a:t>
            </a:r>
            <a:endParaRPr sz="3600" dirty="0">
              <a:latin typeface="Constantia"/>
              <a:cs typeface="Constantia"/>
            </a:endParaRPr>
          </a:p>
          <a:p>
            <a:pPr algn="ctr">
              <a:lnSpc>
                <a:spcPct val="100000"/>
              </a:lnSpc>
              <a:spcBef>
                <a:spcPts val="3025"/>
              </a:spcBef>
            </a:pPr>
            <a:r>
              <a:rPr sz="3600" dirty="0">
                <a:latin typeface="Constantia"/>
                <a:cs typeface="Constantia"/>
              </a:rPr>
              <a:t>tıbbi</a:t>
            </a:r>
            <a:r>
              <a:rPr sz="3600" spc="-150" dirty="0">
                <a:latin typeface="Constantia"/>
                <a:cs typeface="Constantia"/>
              </a:rPr>
              <a:t> </a:t>
            </a:r>
            <a:r>
              <a:rPr sz="3600" spc="-10" dirty="0">
                <a:latin typeface="Constantia"/>
                <a:cs typeface="Constantia"/>
              </a:rPr>
              <a:t>uygulamadır.</a:t>
            </a:r>
            <a:endParaRPr sz="36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40080" y="611123"/>
            <a:ext cx="7107555" cy="1255395"/>
            <a:chOff x="640080" y="611123"/>
            <a:chExt cx="7107555" cy="125539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080" y="611123"/>
              <a:ext cx="7107174" cy="8130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8772" y="1053083"/>
              <a:ext cx="2053589" cy="813053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3478" rIns="0" bIns="0" rtlCol="0">
            <a:spAutoFit/>
          </a:bodyPr>
          <a:lstStyle/>
          <a:p>
            <a:pPr marL="2912745" marR="5080" indent="-2489200">
              <a:lnSpc>
                <a:spcPct val="100000"/>
              </a:lnSpc>
              <a:spcBef>
                <a:spcPts val="105"/>
              </a:spcBef>
            </a:pPr>
            <a:r>
              <a:rPr sz="2900" b="1" dirty="0">
                <a:solidFill>
                  <a:srgbClr val="00AFEF"/>
                </a:solidFill>
                <a:latin typeface="Calibri"/>
                <a:cs typeface="Calibri"/>
              </a:rPr>
              <a:t>Hastane</a:t>
            </a:r>
            <a:r>
              <a:rPr sz="2900" b="1" spc="-7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00AFEF"/>
                </a:solidFill>
                <a:latin typeface="Calibri"/>
                <a:cs typeface="Calibri"/>
              </a:rPr>
              <a:t>ortamındaki</a:t>
            </a:r>
            <a:r>
              <a:rPr sz="2900" b="1" spc="-8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00AFEF"/>
                </a:solidFill>
                <a:latin typeface="Calibri"/>
                <a:cs typeface="Calibri"/>
              </a:rPr>
              <a:t>en</a:t>
            </a:r>
            <a:r>
              <a:rPr sz="2900" b="1" spc="-7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00AFEF"/>
                </a:solidFill>
                <a:latin typeface="Calibri"/>
                <a:cs typeface="Calibri"/>
              </a:rPr>
              <a:t>önemli</a:t>
            </a:r>
            <a:r>
              <a:rPr sz="2900" b="1" spc="-7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0AFEF"/>
                </a:solidFill>
                <a:latin typeface="Calibri"/>
                <a:cs typeface="Calibri"/>
              </a:rPr>
              <a:t>enfeksiyon kaynakları</a:t>
            </a:r>
            <a:endParaRPr sz="29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48055" y="1863851"/>
            <a:ext cx="2966720" cy="3065780"/>
            <a:chOff x="448055" y="1863851"/>
            <a:chExt cx="2966720" cy="306578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055" y="1953767"/>
              <a:ext cx="453402" cy="5143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9223" y="1863851"/>
              <a:ext cx="1634489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055" y="2392679"/>
              <a:ext cx="453402" cy="5143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9223" y="2302763"/>
              <a:ext cx="2708910" cy="6774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055" y="2831591"/>
              <a:ext cx="453402" cy="514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9223" y="2741675"/>
              <a:ext cx="2638805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0475" y="3305543"/>
              <a:ext cx="336042" cy="3802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6404" y="3183635"/>
              <a:ext cx="2033777" cy="5935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0475" y="3689591"/>
              <a:ext cx="336042" cy="3802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6404" y="3567683"/>
              <a:ext cx="1888998" cy="5935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0475" y="4073639"/>
              <a:ext cx="336042" cy="3802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6404" y="3951731"/>
              <a:ext cx="1622298" cy="59359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0475" y="4457687"/>
              <a:ext cx="336042" cy="3802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6404" y="4335779"/>
              <a:ext cx="2468118" cy="59359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79526" y="1856994"/>
            <a:ext cx="2659380" cy="28822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59079" indent="-246379">
              <a:lnSpc>
                <a:spcPct val="100000"/>
              </a:lnSpc>
              <a:spcBef>
                <a:spcPts val="6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259079" algn="l"/>
              </a:tabLst>
            </a:pPr>
            <a:r>
              <a:rPr sz="2400" b="1" spc="-10" dirty="0">
                <a:solidFill>
                  <a:srgbClr val="04607A"/>
                </a:solidFill>
                <a:latin typeface="Constantia"/>
                <a:cs typeface="Constantia"/>
              </a:rPr>
              <a:t>Hastalar</a:t>
            </a:r>
            <a:endParaRPr sz="2400" dirty="0">
              <a:latin typeface="Constantia"/>
              <a:cs typeface="Constantia"/>
            </a:endParaRPr>
          </a:p>
          <a:p>
            <a:pPr marL="259079" indent="-246379">
              <a:lnSpc>
                <a:spcPct val="100000"/>
              </a:lnSpc>
              <a:spcBef>
                <a:spcPts val="580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259079" algn="l"/>
              </a:tabLst>
            </a:pPr>
            <a:r>
              <a:rPr sz="2400" b="1" dirty="0">
                <a:solidFill>
                  <a:srgbClr val="04607A"/>
                </a:solidFill>
                <a:latin typeface="Constantia"/>
                <a:cs typeface="Constantia"/>
              </a:rPr>
              <a:t>Sağlık</a:t>
            </a:r>
            <a:r>
              <a:rPr sz="2400" b="1" spc="-140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400" b="1" spc="-10" dirty="0">
                <a:solidFill>
                  <a:srgbClr val="04607A"/>
                </a:solidFill>
                <a:latin typeface="Constantia"/>
                <a:cs typeface="Constantia"/>
              </a:rPr>
              <a:t>personeli</a:t>
            </a:r>
            <a:endParaRPr sz="2400" dirty="0">
              <a:latin typeface="Constantia"/>
              <a:cs typeface="Constantia"/>
            </a:endParaRPr>
          </a:p>
          <a:p>
            <a:pPr marL="259079" indent="-246379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259079" algn="l"/>
              </a:tabLst>
            </a:pPr>
            <a:r>
              <a:rPr sz="2400" b="1" spc="-10" dirty="0">
                <a:solidFill>
                  <a:srgbClr val="04607A"/>
                </a:solidFill>
                <a:latin typeface="Constantia"/>
                <a:cs typeface="Constantia"/>
              </a:rPr>
              <a:t>Hastane</a:t>
            </a:r>
            <a:r>
              <a:rPr sz="2400" b="1" spc="-135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400" b="1" spc="-10" dirty="0">
                <a:solidFill>
                  <a:srgbClr val="04607A"/>
                </a:solidFill>
                <a:latin typeface="Constantia"/>
                <a:cs typeface="Constantia"/>
              </a:rPr>
              <a:t>ortamı</a:t>
            </a:r>
            <a:endParaRPr sz="2400" dirty="0">
              <a:latin typeface="Constantia"/>
              <a:cs typeface="Constantia"/>
            </a:endParaRPr>
          </a:p>
          <a:p>
            <a:pPr marL="533400" lvl="1" indent="-246379">
              <a:lnSpc>
                <a:spcPct val="100000"/>
              </a:lnSpc>
              <a:spcBef>
                <a:spcPts val="530"/>
              </a:spcBef>
              <a:buClr>
                <a:srgbClr val="009DD9"/>
              </a:buClr>
              <a:buSzPct val="69047"/>
              <a:buFont typeface="Segoe UI Symbol"/>
              <a:buChar char="⚫"/>
              <a:tabLst>
                <a:tab pos="533400" algn="l"/>
              </a:tabLst>
            </a:pPr>
            <a:r>
              <a:rPr sz="2100" b="1" spc="-50" dirty="0">
                <a:solidFill>
                  <a:srgbClr val="04607A"/>
                </a:solidFill>
                <a:latin typeface="Constantia"/>
                <a:cs typeface="Constantia"/>
              </a:rPr>
              <a:t>Tüm</a:t>
            </a:r>
            <a:r>
              <a:rPr sz="2100" b="1" spc="-100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100" b="1" spc="-10" dirty="0">
                <a:solidFill>
                  <a:srgbClr val="04607A"/>
                </a:solidFill>
                <a:latin typeface="Constantia"/>
                <a:cs typeface="Constantia"/>
              </a:rPr>
              <a:t>yüzeyler</a:t>
            </a:r>
            <a:endParaRPr sz="2100" dirty="0">
              <a:latin typeface="Constantia"/>
              <a:cs typeface="Constantia"/>
            </a:endParaRPr>
          </a:p>
          <a:p>
            <a:pPr marL="533400" lvl="1" indent="-246379">
              <a:lnSpc>
                <a:spcPct val="100000"/>
              </a:lnSpc>
              <a:spcBef>
                <a:spcPts val="500"/>
              </a:spcBef>
              <a:buClr>
                <a:srgbClr val="009DD9"/>
              </a:buClr>
              <a:buSzPct val="69047"/>
              <a:buFont typeface="Segoe UI Symbol"/>
              <a:buChar char="⚫"/>
              <a:tabLst>
                <a:tab pos="533400" algn="l"/>
              </a:tabLst>
            </a:pPr>
            <a:r>
              <a:rPr sz="2100" b="1" spc="-20" dirty="0">
                <a:solidFill>
                  <a:srgbClr val="04607A"/>
                </a:solidFill>
                <a:latin typeface="Constantia"/>
                <a:cs typeface="Constantia"/>
              </a:rPr>
              <a:t>Tıbbi</a:t>
            </a:r>
            <a:r>
              <a:rPr sz="2100" b="1" spc="-100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100" b="1" spc="-10" dirty="0">
                <a:solidFill>
                  <a:srgbClr val="04607A"/>
                </a:solidFill>
                <a:latin typeface="Constantia"/>
                <a:cs typeface="Constantia"/>
              </a:rPr>
              <a:t>aletler</a:t>
            </a:r>
            <a:endParaRPr sz="2100" dirty="0">
              <a:latin typeface="Constantia"/>
              <a:cs typeface="Constantia"/>
            </a:endParaRPr>
          </a:p>
          <a:p>
            <a:pPr marL="533400" lvl="1" indent="-246379">
              <a:lnSpc>
                <a:spcPct val="100000"/>
              </a:lnSpc>
              <a:spcBef>
                <a:spcPts val="509"/>
              </a:spcBef>
              <a:buClr>
                <a:srgbClr val="009DD9"/>
              </a:buClr>
              <a:buSzPct val="69047"/>
              <a:buFont typeface="Segoe UI Symbol"/>
              <a:buChar char="⚫"/>
              <a:tabLst>
                <a:tab pos="533400" algn="l"/>
              </a:tabLst>
            </a:pPr>
            <a:r>
              <a:rPr sz="2100" b="1" spc="-10" dirty="0">
                <a:solidFill>
                  <a:srgbClr val="04607A"/>
                </a:solidFill>
                <a:latin typeface="Constantia"/>
                <a:cs typeface="Constantia"/>
              </a:rPr>
              <a:t>Tuvaletler</a:t>
            </a:r>
            <a:endParaRPr sz="2100" dirty="0">
              <a:latin typeface="Constantia"/>
              <a:cs typeface="Constantia"/>
            </a:endParaRPr>
          </a:p>
          <a:p>
            <a:pPr marL="533400" lvl="1" indent="-246379">
              <a:lnSpc>
                <a:spcPct val="100000"/>
              </a:lnSpc>
              <a:spcBef>
                <a:spcPts val="505"/>
              </a:spcBef>
              <a:buClr>
                <a:srgbClr val="009DD9"/>
              </a:buClr>
              <a:buSzPct val="69047"/>
              <a:buFont typeface="Segoe UI Symbol"/>
              <a:buChar char="⚫"/>
              <a:tabLst>
                <a:tab pos="533400" algn="l"/>
              </a:tabLst>
            </a:pPr>
            <a:r>
              <a:rPr sz="2100" b="1" spc="-30" dirty="0">
                <a:solidFill>
                  <a:srgbClr val="04607A"/>
                </a:solidFill>
                <a:latin typeface="Constantia"/>
                <a:cs typeface="Constantia"/>
              </a:rPr>
              <a:t>Temizlik</a:t>
            </a:r>
            <a:r>
              <a:rPr sz="2100" b="1" spc="-70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100" b="1" spc="-10" dirty="0">
                <a:solidFill>
                  <a:srgbClr val="04607A"/>
                </a:solidFill>
                <a:latin typeface="Constantia"/>
                <a:cs typeface="Constantia"/>
              </a:rPr>
              <a:t>araçları</a:t>
            </a:r>
            <a:endParaRPr sz="2100" dirty="0">
              <a:latin typeface="Constantia"/>
              <a:cs typeface="Constanti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51676" y="1613916"/>
            <a:ext cx="2592324" cy="379780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6304" y="1324355"/>
            <a:ext cx="8543290" cy="4489450"/>
            <a:chOff x="146304" y="1324355"/>
            <a:chExt cx="8543290" cy="448945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4" y="1363979"/>
              <a:ext cx="718566" cy="7002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3672" y="1324355"/>
              <a:ext cx="2330957" cy="7871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3639" y="1324355"/>
              <a:ext cx="837438" cy="7871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90087" y="1324355"/>
              <a:ext cx="898398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87495" y="1324355"/>
              <a:ext cx="1753362" cy="7871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39868" y="1324355"/>
              <a:ext cx="1120902" cy="7871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59780" y="1324355"/>
              <a:ext cx="1547622" cy="787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40296" y="1324355"/>
              <a:ext cx="558546" cy="7871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97851" y="1324355"/>
              <a:ext cx="1491233" cy="7871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6240" y="1836419"/>
              <a:ext cx="1817370" cy="7871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34896" y="1836419"/>
              <a:ext cx="828294" cy="7871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85999" y="1836419"/>
              <a:ext cx="966977" cy="7871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68168" y="1836419"/>
              <a:ext cx="1104137" cy="7871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87495" y="1836419"/>
              <a:ext cx="2172462" cy="7871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2851" y="1836419"/>
              <a:ext cx="558546" cy="7871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3736" y="2691383"/>
              <a:ext cx="621030" cy="6042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8912" y="2656331"/>
              <a:ext cx="517410" cy="6804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19684" y="2593847"/>
              <a:ext cx="2309622" cy="7871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62783" y="2593847"/>
              <a:ext cx="1951482" cy="7871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47744" y="2593847"/>
              <a:ext cx="2655570" cy="7871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36792" y="2593847"/>
              <a:ext cx="840486" cy="7871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0756" y="2593847"/>
              <a:ext cx="898398" cy="7871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42632" y="2593847"/>
              <a:ext cx="1346453" cy="78714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8431" y="3148583"/>
              <a:ext cx="2541270" cy="78714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49880" y="3148583"/>
              <a:ext cx="1668018" cy="78714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19600" y="3148583"/>
              <a:ext cx="890777" cy="7871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12080" y="3148583"/>
              <a:ext cx="1861566" cy="7871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75347" y="3148583"/>
              <a:ext cx="1713738" cy="78714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8431" y="3703320"/>
              <a:ext cx="1486662" cy="7871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27987" y="3703320"/>
              <a:ext cx="558545" cy="78714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4" y="4511039"/>
              <a:ext cx="718566" cy="7002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3672" y="4471416"/>
              <a:ext cx="1288542" cy="78714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38071" y="4471416"/>
              <a:ext cx="2123693" cy="78714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87624" y="4471416"/>
              <a:ext cx="838962" cy="78714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52444" y="4471416"/>
              <a:ext cx="1544574" cy="7871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722875" y="4471416"/>
              <a:ext cx="1120902" cy="7871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71159" y="4471416"/>
              <a:ext cx="1709165" cy="78714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06184" y="4471416"/>
              <a:ext cx="1882902" cy="78714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8431" y="5026152"/>
              <a:ext cx="1184910" cy="78714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02436" y="5026152"/>
              <a:ext cx="791718" cy="78714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09343" y="5026152"/>
              <a:ext cx="1300733" cy="78714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25268" y="5026152"/>
              <a:ext cx="1242821" cy="78714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386327" y="5026152"/>
              <a:ext cx="2606802" cy="78714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26024" y="5026152"/>
              <a:ext cx="558546" cy="787146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330200" y="1317523"/>
            <a:ext cx="8137525" cy="424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13335" indent="-286385" algn="just">
              <a:lnSpc>
                <a:spcPct val="120100"/>
              </a:lnSpc>
              <a:spcBef>
                <a:spcPts val="100"/>
              </a:spcBef>
              <a:buClr>
                <a:srgbClr val="FF0000"/>
              </a:buClr>
              <a:buSzPct val="91071"/>
              <a:buFont typeface="Wingdings"/>
              <a:buChar char=""/>
              <a:tabLst>
                <a:tab pos="287020" algn="l"/>
                <a:tab pos="313055" algn="l"/>
              </a:tabLst>
            </a:pPr>
            <a:r>
              <a:rPr sz="2800" dirty="0">
                <a:latin typeface="Constantia"/>
                <a:cs typeface="Constantia"/>
              </a:rPr>
              <a:t>Patojenlerin</a:t>
            </a:r>
            <a:r>
              <a:rPr sz="2800" spc="44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</a:t>
            </a:r>
            <a:r>
              <a:rPr sz="2800" spc="434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sık</a:t>
            </a:r>
            <a:r>
              <a:rPr sz="2800" spc="45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bulaşma</a:t>
            </a:r>
            <a:r>
              <a:rPr sz="2800" spc="41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yolu</a:t>
            </a:r>
            <a:r>
              <a:rPr sz="2800" spc="45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ellerdir.</a:t>
            </a:r>
            <a:r>
              <a:rPr sz="2800" spc="48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Çünkü </a:t>
            </a:r>
            <a:r>
              <a:rPr sz="2800" dirty="0">
                <a:latin typeface="Constantia"/>
                <a:cs typeface="Constantia"/>
              </a:rPr>
              <a:t>ellerimiz</a:t>
            </a:r>
            <a:r>
              <a:rPr sz="2800" spc="-10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ile</a:t>
            </a:r>
            <a:r>
              <a:rPr sz="2800" spc="-10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her</a:t>
            </a:r>
            <a:r>
              <a:rPr sz="2800" spc="-155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şeye</a:t>
            </a:r>
            <a:r>
              <a:rPr sz="2800" spc="-15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dokunuruz.</a:t>
            </a:r>
            <a:endParaRPr sz="2800" dirty="0">
              <a:latin typeface="Constantia"/>
              <a:cs typeface="Constantia"/>
            </a:endParaRPr>
          </a:p>
          <a:p>
            <a:pPr marL="299085" marR="5080" indent="-287020" algn="just">
              <a:lnSpc>
                <a:spcPct val="130000"/>
              </a:lnSpc>
              <a:spcBef>
                <a:spcPts val="1595"/>
              </a:spcBef>
              <a:buClr>
                <a:srgbClr val="FF3300"/>
              </a:buClr>
              <a:buSzPct val="93750"/>
              <a:buFont typeface="Wingdings"/>
              <a:buChar char=""/>
              <a:tabLst>
                <a:tab pos="299085" algn="l"/>
              </a:tabLst>
            </a:pPr>
            <a:r>
              <a:rPr sz="2400" dirty="0">
                <a:latin typeface="Constantia"/>
                <a:cs typeface="Constantia"/>
              </a:rPr>
              <a:t>“</a:t>
            </a:r>
            <a:r>
              <a:rPr sz="2800" dirty="0">
                <a:latin typeface="Constantia"/>
                <a:cs typeface="Constantia"/>
              </a:rPr>
              <a:t>Hastaneden</a:t>
            </a:r>
            <a:r>
              <a:rPr sz="2800" spc="-3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kazanılan</a:t>
            </a:r>
            <a:r>
              <a:rPr sz="2800" spc="-4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enfeksiyonlar”</a:t>
            </a:r>
            <a:r>
              <a:rPr sz="2800" spc="-1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</a:t>
            </a:r>
            <a:r>
              <a:rPr sz="2800" spc="-4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sık</a:t>
            </a:r>
            <a:r>
              <a:rPr sz="2800" spc="-4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sağlık </a:t>
            </a:r>
            <a:r>
              <a:rPr sz="2800" dirty="0">
                <a:latin typeface="Constantia"/>
                <a:cs typeface="Constantia"/>
              </a:rPr>
              <a:t>çalışanlarının</a:t>
            </a:r>
            <a:r>
              <a:rPr sz="2800" spc="67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elleriyle</a:t>
            </a:r>
            <a:r>
              <a:rPr sz="2800" spc="650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bir</a:t>
            </a:r>
            <a:r>
              <a:rPr sz="2800" spc="650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hastadan</a:t>
            </a:r>
            <a:r>
              <a:rPr sz="2800" spc="680" dirty="0">
                <a:latin typeface="Constantia"/>
                <a:cs typeface="Constantia"/>
              </a:rPr>
              <a:t>  </a:t>
            </a:r>
            <a:r>
              <a:rPr sz="2800" spc="-10" dirty="0">
                <a:latin typeface="Constantia"/>
                <a:cs typeface="Constantia"/>
              </a:rPr>
              <a:t>diğerine bulaşır.</a:t>
            </a:r>
            <a:endParaRPr sz="2800" dirty="0">
              <a:latin typeface="Constantia"/>
              <a:cs typeface="Constantia"/>
            </a:endParaRPr>
          </a:p>
          <a:p>
            <a:pPr marL="299085" marR="13335" indent="-298450" algn="just">
              <a:lnSpc>
                <a:spcPct val="130100"/>
              </a:lnSpc>
              <a:spcBef>
                <a:spcPts val="1675"/>
              </a:spcBef>
              <a:buClr>
                <a:srgbClr val="FF3300"/>
              </a:buClr>
              <a:buSzPct val="91071"/>
              <a:buFont typeface="Wingdings"/>
              <a:buChar char=""/>
              <a:tabLst>
                <a:tab pos="299085" algn="l"/>
                <a:tab pos="313055" algn="l"/>
              </a:tabLst>
            </a:pPr>
            <a:r>
              <a:rPr sz="2800" dirty="0">
                <a:latin typeface="Constantia"/>
                <a:cs typeface="Constantia"/>
              </a:rPr>
              <a:t>Bunu</a:t>
            </a:r>
            <a:r>
              <a:rPr sz="2800" spc="-6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önlemenin</a:t>
            </a:r>
            <a:r>
              <a:rPr sz="2800" spc="-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</a:t>
            </a:r>
            <a:r>
              <a:rPr sz="2800" spc="-7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önemli</a:t>
            </a:r>
            <a:r>
              <a:rPr sz="2800" spc="-4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yolu</a:t>
            </a:r>
            <a:r>
              <a:rPr sz="2800" spc="-4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hastayla</a:t>
            </a:r>
            <a:r>
              <a:rPr sz="2800" spc="-9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temastan </a:t>
            </a:r>
            <a:r>
              <a:rPr sz="2800" spc="-20" dirty="0">
                <a:latin typeface="Constantia"/>
                <a:cs typeface="Constantia"/>
              </a:rPr>
              <a:t>önce</a:t>
            </a:r>
            <a:r>
              <a:rPr sz="2800" spc="-17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ve</a:t>
            </a:r>
            <a:r>
              <a:rPr sz="2800" spc="-150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sonra</a:t>
            </a:r>
            <a:r>
              <a:rPr sz="2800" spc="-13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elleri</a:t>
            </a:r>
            <a:r>
              <a:rPr sz="2800" spc="-5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temizlemektir.</a:t>
            </a:r>
            <a:endParaRPr sz="2800" dirty="0">
              <a:latin typeface="Constantia"/>
              <a:cs typeface="Constantia"/>
            </a:endParaRPr>
          </a:p>
        </p:txBody>
      </p:sp>
      <p:pic>
        <p:nvPicPr>
          <p:cNvPr id="54" name="object 54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920239" y="271272"/>
            <a:ext cx="5334762" cy="1009650"/>
          </a:xfrm>
          <a:prstGeom prst="rect">
            <a:avLst/>
          </a:prstGeom>
        </p:spPr>
      </p:pic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2191004" y="401777"/>
            <a:ext cx="47644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EL</a:t>
            </a:r>
            <a:r>
              <a:rPr sz="3600" b="1" u="sng" spc="-25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HİJYENİN</a:t>
            </a:r>
            <a:r>
              <a:rPr sz="3600" b="1" u="sng" spc="-40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0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ÖNEMİ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56" name="object 5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194560" y="894588"/>
            <a:ext cx="4786122" cy="937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28600" y="1630679"/>
            <a:ext cx="8639175" cy="3518535"/>
            <a:chOff x="228600" y="1630679"/>
            <a:chExt cx="8639175" cy="351853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600" y="1696211"/>
              <a:ext cx="584454" cy="6637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7868" y="1630679"/>
              <a:ext cx="2058162" cy="7871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7316" y="1630679"/>
              <a:ext cx="1303782" cy="7871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2383" y="1630679"/>
              <a:ext cx="1277873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71544" y="1630679"/>
              <a:ext cx="890777" cy="7871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83608" y="1630679"/>
              <a:ext cx="1616202" cy="7871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22620" y="1630679"/>
              <a:ext cx="1654302" cy="787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98207" y="1630679"/>
              <a:ext cx="1869186" cy="7871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868" y="2057399"/>
              <a:ext cx="1770126" cy="7871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51660" y="2057399"/>
              <a:ext cx="1096518" cy="7871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600" y="2634995"/>
              <a:ext cx="584454" cy="66370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7868" y="2569463"/>
              <a:ext cx="878586" cy="7871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62811" y="2569463"/>
              <a:ext cx="1948433" cy="7871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29127" y="2569463"/>
              <a:ext cx="1654302" cy="7871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99788" y="2569463"/>
              <a:ext cx="2539745" cy="7871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55892" y="2569463"/>
              <a:ext cx="2111502" cy="7871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7868" y="2996183"/>
              <a:ext cx="2216658" cy="78714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02764" y="2996183"/>
              <a:ext cx="2189226" cy="78714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600" y="3573779"/>
              <a:ext cx="584454" cy="6637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7868" y="3508247"/>
              <a:ext cx="773430" cy="7871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3251" y="3508247"/>
              <a:ext cx="1817370" cy="78714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22576" y="3508247"/>
              <a:ext cx="791718" cy="7871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46248" y="3508247"/>
              <a:ext cx="2073402" cy="78714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51603" y="3508247"/>
              <a:ext cx="1655826" cy="78714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39384" y="3508247"/>
              <a:ext cx="3128010" cy="78714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7868" y="3934967"/>
              <a:ext cx="2634234" cy="7871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727960" y="3934967"/>
              <a:ext cx="1594865" cy="7871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48684" y="3934967"/>
              <a:ext cx="1831086" cy="78714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05628" y="3934967"/>
              <a:ext cx="840486" cy="7871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71971" y="3934967"/>
              <a:ext cx="1634489" cy="78714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32319" y="3934967"/>
              <a:ext cx="838962" cy="7871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597140" y="3934967"/>
              <a:ext cx="1270253" cy="78714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7868" y="4361687"/>
              <a:ext cx="1367790" cy="78714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50847" y="4361687"/>
              <a:ext cx="1753362" cy="78714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17876" y="4361687"/>
              <a:ext cx="840486" cy="7871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268979" y="4361687"/>
              <a:ext cx="803910" cy="7871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88079" y="4361687"/>
              <a:ext cx="1541526" cy="78714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850891" y="4361687"/>
              <a:ext cx="1335786" cy="78714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04915" y="4361687"/>
              <a:ext cx="1921001" cy="787145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402437" y="1710385"/>
            <a:ext cx="8242300" cy="3183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indent="-285750" algn="just">
              <a:lnSpc>
                <a:spcPct val="100000"/>
              </a:lnSpc>
              <a:spcBef>
                <a:spcPts val="95"/>
              </a:spcBef>
              <a:buSzPct val="91071"/>
              <a:buFont typeface="Segoe UI Symbol"/>
              <a:buChar char="⚫"/>
              <a:tabLst>
                <a:tab pos="286385" algn="l"/>
              </a:tabLst>
            </a:pPr>
            <a:r>
              <a:rPr sz="2800" spc="-20" dirty="0">
                <a:latin typeface="Constantia"/>
                <a:cs typeface="Constantia"/>
              </a:rPr>
              <a:t>Hastaneye</a:t>
            </a:r>
            <a:r>
              <a:rPr sz="2800" spc="-13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yatan</a:t>
            </a:r>
            <a:r>
              <a:rPr sz="2800" spc="-10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hasta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bir</a:t>
            </a:r>
            <a:r>
              <a:rPr sz="2800" spc="-16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haftada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hastane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florasıyla</a:t>
            </a:r>
            <a:endParaRPr sz="2800">
              <a:latin typeface="Constantia"/>
              <a:cs typeface="Constantia"/>
            </a:endParaRPr>
          </a:p>
          <a:p>
            <a:pPr marL="286385" algn="just">
              <a:lnSpc>
                <a:spcPct val="100000"/>
              </a:lnSpc>
              <a:spcBef>
                <a:spcPts val="5"/>
              </a:spcBef>
            </a:pPr>
            <a:r>
              <a:rPr sz="2800" spc="-25" dirty="0">
                <a:latin typeface="Constantia"/>
                <a:cs typeface="Constantia"/>
              </a:rPr>
              <a:t>kolonize</a:t>
            </a:r>
            <a:r>
              <a:rPr sz="2800" spc="-11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olur</a:t>
            </a:r>
            <a:endParaRPr sz="2800">
              <a:latin typeface="Constantia"/>
              <a:cs typeface="Constantia"/>
            </a:endParaRPr>
          </a:p>
          <a:p>
            <a:pPr marL="286385" marR="13970" indent="-286385" algn="just">
              <a:lnSpc>
                <a:spcPct val="100000"/>
              </a:lnSpc>
              <a:spcBef>
                <a:spcPts val="670"/>
              </a:spcBef>
              <a:buSzPct val="91071"/>
              <a:buFont typeface="Segoe UI Symbol"/>
              <a:buChar char="⚫"/>
              <a:tabLst>
                <a:tab pos="286385" algn="l"/>
              </a:tabLst>
            </a:pPr>
            <a:r>
              <a:rPr sz="2800" dirty="0">
                <a:latin typeface="Constantia"/>
                <a:cs typeface="Constantia"/>
              </a:rPr>
              <a:t>Bu</a:t>
            </a:r>
            <a:r>
              <a:rPr sz="2800" spc="34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bakteriler</a:t>
            </a:r>
            <a:r>
              <a:rPr sz="2800" spc="320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hastane</a:t>
            </a:r>
            <a:r>
              <a:rPr sz="2800" spc="335" dirty="0">
                <a:latin typeface="Constantia"/>
                <a:cs typeface="Constantia"/>
              </a:rPr>
              <a:t>  </a:t>
            </a:r>
            <a:r>
              <a:rPr sz="2800" dirty="0">
                <a:latin typeface="Constantia"/>
                <a:cs typeface="Constantia"/>
              </a:rPr>
              <a:t>çalışanlarının</a:t>
            </a:r>
            <a:r>
              <a:rPr sz="2800" spc="340" dirty="0">
                <a:latin typeface="Constantia"/>
                <a:cs typeface="Constantia"/>
              </a:rPr>
              <a:t>  </a:t>
            </a:r>
            <a:r>
              <a:rPr sz="2800" spc="-10" dirty="0">
                <a:latin typeface="Constantia"/>
                <a:cs typeface="Constantia"/>
              </a:rPr>
              <a:t>ellerindeki bakterilerle</a:t>
            </a:r>
            <a:r>
              <a:rPr sz="2800" spc="-14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uyumludur</a:t>
            </a:r>
            <a:endParaRPr sz="2800">
              <a:latin typeface="Constantia"/>
              <a:cs typeface="Constantia"/>
            </a:endParaRPr>
          </a:p>
          <a:p>
            <a:pPr marL="286385" marR="7620" indent="-286385" algn="just">
              <a:lnSpc>
                <a:spcPct val="100000"/>
              </a:lnSpc>
              <a:spcBef>
                <a:spcPts val="675"/>
              </a:spcBef>
              <a:buSzPct val="91071"/>
              <a:buFont typeface="Segoe UI Symbol"/>
              <a:buChar char="⚫"/>
              <a:tabLst>
                <a:tab pos="286385" algn="l"/>
              </a:tabLst>
            </a:pPr>
            <a:r>
              <a:rPr sz="2800" dirty="0">
                <a:latin typeface="Constantia"/>
                <a:cs typeface="Constantia"/>
              </a:rPr>
              <a:t>El</a:t>
            </a:r>
            <a:r>
              <a:rPr sz="2800" spc="-1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temizliği</a:t>
            </a:r>
            <a:r>
              <a:rPr sz="2800" spc="-1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ve</a:t>
            </a:r>
            <a:r>
              <a:rPr sz="2800" spc="-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antisepsisi</a:t>
            </a:r>
            <a:r>
              <a:rPr sz="2800" spc="-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hastane</a:t>
            </a:r>
            <a:r>
              <a:rPr sz="2800" spc="-7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enfeksiyonlarının </a:t>
            </a:r>
            <a:r>
              <a:rPr sz="2800" dirty="0">
                <a:latin typeface="Constantia"/>
                <a:cs typeface="Constantia"/>
              </a:rPr>
              <a:t>önlenmesinde</a:t>
            </a:r>
            <a:r>
              <a:rPr sz="2800" spc="-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kontrol</a:t>
            </a:r>
            <a:r>
              <a:rPr sz="2800" spc="-1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edilebilir</a:t>
            </a:r>
            <a:r>
              <a:rPr sz="2800" spc="-9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</a:t>
            </a:r>
            <a:r>
              <a:rPr sz="2800" spc="-4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önemli,</a:t>
            </a:r>
            <a:r>
              <a:rPr sz="2800" spc="-2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</a:t>
            </a:r>
            <a:r>
              <a:rPr sz="2800" spc="-4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kolay </a:t>
            </a:r>
            <a:r>
              <a:rPr sz="2800" dirty="0">
                <a:latin typeface="Constantia"/>
                <a:cs typeface="Constantia"/>
              </a:rPr>
              <a:t>ancak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uyumun</a:t>
            </a:r>
            <a:r>
              <a:rPr sz="2800" spc="-15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en</a:t>
            </a:r>
            <a:r>
              <a:rPr sz="2800" spc="-1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az</a:t>
            </a:r>
            <a:r>
              <a:rPr sz="2800" spc="-14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olduğu</a:t>
            </a:r>
            <a:r>
              <a:rPr sz="2800" spc="-8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temel</a:t>
            </a:r>
            <a:r>
              <a:rPr sz="2800" spc="-9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faktördür</a:t>
            </a:r>
            <a:endParaRPr sz="2800">
              <a:latin typeface="Constantia"/>
              <a:cs typeface="Constantia"/>
            </a:endParaRPr>
          </a:p>
        </p:txBody>
      </p:sp>
      <p:pic>
        <p:nvPicPr>
          <p:cNvPr id="49" name="object 4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063495" y="633983"/>
            <a:ext cx="5334761" cy="1009650"/>
          </a:xfrm>
          <a:prstGeom prst="rect">
            <a:avLst/>
          </a:prstGeom>
        </p:spPr>
      </p:pic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2335148" y="763981"/>
            <a:ext cx="47644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EL</a:t>
            </a:r>
            <a:r>
              <a:rPr sz="3600" b="1" u="sng" spc="-25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HİJYENİN</a:t>
            </a:r>
            <a:r>
              <a:rPr sz="3600" b="1" u="sng" spc="-40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 </a:t>
            </a:r>
            <a:r>
              <a:rPr sz="3600" b="1" u="sng" spc="-20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Tahoma"/>
                <a:cs typeface="Tahoma"/>
              </a:rPr>
              <a:t>ÖNEMİ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51" name="object 5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337816" y="1257300"/>
            <a:ext cx="4786122" cy="937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14884" y="606551"/>
            <a:ext cx="8340090" cy="1384935"/>
            <a:chOff x="214884" y="606551"/>
            <a:chExt cx="8340090" cy="138493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884" y="606551"/>
              <a:ext cx="8340090" cy="8968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884" y="1094231"/>
              <a:ext cx="2260854" cy="89687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9066" rIns="0" bIns="0" rtlCol="0">
            <a:spAutoFit/>
          </a:bodyPr>
          <a:lstStyle/>
          <a:p>
            <a:pPr marL="22860" marR="508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AFEF"/>
                </a:solidFill>
                <a:latin typeface="Calibri"/>
                <a:cs typeface="Calibri"/>
              </a:rPr>
              <a:t>HANGİ</a:t>
            </a:r>
            <a:r>
              <a:rPr sz="3200" b="1" spc="-2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AFEF"/>
                </a:solidFill>
                <a:latin typeface="Calibri"/>
                <a:cs typeface="Calibri"/>
              </a:rPr>
              <a:t>İŞLEMLERDEN</a:t>
            </a:r>
            <a:r>
              <a:rPr sz="3200" b="1" spc="-1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AFEF"/>
                </a:solidFill>
                <a:latin typeface="Calibri"/>
                <a:cs typeface="Calibri"/>
              </a:rPr>
              <a:t>SONRA</a:t>
            </a:r>
            <a:r>
              <a:rPr sz="3200" b="1" spc="-2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AFEF"/>
                </a:solidFill>
                <a:latin typeface="Calibri"/>
                <a:cs typeface="Calibri"/>
              </a:rPr>
              <a:t>ELLER</a:t>
            </a:r>
            <a:r>
              <a:rPr sz="3200" b="1" spc="-20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0AFEF"/>
                </a:solidFill>
                <a:latin typeface="Calibri"/>
                <a:cs typeface="Calibri"/>
              </a:rPr>
              <a:t>KOLONİZE </a:t>
            </a:r>
            <a:r>
              <a:rPr sz="3200" b="1" spc="-10" dirty="0">
                <a:solidFill>
                  <a:srgbClr val="00AFEF"/>
                </a:solidFill>
                <a:latin typeface="Calibri"/>
                <a:cs typeface="Calibri"/>
              </a:rPr>
              <a:t>OLABİLİR?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00683" y="2057400"/>
            <a:ext cx="6555740" cy="3504565"/>
            <a:chOff x="900683" y="2057400"/>
            <a:chExt cx="6555740" cy="350456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83" y="2097023"/>
              <a:ext cx="663702" cy="6454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7487" y="2057400"/>
              <a:ext cx="3917441" cy="7307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83" y="2651759"/>
              <a:ext cx="663702" cy="6454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7487" y="2612136"/>
              <a:ext cx="4630674" cy="7307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83" y="3206496"/>
              <a:ext cx="663702" cy="6454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7487" y="3166872"/>
              <a:ext cx="4473702" cy="7307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83" y="3761232"/>
              <a:ext cx="663702" cy="64541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29867" y="3721607"/>
              <a:ext cx="6188202" cy="73075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83" y="4315967"/>
              <a:ext cx="663702" cy="6454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29867" y="4276344"/>
              <a:ext cx="6226302" cy="7307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83" y="4870704"/>
              <a:ext cx="663702" cy="6454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7487" y="4831079"/>
              <a:ext cx="5177790" cy="73075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69644" y="1972157"/>
            <a:ext cx="6173470" cy="3354704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73380" indent="-360680">
              <a:lnSpc>
                <a:spcPct val="100000"/>
              </a:lnSpc>
              <a:spcBef>
                <a:spcPts val="1345"/>
              </a:spcBef>
              <a:buClr>
                <a:srgbClr val="FF3300"/>
              </a:buClr>
              <a:buSzPct val="94230"/>
              <a:buFont typeface="Wingdings"/>
              <a:buChar char=""/>
              <a:tabLst>
                <a:tab pos="373380" algn="l"/>
              </a:tabLst>
            </a:pPr>
            <a:r>
              <a:rPr sz="2600" spc="-10" dirty="0">
                <a:latin typeface="Constantia"/>
                <a:cs typeface="Constantia"/>
              </a:rPr>
              <a:t>Hastayı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yatağa</a:t>
            </a:r>
            <a:r>
              <a:rPr sz="2600" spc="-15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yatırmak,</a:t>
            </a:r>
            <a:endParaRPr sz="2600">
              <a:latin typeface="Constantia"/>
              <a:cs typeface="Constantia"/>
            </a:endParaRPr>
          </a:p>
          <a:p>
            <a:pPr marL="373380" indent="-360680">
              <a:lnSpc>
                <a:spcPct val="100000"/>
              </a:lnSpc>
              <a:spcBef>
                <a:spcPts val="1250"/>
              </a:spcBef>
              <a:buClr>
                <a:srgbClr val="FF3300"/>
              </a:buClr>
              <a:buSzPct val="94230"/>
              <a:buFont typeface="Wingdings"/>
              <a:buChar char=""/>
              <a:tabLst>
                <a:tab pos="373380" algn="l"/>
              </a:tabLst>
            </a:pPr>
            <a:r>
              <a:rPr sz="2600" dirty="0">
                <a:latin typeface="Constantia"/>
                <a:cs typeface="Constantia"/>
              </a:rPr>
              <a:t>Nabız</a:t>
            </a:r>
            <a:r>
              <a:rPr sz="2600" spc="-15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sayıp,</a:t>
            </a:r>
            <a:r>
              <a:rPr sz="2600" spc="-65" dirty="0">
                <a:latin typeface="Constantia"/>
                <a:cs typeface="Constantia"/>
              </a:rPr>
              <a:t> </a:t>
            </a:r>
            <a:r>
              <a:rPr sz="2600" spc="-20" dirty="0">
                <a:latin typeface="Constantia"/>
                <a:cs typeface="Constantia"/>
              </a:rPr>
              <a:t>tansiyon</a:t>
            </a:r>
            <a:r>
              <a:rPr sz="2600" spc="-14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ölçmek,</a:t>
            </a:r>
            <a:endParaRPr sz="2600">
              <a:latin typeface="Constantia"/>
              <a:cs typeface="Constantia"/>
            </a:endParaRPr>
          </a:p>
          <a:p>
            <a:pPr marL="373380" indent="-360680">
              <a:lnSpc>
                <a:spcPct val="100000"/>
              </a:lnSpc>
              <a:spcBef>
                <a:spcPts val="1245"/>
              </a:spcBef>
              <a:buClr>
                <a:srgbClr val="FF3300"/>
              </a:buClr>
              <a:buSzPct val="94230"/>
              <a:buFont typeface="Wingdings"/>
              <a:buChar char=""/>
              <a:tabLst>
                <a:tab pos="373380" algn="l"/>
              </a:tabLst>
            </a:pPr>
            <a:r>
              <a:rPr sz="2600" spc="-10" dirty="0">
                <a:latin typeface="Constantia"/>
                <a:cs typeface="Constantia"/>
              </a:rPr>
              <a:t>Hastanın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cildine</a:t>
            </a:r>
            <a:r>
              <a:rPr sz="2600" spc="-114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dokunmak,</a:t>
            </a:r>
            <a:endParaRPr sz="2600">
              <a:latin typeface="Constantia"/>
              <a:cs typeface="Constantia"/>
            </a:endParaRPr>
          </a:p>
          <a:p>
            <a:pPr marL="365760" indent="-353060">
              <a:lnSpc>
                <a:spcPct val="100000"/>
              </a:lnSpc>
              <a:spcBef>
                <a:spcPts val="1250"/>
              </a:spcBef>
              <a:buClr>
                <a:srgbClr val="FF3300"/>
              </a:buClr>
              <a:buSzPct val="94230"/>
              <a:buFont typeface="Wingdings"/>
              <a:buChar char=""/>
              <a:tabLst>
                <a:tab pos="365760" algn="l"/>
              </a:tabLst>
            </a:pPr>
            <a:r>
              <a:rPr sz="2600" spc="-35" dirty="0">
                <a:latin typeface="Constantia"/>
                <a:cs typeface="Constantia"/>
              </a:rPr>
              <a:t>Yatak</a:t>
            </a:r>
            <a:r>
              <a:rPr sz="2600" spc="-13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örtülerini</a:t>
            </a:r>
            <a:r>
              <a:rPr sz="2600" spc="-13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düzeltmek,</a:t>
            </a:r>
            <a:r>
              <a:rPr sz="2600" spc="-13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değiştirmek,</a:t>
            </a:r>
            <a:endParaRPr sz="2600">
              <a:latin typeface="Constantia"/>
              <a:cs typeface="Constantia"/>
            </a:endParaRPr>
          </a:p>
          <a:p>
            <a:pPr marL="365760" indent="-353060">
              <a:lnSpc>
                <a:spcPct val="100000"/>
              </a:lnSpc>
              <a:spcBef>
                <a:spcPts val="1250"/>
              </a:spcBef>
              <a:buClr>
                <a:srgbClr val="FF3300"/>
              </a:buClr>
              <a:buSzPct val="94230"/>
              <a:buFont typeface="Wingdings"/>
              <a:buChar char=""/>
              <a:tabLst>
                <a:tab pos="365760" algn="l"/>
              </a:tabLst>
            </a:pPr>
            <a:r>
              <a:rPr sz="2600" spc="-25" dirty="0">
                <a:latin typeface="Constantia"/>
                <a:cs typeface="Constantia"/>
              </a:rPr>
              <a:t>Yatak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kenarlarına,</a:t>
            </a:r>
            <a:r>
              <a:rPr sz="2600" spc="-25" dirty="0">
                <a:latin typeface="Constantia"/>
                <a:cs typeface="Constantia"/>
              </a:rPr>
              <a:t> </a:t>
            </a:r>
            <a:r>
              <a:rPr sz="2600" spc="-20" dirty="0">
                <a:latin typeface="Constantia"/>
                <a:cs typeface="Constantia"/>
              </a:rPr>
              <a:t>komodine</a:t>
            </a:r>
            <a:r>
              <a:rPr sz="2600" spc="-15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dokunmak,</a:t>
            </a:r>
            <a:endParaRPr sz="2600">
              <a:latin typeface="Constantia"/>
              <a:cs typeface="Constantia"/>
            </a:endParaRPr>
          </a:p>
          <a:p>
            <a:pPr marL="373380" indent="-360680">
              <a:lnSpc>
                <a:spcPct val="100000"/>
              </a:lnSpc>
              <a:spcBef>
                <a:spcPts val="1250"/>
              </a:spcBef>
              <a:buClr>
                <a:srgbClr val="FF3300"/>
              </a:buClr>
              <a:buSzPct val="94230"/>
              <a:buFont typeface="Wingdings"/>
              <a:buChar char=""/>
              <a:tabLst>
                <a:tab pos="373380" algn="l"/>
              </a:tabLst>
            </a:pPr>
            <a:r>
              <a:rPr sz="2600" dirty="0">
                <a:latin typeface="Constantia"/>
                <a:cs typeface="Constantia"/>
              </a:rPr>
              <a:t>Serum</a:t>
            </a:r>
            <a:r>
              <a:rPr sz="2600" spc="-11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seti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35" dirty="0">
                <a:latin typeface="Constantia"/>
                <a:cs typeface="Constantia"/>
              </a:rPr>
              <a:t>ve</a:t>
            </a:r>
            <a:r>
              <a:rPr sz="2600" spc="-12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şişesine</a:t>
            </a:r>
            <a:r>
              <a:rPr sz="2600" spc="-14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dokunmak.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496" y="502919"/>
            <a:ext cx="6014465" cy="10066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8134" rIns="0" bIns="0" rtlCol="0">
            <a:spAutoFit/>
          </a:bodyPr>
          <a:lstStyle/>
          <a:p>
            <a:pPr marL="114046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6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HİJYENİ</a:t>
            </a:r>
            <a:r>
              <a:rPr sz="36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0000"/>
                </a:solidFill>
                <a:latin typeface="Calibri"/>
                <a:cs typeface="Calibri"/>
              </a:rPr>
              <a:t>ENDİKASYONLARI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1146047"/>
            <a:ext cx="8516874" cy="553135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90116" y="358140"/>
            <a:ext cx="6014465" cy="100660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3736" rIns="0" bIns="0" rtlCol="0">
            <a:spAutoFit/>
          </a:bodyPr>
          <a:lstStyle/>
          <a:p>
            <a:pPr marL="152781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6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HİJYENİ</a:t>
            </a:r>
            <a:r>
              <a:rPr sz="36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0000"/>
                </a:solidFill>
                <a:latin typeface="Calibri"/>
                <a:cs typeface="Calibri"/>
              </a:rPr>
              <a:t>ENDİKASYONLARI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304" y="1146047"/>
            <a:ext cx="8650986" cy="426186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7768" y="5364886"/>
            <a:ext cx="807275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362585" algn="l"/>
                <a:tab pos="5339715" algn="l"/>
              </a:tabLst>
            </a:pPr>
            <a:r>
              <a:rPr sz="1800" dirty="0">
                <a:latin typeface="Arial MT"/>
                <a:cs typeface="Arial MT"/>
              </a:rPr>
              <a:t>	</a:t>
            </a:r>
            <a:r>
              <a:rPr sz="2000" dirty="0">
                <a:latin typeface="Arial MT"/>
                <a:cs typeface="Arial MT"/>
              </a:rPr>
              <a:t>Ellerde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gözle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görülür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kirlenme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varlığında,</a:t>
            </a:r>
            <a:r>
              <a:rPr sz="2000" dirty="0">
                <a:latin typeface="Arial MT"/>
                <a:cs typeface="Arial MT"/>
              </a:rPr>
              <a:t>	sporlu</a:t>
            </a:r>
            <a:r>
              <a:rPr sz="2000" spc="2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bakteri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ile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temas </a:t>
            </a:r>
            <a:r>
              <a:rPr sz="2000" spc="-150" dirty="0">
                <a:latin typeface="Arial MT"/>
                <a:cs typeface="Arial MT"/>
              </a:rPr>
              <a:t>şüphesi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varsa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90" dirty="0">
                <a:latin typeface="Arial MT"/>
                <a:cs typeface="Arial MT"/>
              </a:rPr>
              <a:t>(Şarbon,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gazlı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gangren)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elleri yıkamak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gereklidir.</a:t>
            </a:r>
            <a:endParaRPr sz="20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2000" dirty="0">
                <a:latin typeface="Arial MT"/>
                <a:cs typeface="Arial MT"/>
              </a:rPr>
              <a:t>Onun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spc="-60" dirty="0">
                <a:latin typeface="Arial MT"/>
                <a:cs typeface="Arial MT"/>
              </a:rPr>
              <a:t>dışındakilerde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el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antiseptikleri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uygulamak</a:t>
            </a:r>
            <a:r>
              <a:rPr sz="2000" spc="2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yeterlidir.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İkisini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bir </a:t>
            </a:r>
            <a:r>
              <a:rPr sz="2000" dirty="0">
                <a:latin typeface="Arial MT"/>
                <a:cs typeface="Arial MT"/>
              </a:rPr>
              <a:t>arada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uygulamaya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gerek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yok.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7216" y="210311"/>
            <a:ext cx="6188202" cy="896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06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DSÖ</a:t>
            </a:r>
            <a:r>
              <a:rPr sz="3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2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HİJYENİ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 ENDİKASYONLARI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931163"/>
            <a:ext cx="9013698" cy="57736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43370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Sonuçlar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5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1868779"/>
            <a:ext cx="8072120" cy="390080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85750" indent="-274955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dirty="0">
                <a:latin typeface="Constantia"/>
                <a:cs typeface="Constantia"/>
              </a:rPr>
              <a:t>Hastanede</a:t>
            </a:r>
            <a:r>
              <a:rPr sz="2600" spc="-11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kalış</a:t>
            </a:r>
            <a:r>
              <a:rPr sz="2600" spc="-15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süresinde</a:t>
            </a:r>
            <a:r>
              <a:rPr sz="2600" spc="-15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uzama</a:t>
            </a:r>
            <a:endParaRPr sz="2600" dirty="0">
              <a:latin typeface="Constantia"/>
              <a:cs typeface="Constantia"/>
            </a:endParaRPr>
          </a:p>
          <a:p>
            <a:pPr marL="28575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25" dirty="0">
                <a:latin typeface="Constantia"/>
                <a:cs typeface="Constantia"/>
              </a:rPr>
              <a:t>Morbiditede</a:t>
            </a:r>
            <a:r>
              <a:rPr sz="2600" spc="-6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artış</a:t>
            </a:r>
            <a:endParaRPr sz="2600" dirty="0">
              <a:latin typeface="Constantia"/>
              <a:cs typeface="Constantia"/>
            </a:endParaRPr>
          </a:p>
          <a:p>
            <a:pPr marL="285750" indent="-274955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25" dirty="0">
                <a:latin typeface="Constantia"/>
                <a:cs typeface="Constantia"/>
              </a:rPr>
              <a:t>Yaşam</a:t>
            </a:r>
            <a:r>
              <a:rPr sz="2600" spc="-9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kalitesinde</a:t>
            </a:r>
            <a:r>
              <a:rPr sz="2600" spc="-12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bozulma</a:t>
            </a:r>
            <a:endParaRPr sz="2600" dirty="0">
              <a:latin typeface="Constantia"/>
              <a:cs typeface="Constantia"/>
            </a:endParaRPr>
          </a:p>
          <a:p>
            <a:pPr marL="285750" indent="-274955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15" dirty="0">
                <a:latin typeface="Constantia"/>
                <a:cs typeface="Constantia"/>
              </a:rPr>
              <a:t>Mortalitede</a:t>
            </a:r>
            <a:r>
              <a:rPr sz="2600" spc="-16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artış</a:t>
            </a:r>
            <a:endParaRPr sz="2600" dirty="0">
              <a:latin typeface="Constantia"/>
              <a:cs typeface="Constantia"/>
            </a:endParaRPr>
          </a:p>
          <a:p>
            <a:pPr marL="28575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dirty="0">
                <a:latin typeface="Constantia"/>
                <a:cs typeface="Constantia"/>
              </a:rPr>
              <a:t>İş</a:t>
            </a:r>
            <a:r>
              <a:rPr sz="2600" spc="-16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gücü</a:t>
            </a:r>
            <a:r>
              <a:rPr sz="2600" spc="-160" dirty="0">
                <a:latin typeface="Constantia"/>
                <a:cs typeface="Constantia"/>
              </a:rPr>
              <a:t> </a:t>
            </a:r>
            <a:r>
              <a:rPr sz="2600" spc="-30" dirty="0">
                <a:latin typeface="Constantia"/>
                <a:cs typeface="Constantia"/>
              </a:rPr>
              <a:t>ve</a:t>
            </a:r>
            <a:r>
              <a:rPr sz="2600" spc="-13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üretkenlik</a:t>
            </a:r>
            <a:r>
              <a:rPr sz="2600" spc="-12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kaybı</a:t>
            </a:r>
            <a:endParaRPr sz="2600" dirty="0">
              <a:latin typeface="Constantia"/>
              <a:cs typeface="Constantia"/>
            </a:endParaRPr>
          </a:p>
          <a:p>
            <a:pPr marL="28575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35" dirty="0">
                <a:latin typeface="Constantia"/>
                <a:cs typeface="Constantia"/>
              </a:rPr>
              <a:t>Maliyette</a:t>
            </a:r>
            <a:r>
              <a:rPr sz="2600" spc="-7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artış</a:t>
            </a:r>
            <a:endParaRPr sz="2600" dirty="0">
              <a:latin typeface="Constantia"/>
              <a:cs typeface="Constantia"/>
            </a:endParaRPr>
          </a:p>
          <a:p>
            <a:pPr marL="2888615" marR="5080" indent="367030">
              <a:lnSpc>
                <a:spcPts val="4029"/>
              </a:lnSpc>
              <a:spcBef>
                <a:spcPts val="85"/>
              </a:spcBef>
            </a:pPr>
            <a:r>
              <a:rPr sz="2800" i="1" dirty="0">
                <a:latin typeface="Constantia"/>
                <a:cs typeface="Constantia"/>
              </a:rPr>
              <a:t>Am</a:t>
            </a:r>
            <a:r>
              <a:rPr sz="2800" i="1" spc="-30" dirty="0">
                <a:latin typeface="Constantia"/>
                <a:cs typeface="Constantia"/>
              </a:rPr>
              <a:t> </a:t>
            </a:r>
            <a:r>
              <a:rPr sz="2800" i="1" dirty="0">
                <a:latin typeface="Constantia"/>
                <a:cs typeface="Constantia"/>
              </a:rPr>
              <a:t>J</a:t>
            </a:r>
            <a:r>
              <a:rPr sz="2800" i="1" spc="-20" dirty="0">
                <a:latin typeface="Constantia"/>
                <a:cs typeface="Constantia"/>
              </a:rPr>
              <a:t> </a:t>
            </a:r>
            <a:r>
              <a:rPr sz="2800" i="1" dirty="0">
                <a:latin typeface="Constantia"/>
                <a:cs typeface="Constantia"/>
              </a:rPr>
              <a:t>Epidemiol</a:t>
            </a:r>
            <a:r>
              <a:rPr sz="2800" i="1" spc="-5" dirty="0">
                <a:latin typeface="Constantia"/>
                <a:cs typeface="Constantia"/>
              </a:rPr>
              <a:t> </a:t>
            </a:r>
            <a:r>
              <a:rPr sz="2800" i="1" spc="-20" dirty="0">
                <a:latin typeface="Constantia"/>
                <a:cs typeface="Constantia"/>
              </a:rPr>
              <a:t>1985;121;182-205. </a:t>
            </a:r>
            <a:r>
              <a:rPr sz="2800" i="1" dirty="0">
                <a:latin typeface="Constantia"/>
                <a:cs typeface="Constantia"/>
              </a:rPr>
              <a:t>Am</a:t>
            </a:r>
            <a:r>
              <a:rPr sz="2800" i="1" spc="-70" dirty="0">
                <a:latin typeface="Constantia"/>
                <a:cs typeface="Constantia"/>
              </a:rPr>
              <a:t> </a:t>
            </a:r>
            <a:r>
              <a:rPr sz="2800" i="1" dirty="0">
                <a:latin typeface="Constantia"/>
                <a:cs typeface="Constantia"/>
              </a:rPr>
              <a:t>J</a:t>
            </a:r>
            <a:r>
              <a:rPr sz="2800" i="1" spc="-60" dirty="0">
                <a:latin typeface="Constantia"/>
                <a:cs typeface="Constantia"/>
              </a:rPr>
              <a:t> </a:t>
            </a:r>
            <a:r>
              <a:rPr sz="2800" i="1" dirty="0">
                <a:latin typeface="Constantia"/>
                <a:cs typeface="Constantia"/>
              </a:rPr>
              <a:t>Infect</a:t>
            </a:r>
            <a:r>
              <a:rPr sz="2800" i="1" spc="-70" dirty="0">
                <a:latin typeface="Constantia"/>
                <a:cs typeface="Constantia"/>
              </a:rPr>
              <a:t> </a:t>
            </a:r>
            <a:r>
              <a:rPr sz="2800" i="1" dirty="0">
                <a:latin typeface="Constantia"/>
                <a:cs typeface="Constantia"/>
              </a:rPr>
              <a:t>Control</a:t>
            </a:r>
            <a:r>
              <a:rPr sz="2800" i="1" spc="-50" dirty="0">
                <a:latin typeface="Constantia"/>
                <a:cs typeface="Constantia"/>
              </a:rPr>
              <a:t> </a:t>
            </a:r>
            <a:r>
              <a:rPr sz="2800" i="1" spc="-10" dirty="0">
                <a:latin typeface="Constantia"/>
                <a:cs typeface="Constantia"/>
              </a:rPr>
              <a:t>1985;13:97-</a:t>
            </a:r>
            <a:r>
              <a:rPr sz="2800" i="1" spc="-20" dirty="0">
                <a:latin typeface="Constantia"/>
                <a:cs typeface="Constantia"/>
              </a:rPr>
              <a:t>108.</a:t>
            </a:r>
            <a:endParaRPr sz="28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7236" y="778763"/>
            <a:ext cx="6147054" cy="10066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3343" rIns="0" bIns="0" rtlCol="0">
            <a:spAutoFit/>
          </a:bodyPr>
          <a:lstStyle/>
          <a:p>
            <a:pPr marL="134556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6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hijyeni</a:t>
            </a:r>
            <a:r>
              <a:rPr sz="36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0000"/>
                </a:solidFill>
                <a:latin typeface="Calibri"/>
                <a:cs typeface="Calibri"/>
              </a:rPr>
              <a:t>sağlama</a:t>
            </a:r>
            <a:r>
              <a:rPr sz="36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0000"/>
                </a:solidFill>
                <a:latin typeface="Calibri"/>
                <a:cs typeface="Calibri"/>
              </a:rPr>
              <a:t>yöntemleri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" y="1434084"/>
            <a:ext cx="8650986" cy="542163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02107" y="1475232"/>
            <a:ext cx="8628380" cy="3969385"/>
            <a:chOff x="102107" y="1475232"/>
            <a:chExt cx="8628380" cy="396938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7" y="1510284"/>
              <a:ext cx="617982" cy="5996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283" y="1475232"/>
              <a:ext cx="6701790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7" y="2168652"/>
              <a:ext cx="617982" cy="5996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7283" y="2133600"/>
              <a:ext cx="1614678" cy="6774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8863" y="2133600"/>
              <a:ext cx="563118" cy="6774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1284" y="2133600"/>
              <a:ext cx="634745" cy="6774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76856" y="2133600"/>
              <a:ext cx="1355597" cy="6774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29356" y="2133600"/>
              <a:ext cx="479285" cy="6774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59479" y="2133600"/>
              <a:ext cx="1273302" cy="6774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83607" y="2133600"/>
              <a:ext cx="697229" cy="6774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31663" y="2133600"/>
              <a:ext cx="681989" cy="6774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64479" y="2133600"/>
              <a:ext cx="1715262" cy="6774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30567" y="2133600"/>
              <a:ext cx="948690" cy="6774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30084" y="2133600"/>
              <a:ext cx="1200150" cy="67741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7283" y="2572512"/>
              <a:ext cx="1187958" cy="6774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0724" y="2572512"/>
              <a:ext cx="971550" cy="6774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57756" y="2572512"/>
              <a:ext cx="2062733" cy="6774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85972" y="2572512"/>
              <a:ext cx="1820418" cy="6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7" y="3265932"/>
              <a:ext cx="617982" cy="5996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7283" y="3230880"/>
              <a:ext cx="694182" cy="67741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8367" y="3230880"/>
              <a:ext cx="560069" cy="6774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5339" y="3230880"/>
              <a:ext cx="653034" cy="67741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65275" y="3230880"/>
              <a:ext cx="512838" cy="6774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75004" y="3230880"/>
              <a:ext cx="1037082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50719" y="3230880"/>
              <a:ext cx="634745" cy="6774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24100" y="3230880"/>
              <a:ext cx="1489710" cy="6774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52443" y="3230880"/>
              <a:ext cx="1480565" cy="67741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71643" y="3230880"/>
              <a:ext cx="480834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91099" y="3230880"/>
              <a:ext cx="608838" cy="6774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96840" y="3230880"/>
              <a:ext cx="488429" cy="6774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82184" y="3230880"/>
              <a:ext cx="560070" cy="6774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39155" y="3230880"/>
              <a:ext cx="653034" cy="6774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30823" y="3230880"/>
              <a:ext cx="1203198" cy="6774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72655" y="3230880"/>
              <a:ext cx="1507998" cy="6774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019288" y="3230880"/>
              <a:ext cx="710946" cy="6774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7283" y="3669792"/>
              <a:ext cx="1242822" cy="67741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77111" y="3669792"/>
              <a:ext cx="1139189" cy="6774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81784" y="3669792"/>
              <a:ext cx="1960625" cy="67741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7" y="4363211"/>
              <a:ext cx="617982" cy="59969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7283" y="4328160"/>
              <a:ext cx="1383030" cy="67741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29511" y="4328160"/>
              <a:ext cx="634745" cy="67741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41931" y="4328160"/>
              <a:ext cx="578357" cy="6774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17191" y="4328160"/>
              <a:ext cx="1117854" cy="67741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31947" y="4328160"/>
              <a:ext cx="1815846" cy="67741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044696" y="4328160"/>
              <a:ext cx="489978" cy="67741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31563" y="4328160"/>
              <a:ext cx="480834" cy="67741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291584" y="4328160"/>
              <a:ext cx="1379982" cy="67741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350763" y="4328160"/>
              <a:ext cx="1792986" cy="67741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87539" y="4328160"/>
              <a:ext cx="1742694" cy="67741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67283" y="4767072"/>
              <a:ext cx="1722881" cy="67741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58696" y="4767072"/>
              <a:ext cx="1716785" cy="67741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39440" y="4767072"/>
              <a:ext cx="634746" cy="67741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38143" y="4767072"/>
              <a:ext cx="1565910" cy="67741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600955" y="4767072"/>
              <a:ext cx="480834" cy="677417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258267" y="1542034"/>
            <a:ext cx="8282305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F3300"/>
              </a:buClr>
              <a:buSzPct val="93750"/>
              <a:buFont typeface="Wingdings"/>
              <a:buChar char=""/>
              <a:tabLst>
                <a:tab pos="298450" algn="l"/>
              </a:tabLst>
            </a:pPr>
            <a:r>
              <a:rPr sz="2400" dirty="0">
                <a:latin typeface="Constantia"/>
                <a:cs typeface="Constantia"/>
              </a:rPr>
              <a:t>El</a:t>
            </a:r>
            <a:r>
              <a:rPr sz="2400" spc="-9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Yıkama:</a:t>
            </a:r>
            <a:r>
              <a:rPr sz="2400" spc="-2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Ellerin</a:t>
            </a:r>
            <a:r>
              <a:rPr sz="2400" spc="-10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düz</a:t>
            </a:r>
            <a:r>
              <a:rPr sz="2400" spc="-9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sabun</a:t>
            </a:r>
            <a:r>
              <a:rPr sz="2400" spc="-120" dirty="0">
                <a:latin typeface="Constantia"/>
                <a:cs typeface="Constantia"/>
              </a:rPr>
              <a:t> </a:t>
            </a:r>
            <a:r>
              <a:rPr sz="2400" spc="-45" dirty="0">
                <a:latin typeface="Constantia"/>
                <a:cs typeface="Constantia"/>
              </a:rPr>
              <a:t>ve</a:t>
            </a:r>
            <a:r>
              <a:rPr sz="2400" spc="-110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suyla</a:t>
            </a:r>
            <a:r>
              <a:rPr sz="2400" spc="-14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yıkanması,</a:t>
            </a:r>
            <a:endParaRPr sz="2400" dirty="0">
              <a:latin typeface="Constantia"/>
              <a:cs typeface="Constantia"/>
            </a:endParaRPr>
          </a:p>
          <a:p>
            <a:pPr marL="298450" indent="-285750">
              <a:lnSpc>
                <a:spcPct val="100000"/>
              </a:lnSpc>
              <a:spcBef>
                <a:spcPts val="2300"/>
              </a:spcBef>
              <a:buClr>
                <a:srgbClr val="FF3300"/>
              </a:buClr>
              <a:buSzPct val="93750"/>
              <a:buFont typeface="Wingdings"/>
              <a:buChar char=""/>
              <a:tabLst>
                <a:tab pos="298450" algn="l"/>
                <a:tab pos="1823085" algn="l"/>
                <a:tab pos="2208530" algn="l"/>
                <a:tab pos="3391535" algn="l"/>
                <a:tab pos="4415790" algn="l"/>
                <a:tab pos="4863465" algn="l"/>
                <a:tab pos="5297170" algn="l"/>
                <a:tab pos="6762750" algn="l"/>
                <a:tab pos="7462520" algn="l"/>
              </a:tabLst>
            </a:pPr>
            <a:r>
              <a:rPr sz="2400" spc="-10" dirty="0">
                <a:latin typeface="Constantia"/>
                <a:cs typeface="Constantia"/>
              </a:rPr>
              <a:t>Antiseptik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5" dirty="0">
                <a:latin typeface="Constantia"/>
                <a:cs typeface="Constantia"/>
              </a:rPr>
              <a:t>el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yıkama: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Ellerin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5" dirty="0">
                <a:latin typeface="Constantia"/>
                <a:cs typeface="Constantia"/>
              </a:rPr>
              <a:t>su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5" dirty="0">
                <a:latin typeface="Constantia"/>
                <a:cs typeface="Constantia"/>
              </a:rPr>
              <a:t>ve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antiseptik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0" dirty="0">
                <a:latin typeface="Constantia"/>
                <a:cs typeface="Constantia"/>
              </a:rPr>
              <a:t>ajan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içeren</a:t>
            </a:r>
            <a:endParaRPr sz="2400" dirty="0">
              <a:latin typeface="Constantia"/>
              <a:cs typeface="Constantia"/>
            </a:endParaRPr>
          </a:p>
          <a:p>
            <a:pPr marL="299085">
              <a:lnSpc>
                <a:spcPct val="100000"/>
              </a:lnSpc>
              <a:spcBef>
                <a:spcPts val="580"/>
              </a:spcBef>
            </a:pPr>
            <a:r>
              <a:rPr sz="2400" spc="-10" dirty="0">
                <a:latin typeface="Constantia"/>
                <a:cs typeface="Constantia"/>
              </a:rPr>
              <a:t>sabun</a:t>
            </a:r>
            <a:r>
              <a:rPr sz="2400" spc="-85" dirty="0">
                <a:latin typeface="Constantia"/>
                <a:cs typeface="Constantia"/>
              </a:rPr>
              <a:t> </a:t>
            </a:r>
            <a:r>
              <a:rPr sz="2400" spc="-35" dirty="0">
                <a:latin typeface="Constantia"/>
                <a:cs typeface="Constantia"/>
              </a:rPr>
              <a:t>veya</a:t>
            </a:r>
            <a:r>
              <a:rPr sz="2400" spc="-100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deterjanlarla</a:t>
            </a:r>
            <a:r>
              <a:rPr sz="2400" spc="-10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yıkanması,</a:t>
            </a:r>
            <a:endParaRPr sz="2400" dirty="0">
              <a:latin typeface="Constantia"/>
              <a:cs typeface="Constantia"/>
            </a:endParaRPr>
          </a:p>
          <a:p>
            <a:pPr marL="297815" marR="5080" indent="-285750">
              <a:lnSpc>
                <a:spcPct val="120000"/>
              </a:lnSpc>
              <a:spcBef>
                <a:spcPts val="1730"/>
              </a:spcBef>
              <a:buClr>
                <a:srgbClr val="FF3300"/>
              </a:buClr>
              <a:buSzPct val="93750"/>
              <a:buFont typeface="Wingdings"/>
              <a:buChar char=""/>
              <a:tabLst>
                <a:tab pos="299085" algn="l"/>
                <a:tab pos="1882775" algn="l"/>
                <a:tab pos="2256155" algn="l"/>
                <a:tab pos="3484245" algn="l"/>
                <a:tab pos="4703445" algn="l"/>
                <a:tab pos="4923790" algn="l"/>
                <a:tab pos="5763260" algn="l"/>
                <a:tab pos="6704965" algn="l"/>
                <a:tab pos="7952105" algn="l"/>
              </a:tabLst>
            </a:pPr>
            <a:r>
              <a:rPr sz="2400" spc="-25" dirty="0">
                <a:latin typeface="Constantia"/>
                <a:cs typeface="Constantia"/>
              </a:rPr>
              <a:t>Alkol-</a:t>
            </a:r>
            <a:r>
              <a:rPr sz="2400" spc="-20" dirty="0">
                <a:latin typeface="Constantia"/>
                <a:cs typeface="Constantia"/>
              </a:rPr>
              <a:t>bazlı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5" dirty="0">
                <a:latin typeface="Constantia"/>
                <a:cs typeface="Constantia"/>
              </a:rPr>
              <a:t>el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ovalama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ürünleri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50" dirty="0">
                <a:latin typeface="Constantia"/>
                <a:cs typeface="Constantia"/>
              </a:rPr>
              <a:t>: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Alkol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içeren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10" dirty="0">
                <a:latin typeface="Constantia"/>
                <a:cs typeface="Constantia"/>
              </a:rPr>
              <a:t>preparat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5" dirty="0">
                <a:latin typeface="Constantia"/>
                <a:cs typeface="Constantia"/>
              </a:rPr>
              <a:t>ile 	</a:t>
            </a:r>
            <a:r>
              <a:rPr sz="2400" dirty="0">
                <a:latin typeface="Constantia"/>
                <a:cs typeface="Constantia"/>
              </a:rPr>
              <a:t>ellerin</a:t>
            </a:r>
            <a:r>
              <a:rPr sz="2400" spc="-11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susuz</a:t>
            </a:r>
            <a:r>
              <a:rPr sz="2400" spc="-114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ovalanması,</a:t>
            </a:r>
            <a:endParaRPr sz="2400" dirty="0">
              <a:latin typeface="Constantia"/>
              <a:cs typeface="Constantia"/>
            </a:endParaRPr>
          </a:p>
          <a:p>
            <a:pPr marL="297815" marR="8890" indent="-285750">
              <a:lnSpc>
                <a:spcPct val="120000"/>
              </a:lnSpc>
              <a:spcBef>
                <a:spcPts val="1730"/>
              </a:spcBef>
              <a:buClr>
                <a:srgbClr val="FF3300"/>
              </a:buClr>
              <a:buSzPct val="93750"/>
              <a:buFont typeface="Wingdings"/>
              <a:buChar char=""/>
              <a:tabLst>
                <a:tab pos="299085" algn="l"/>
                <a:tab pos="6920230" algn="l"/>
              </a:tabLst>
            </a:pPr>
            <a:r>
              <a:rPr sz="2400" dirty="0">
                <a:latin typeface="Constantia"/>
                <a:cs typeface="Constantia"/>
              </a:rPr>
              <a:t>Cerrahi</a:t>
            </a:r>
            <a:r>
              <a:rPr sz="2400" spc="-5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el</a:t>
            </a:r>
            <a:r>
              <a:rPr sz="2400" spc="-7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hijyeni/antisepsisi:</a:t>
            </a:r>
            <a:r>
              <a:rPr sz="2400" spc="-6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Cerrahi</a:t>
            </a:r>
            <a:r>
              <a:rPr sz="2400" spc="-6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personelin</a:t>
            </a:r>
            <a:r>
              <a:rPr sz="2400" dirty="0">
                <a:latin typeface="Constantia"/>
                <a:cs typeface="Constantia"/>
              </a:rPr>
              <a:t>	</a:t>
            </a:r>
            <a:r>
              <a:rPr sz="2400" spc="-20" dirty="0">
                <a:latin typeface="Constantia"/>
                <a:cs typeface="Constantia"/>
              </a:rPr>
              <a:t>operasyon 	öncesinde</a:t>
            </a:r>
            <a:r>
              <a:rPr sz="2400" spc="-10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antiseptik</a:t>
            </a:r>
            <a:r>
              <a:rPr sz="2400" spc="-9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el</a:t>
            </a:r>
            <a:r>
              <a:rPr sz="2400" spc="-7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yıkaması.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64" name="object 64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740663" y="618744"/>
            <a:ext cx="7619238" cy="1009650"/>
          </a:xfrm>
          <a:prstGeom prst="rect">
            <a:avLst/>
          </a:prstGeom>
        </p:spPr>
      </p:pic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1012342" y="750189"/>
            <a:ext cx="7044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8ABB"/>
                </a:solidFill>
                <a:latin typeface="Tahoma"/>
                <a:cs typeface="Tahoma"/>
              </a:rPr>
              <a:t>EL</a:t>
            </a:r>
            <a:r>
              <a:rPr sz="3600" b="1" spc="-35" dirty="0">
                <a:solidFill>
                  <a:srgbClr val="008ABB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008ABB"/>
                </a:solidFill>
                <a:latin typeface="Tahoma"/>
                <a:cs typeface="Tahoma"/>
              </a:rPr>
              <a:t>HİJYENİ</a:t>
            </a:r>
            <a:r>
              <a:rPr sz="3600" b="1" spc="-35" dirty="0">
                <a:solidFill>
                  <a:srgbClr val="008ABB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008ABB"/>
                </a:solidFill>
                <a:latin typeface="Tahoma"/>
                <a:cs typeface="Tahoma"/>
              </a:rPr>
              <a:t>NASIL</a:t>
            </a:r>
            <a:r>
              <a:rPr sz="3600" b="1" spc="-35" dirty="0">
                <a:solidFill>
                  <a:srgbClr val="008ABB"/>
                </a:solidFill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008ABB"/>
                </a:solidFill>
                <a:latin typeface="Tahoma"/>
                <a:cs typeface="Tahoma"/>
              </a:rPr>
              <a:t>SAĞLANIR?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1" y="632459"/>
            <a:ext cx="7672578" cy="11163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0120" rIns="0" bIns="0" rtlCol="0">
            <a:spAutoFit/>
          </a:bodyPr>
          <a:lstStyle/>
          <a:p>
            <a:pPr marL="41529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Eldiven</a:t>
            </a:r>
            <a:r>
              <a:rPr sz="4000" b="1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Kullanımı</a:t>
            </a:r>
            <a:r>
              <a:rPr sz="4000" b="1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İle</a:t>
            </a:r>
            <a:r>
              <a:rPr sz="4000" b="1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İlgili</a:t>
            </a:r>
            <a:r>
              <a:rPr sz="40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0000"/>
                </a:solidFill>
                <a:latin typeface="Calibri"/>
                <a:cs typeface="Calibri"/>
              </a:rPr>
              <a:t>Kurallar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5" y="1290827"/>
            <a:ext cx="8561070" cy="540486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5175" y="576072"/>
            <a:ext cx="8561070" cy="6097270"/>
            <a:chOff x="265175" y="576072"/>
            <a:chExt cx="8561070" cy="6097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75" y="1290827"/>
              <a:ext cx="8561070" cy="53820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331" y="576072"/>
              <a:ext cx="7672578" cy="111632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3224" rIns="0" bIns="0" rtlCol="0">
            <a:spAutoFit/>
          </a:bodyPr>
          <a:lstStyle/>
          <a:p>
            <a:pPr marL="62103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Eldiven</a:t>
            </a:r>
            <a:r>
              <a:rPr sz="4000" b="1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Kullanımı</a:t>
            </a:r>
            <a:r>
              <a:rPr sz="4000" b="1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İle</a:t>
            </a:r>
            <a:r>
              <a:rPr sz="4000" b="1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İlgili</a:t>
            </a:r>
            <a:r>
              <a:rPr sz="40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0000"/>
                </a:solidFill>
                <a:latin typeface="Calibri"/>
                <a:cs typeface="Calibri"/>
              </a:rPr>
              <a:t>Kurallar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843783" y="384047"/>
            <a:ext cx="3826510" cy="1007110"/>
            <a:chOff x="2843783" y="384047"/>
            <a:chExt cx="3826510" cy="100711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3783" y="384047"/>
              <a:ext cx="930402" cy="10066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82695" y="384047"/>
              <a:ext cx="3387090" cy="100660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9008" rIns="0" bIns="0" rtlCol="0">
            <a:spAutoFit/>
          </a:bodyPr>
          <a:lstStyle/>
          <a:p>
            <a:pPr marL="268287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8ABB"/>
                </a:solidFill>
                <a:latin typeface="Calibri"/>
                <a:cs typeface="Calibri"/>
              </a:rPr>
              <a:t>El</a:t>
            </a:r>
            <a:r>
              <a:rPr sz="3600" b="1" spc="-70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8ABB"/>
                </a:solidFill>
                <a:latin typeface="Calibri"/>
                <a:cs typeface="Calibri"/>
              </a:rPr>
              <a:t>Yıkama</a:t>
            </a:r>
            <a:r>
              <a:rPr sz="3600" b="1" spc="-70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40" dirty="0">
                <a:solidFill>
                  <a:srgbClr val="008ABB"/>
                </a:solidFill>
                <a:latin typeface="Calibri"/>
                <a:cs typeface="Calibri"/>
              </a:rPr>
              <a:t>Tekniği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168908"/>
            <a:ext cx="9141714" cy="214198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3912108"/>
            <a:ext cx="9141714" cy="21160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8739" y="3378530"/>
            <a:ext cx="18129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1.</a:t>
            </a:r>
            <a:r>
              <a:rPr sz="2400" spc="-1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Avuç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içleri,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36975" y="3378530"/>
            <a:ext cx="16465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2.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sırtları,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9636" y="3378530"/>
            <a:ext cx="23609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3.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Parmak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araları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7340" y="6046419"/>
            <a:ext cx="2326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4.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Parmak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uçları,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51175" y="6046419"/>
            <a:ext cx="5215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0300" algn="l"/>
              </a:tabLst>
            </a:pPr>
            <a:r>
              <a:rPr sz="2400" dirty="0">
                <a:latin typeface="Arial MT"/>
                <a:cs typeface="Arial MT"/>
              </a:rPr>
              <a:t>5.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415" dirty="0">
                <a:latin typeface="Arial MT"/>
                <a:cs typeface="Arial MT"/>
              </a:rPr>
              <a:t>Baş</a:t>
            </a:r>
            <a:r>
              <a:rPr sz="2400" dirty="0">
                <a:latin typeface="Arial MT"/>
                <a:cs typeface="Arial MT"/>
              </a:rPr>
              <a:t> parmak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bilekler,</a:t>
            </a:r>
            <a:r>
              <a:rPr sz="2400" dirty="0">
                <a:latin typeface="Arial MT"/>
                <a:cs typeface="Arial MT"/>
              </a:rPr>
              <a:t>	6.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Tırnaklar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3088" y="1124711"/>
            <a:ext cx="3889248" cy="194462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04215" y="3278111"/>
            <a:ext cx="4122420" cy="542925"/>
            <a:chOff x="204215" y="3278111"/>
            <a:chExt cx="4122420" cy="54292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176" y="3278111"/>
              <a:ext cx="4000500" cy="5425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215" y="3384791"/>
              <a:ext cx="4122420" cy="36882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3088" y="3285744"/>
            <a:ext cx="3889375" cy="43180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13906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1095"/>
              </a:spcBef>
            </a:pPr>
            <a:r>
              <a:rPr sz="1000" b="1" spc="-10" dirty="0">
                <a:latin typeface="Tahoma"/>
                <a:cs typeface="Tahoma"/>
              </a:rPr>
              <a:t>1-</a:t>
            </a:r>
            <a:r>
              <a:rPr sz="1000" b="1" dirty="0">
                <a:latin typeface="Tahoma"/>
                <a:cs typeface="Tahoma"/>
              </a:rPr>
              <a:t>ELLER</a:t>
            </a:r>
            <a:r>
              <a:rPr sz="1000" b="1" spc="-45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AKAN</a:t>
            </a:r>
            <a:r>
              <a:rPr sz="1000" b="1" spc="-30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SUDA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10" dirty="0">
                <a:latin typeface="Tahoma"/>
                <a:cs typeface="Tahoma"/>
              </a:rPr>
              <a:t>ISLATILIR.</a:t>
            </a:r>
            <a:r>
              <a:rPr sz="1000" b="1" spc="-20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AVUÇ</a:t>
            </a:r>
            <a:r>
              <a:rPr sz="1000" b="1" spc="-35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İÇİNE</a:t>
            </a:r>
            <a:r>
              <a:rPr sz="1000" b="1" spc="-20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SABUN</a:t>
            </a:r>
            <a:r>
              <a:rPr sz="1000" b="1" spc="-20" dirty="0">
                <a:latin typeface="Tahoma"/>
                <a:cs typeface="Tahoma"/>
              </a:rPr>
              <a:t> </a:t>
            </a:r>
            <a:r>
              <a:rPr sz="1000" b="1" spc="-10" dirty="0">
                <a:latin typeface="Tahoma"/>
                <a:cs typeface="Tahoma"/>
              </a:rPr>
              <a:t>ALINIR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74874" y="267969"/>
            <a:ext cx="5862955" cy="2764790"/>
            <a:chOff x="2638044" y="304800"/>
            <a:chExt cx="5862955" cy="276479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43627" y="1124711"/>
              <a:ext cx="3857244" cy="19446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38044" y="304800"/>
              <a:ext cx="930402" cy="100660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5431" y="304800"/>
              <a:ext cx="3387090" cy="100660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291328" y="3212592"/>
            <a:ext cx="2952115" cy="504825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963930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2-AVUÇ</a:t>
            </a:r>
            <a:r>
              <a:rPr sz="1050" b="1" spc="-45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İÇLERİ</a:t>
            </a:r>
            <a:endParaRPr sz="1050" dirty="0">
              <a:latin typeface="Tahoma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6240" y="4076700"/>
            <a:ext cx="3816096" cy="19446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54024" y="6067044"/>
            <a:ext cx="2339340" cy="53086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669290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3-EL</a:t>
            </a:r>
            <a:r>
              <a:rPr sz="1050" b="1" spc="-15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SIRTLARI</a:t>
            </a:r>
            <a:endParaRPr sz="1050" dirty="0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43628" y="4005071"/>
            <a:ext cx="3857244" cy="200710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420867" y="6067044"/>
            <a:ext cx="2304415" cy="60198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35"/>
              </a:spcBef>
            </a:pPr>
            <a:endParaRPr sz="1050">
              <a:latin typeface="Times New Roman"/>
              <a:cs typeface="Times New Roman"/>
            </a:endParaRPr>
          </a:p>
          <a:p>
            <a:pPr marL="466725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4-PARMAK</a:t>
            </a:r>
            <a:r>
              <a:rPr sz="1050" b="1" spc="-60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ARALARI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908173" y="408508"/>
            <a:ext cx="32569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8ABB"/>
                </a:solidFill>
                <a:latin typeface="Calibri"/>
                <a:cs typeface="Calibri"/>
              </a:rPr>
              <a:t>El</a:t>
            </a:r>
            <a:r>
              <a:rPr sz="3600" b="1" spc="-85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8ABB"/>
                </a:solidFill>
                <a:latin typeface="Calibri"/>
                <a:cs typeface="Calibri"/>
              </a:rPr>
              <a:t>Yıkama</a:t>
            </a:r>
            <a:r>
              <a:rPr sz="3600" b="1" spc="-70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35" dirty="0">
                <a:solidFill>
                  <a:srgbClr val="008ABB"/>
                </a:solidFill>
                <a:latin typeface="Calibri"/>
                <a:cs typeface="Calibri"/>
              </a:rPr>
              <a:t>Tekniği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91183" y="3212592"/>
            <a:ext cx="2429510" cy="56261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554990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5-</a:t>
            </a:r>
            <a:r>
              <a:rPr sz="1050" b="1" spc="-15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PARMAK</a:t>
            </a:r>
            <a:r>
              <a:rPr sz="1050" b="1" spc="-35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UÇLARI</a:t>
            </a:r>
            <a:endParaRPr sz="105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31291" y="233172"/>
            <a:ext cx="8074659" cy="2979420"/>
            <a:chOff x="431291" y="233172"/>
            <a:chExt cx="8074659" cy="29794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1291" y="1053083"/>
              <a:ext cx="3621024" cy="21595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87468" y="1053083"/>
              <a:ext cx="3617976" cy="21595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38043" y="233172"/>
              <a:ext cx="930402" cy="10066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5431" y="233172"/>
              <a:ext cx="3387090" cy="100660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219700" y="3272028"/>
            <a:ext cx="3098800" cy="56261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576580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6-BAŞ</a:t>
            </a:r>
            <a:r>
              <a:rPr sz="1050" b="1" spc="-25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PARMAK</a:t>
            </a:r>
            <a:r>
              <a:rPr sz="1050" b="1" spc="-45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VE</a:t>
            </a:r>
            <a:r>
              <a:rPr sz="1050" b="1" spc="-5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BİLEKLER</a:t>
            </a:r>
            <a:endParaRPr sz="1050" dirty="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8327" y="3860291"/>
            <a:ext cx="3713988" cy="210159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37260" y="5961888"/>
            <a:ext cx="2383790" cy="50292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720725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7-</a:t>
            </a:r>
            <a:r>
              <a:rPr sz="1050" b="1" spc="-10" dirty="0">
                <a:latin typeface="Tahoma"/>
                <a:cs typeface="Tahoma"/>
              </a:rPr>
              <a:t>TIRNAKLAR</a:t>
            </a:r>
            <a:endParaRPr sz="1050" dirty="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15840" y="3933444"/>
            <a:ext cx="3617975" cy="206044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219700" y="5990844"/>
            <a:ext cx="2954020" cy="56388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9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763905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8-ELLER</a:t>
            </a:r>
            <a:r>
              <a:rPr sz="1050" b="1" spc="-30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DURULANIR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586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8ABB"/>
                </a:solidFill>
                <a:latin typeface="Calibri"/>
                <a:cs typeface="Calibri"/>
              </a:rPr>
              <a:t>El</a:t>
            </a:r>
            <a:r>
              <a:rPr sz="3600" b="1" spc="-85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8ABB"/>
                </a:solidFill>
                <a:latin typeface="Calibri"/>
                <a:cs typeface="Calibri"/>
              </a:rPr>
              <a:t>Yıkama</a:t>
            </a:r>
            <a:r>
              <a:rPr sz="3600" b="1" spc="-70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40" dirty="0">
                <a:solidFill>
                  <a:srgbClr val="008ABB"/>
                </a:solidFill>
                <a:latin typeface="Calibri"/>
                <a:cs typeface="Calibri"/>
              </a:rPr>
              <a:t>Tekniği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1557527"/>
            <a:ext cx="4105655" cy="35996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3088" y="5373623"/>
            <a:ext cx="4105910" cy="64770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901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9-KAĞIT</a:t>
            </a:r>
            <a:r>
              <a:rPr sz="1050" b="1" spc="-60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HAVLU</a:t>
            </a:r>
            <a:r>
              <a:rPr sz="1050" b="1" spc="-25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YARDIMIYLA</a:t>
            </a:r>
            <a:r>
              <a:rPr sz="1050" b="1" spc="-60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KURULANIR</a:t>
            </a:r>
            <a:endParaRPr sz="105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878835" y="490727"/>
            <a:ext cx="5689600" cy="4666615"/>
            <a:chOff x="2878835" y="490727"/>
            <a:chExt cx="5689600" cy="46666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0035" y="1484375"/>
              <a:ext cx="3707891" cy="36728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8835" y="490727"/>
              <a:ext cx="3835908" cy="10119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860035" y="5373623"/>
            <a:ext cx="3708400" cy="661670"/>
          </a:xfrm>
          <a:prstGeom prst="rect">
            <a:avLst/>
          </a:prstGeom>
          <a:solidFill>
            <a:srgbClr val="DBE7B6"/>
          </a:solidFill>
          <a:ln w="9525">
            <a:solidFill>
              <a:srgbClr val="0000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30630" marR="718820" indent="-582295">
              <a:lnSpc>
                <a:spcPct val="100000"/>
              </a:lnSpc>
            </a:pPr>
            <a:r>
              <a:rPr sz="1050" b="1" dirty="0">
                <a:latin typeface="Tahoma"/>
                <a:cs typeface="Tahoma"/>
              </a:rPr>
              <a:t>10-KULLANILAN</a:t>
            </a:r>
            <a:r>
              <a:rPr sz="1050" b="1" spc="-55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KAĞIT</a:t>
            </a:r>
            <a:r>
              <a:rPr sz="1050" b="1" spc="-45" dirty="0">
                <a:latin typeface="Tahoma"/>
                <a:cs typeface="Tahoma"/>
              </a:rPr>
              <a:t> </a:t>
            </a:r>
            <a:r>
              <a:rPr sz="1050" b="1" dirty="0">
                <a:latin typeface="Tahoma"/>
                <a:cs typeface="Tahoma"/>
              </a:rPr>
              <a:t>HAVLU</a:t>
            </a:r>
            <a:r>
              <a:rPr sz="1050" b="1" spc="-30" dirty="0">
                <a:latin typeface="Tahoma"/>
                <a:cs typeface="Tahoma"/>
              </a:rPr>
              <a:t> </a:t>
            </a:r>
            <a:r>
              <a:rPr sz="1050" b="1" spc="-25" dirty="0">
                <a:latin typeface="Tahoma"/>
                <a:cs typeface="Tahoma"/>
              </a:rPr>
              <a:t>İLE </a:t>
            </a:r>
            <a:r>
              <a:rPr sz="1050" b="1" dirty="0">
                <a:latin typeface="Tahoma"/>
                <a:cs typeface="Tahoma"/>
              </a:rPr>
              <a:t>ÇEŞME</a:t>
            </a:r>
            <a:r>
              <a:rPr sz="1050" b="1" spc="-40" dirty="0">
                <a:latin typeface="Tahoma"/>
                <a:cs typeface="Tahoma"/>
              </a:rPr>
              <a:t> </a:t>
            </a:r>
            <a:r>
              <a:rPr sz="1050" b="1" spc="-10" dirty="0">
                <a:latin typeface="Tahoma"/>
                <a:cs typeface="Tahoma"/>
              </a:rPr>
              <a:t>KAPATILIR</a:t>
            </a:r>
            <a:endParaRPr sz="1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4120" y="332231"/>
            <a:ext cx="6460490" cy="6339840"/>
            <a:chOff x="2484120" y="332231"/>
            <a:chExt cx="6460490" cy="6339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2336" y="981455"/>
              <a:ext cx="4732020" cy="5690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4120" y="332231"/>
              <a:ext cx="3834383" cy="10119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7217" y="1499087"/>
            <a:ext cx="3025775" cy="3684270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5"/>
              </a:spcBef>
            </a:pPr>
            <a:r>
              <a:rPr sz="4000" spc="-10" dirty="0">
                <a:solidFill>
                  <a:srgbClr val="009DD9"/>
                </a:solidFill>
                <a:latin typeface="Tahoma"/>
                <a:cs typeface="Tahoma"/>
              </a:rPr>
              <a:t>Kullanılmış</a:t>
            </a:r>
            <a:endParaRPr sz="4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4000" spc="-10" dirty="0">
                <a:solidFill>
                  <a:srgbClr val="009DD9"/>
                </a:solidFill>
                <a:latin typeface="Tahoma"/>
                <a:cs typeface="Tahoma"/>
              </a:rPr>
              <a:t>havlu</a:t>
            </a:r>
            <a:endParaRPr sz="4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4000" dirty="0">
                <a:solidFill>
                  <a:srgbClr val="009DD9"/>
                </a:solidFill>
                <a:latin typeface="Tahoma"/>
                <a:cs typeface="Tahoma"/>
              </a:rPr>
              <a:t>çöp</a:t>
            </a:r>
            <a:r>
              <a:rPr sz="4000" spc="-65" dirty="0">
                <a:solidFill>
                  <a:srgbClr val="009DD9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009DD9"/>
                </a:solidFill>
                <a:latin typeface="Tahoma"/>
                <a:cs typeface="Tahoma"/>
              </a:rPr>
              <a:t>kutusuna</a:t>
            </a:r>
            <a:endParaRPr sz="4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5"/>
              </a:spcBef>
            </a:pPr>
            <a:r>
              <a:rPr sz="4000" spc="-10" dirty="0">
                <a:solidFill>
                  <a:srgbClr val="009DD9"/>
                </a:solidFill>
                <a:latin typeface="Tahoma"/>
                <a:cs typeface="Tahoma"/>
              </a:rPr>
              <a:t>atılır</a:t>
            </a:r>
            <a:endParaRPr sz="4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3752" y="3133344"/>
            <a:ext cx="7466838" cy="7871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72666" y="3213354"/>
            <a:ext cx="70224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YIKAMA</a:t>
            </a:r>
            <a:r>
              <a:rPr sz="28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SONRASI</a:t>
            </a:r>
            <a:r>
              <a:rPr sz="28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Calibri"/>
                <a:cs typeface="Calibri"/>
              </a:rPr>
              <a:t>YAPILAN</a:t>
            </a:r>
            <a:r>
              <a:rPr sz="28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FF0000"/>
                </a:solidFill>
                <a:latin typeface="Calibri"/>
                <a:cs typeface="Calibri"/>
              </a:rPr>
              <a:t>YANLIŞ</a:t>
            </a:r>
            <a:r>
              <a:rPr sz="28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DAVRANIŞLAR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43370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</a:t>
            </a:r>
            <a:r>
              <a:rPr sz="3600" b="1" dirty="0">
                <a:solidFill>
                  <a:srgbClr val="CC3300"/>
                </a:solidFill>
                <a:latin typeface="Calibri"/>
                <a:cs typeface="Calibri"/>
              </a:rPr>
              <a:t>Risk</a:t>
            </a:r>
            <a:r>
              <a:rPr sz="3600" b="1" spc="-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Faktörleri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6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535940" y="1875789"/>
            <a:ext cx="8081645" cy="426283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86385" indent="-273685" algn="just">
              <a:lnSpc>
                <a:spcPct val="100000"/>
              </a:lnSpc>
              <a:spcBef>
                <a:spcPts val="3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10" dirty="0">
                <a:latin typeface="Constantia"/>
                <a:cs typeface="Constantia"/>
              </a:rPr>
              <a:t>Mikrobiyal</a:t>
            </a:r>
            <a:r>
              <a:rPr sz="2400" b="1" spc="-11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faktörler</a:t>
            </a:r>
            <a:endParaRPr sz="2400" dirty="0">
              <a:latin typeface="Constantia"/>
              <a:cs typeface="Constantia"/>
            </a:endParaRPr>
          </a:p>
          <a:p>
            <a:pPr marL="285750" marR="5080" lvl="1" indent="-274955" algn="just"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25" dirty="0">
                <a:latin typeface="Constantia"/>
              </a:rPr>
              <a:t>Artmış antibiyotik kullanımı (flora değişikliği, multiple dirençli patojenler)</a:t>
            </a:r>
          </a:p>
          <a:p>
            <a:pPr marL="285750" indent="-273050" algn="just">
              <a:lnSpc>
                <a:spcPct val="100000"/>
              </a:lnSpc>
              <a:spcBef>
                <a:spcPts val="254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b="1" dirty="0">
                <a:latin typeface="Constantia"/>
                <a:cs typeface="Constantia"/>
              </a:rPr>
              <a:t>Konakçı</a:t>
            </a:r>
            <a:r>
              <a:rPr sz="2400" b="1" spc="-14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faktörleri</a:t>
            </a:r>
            <a:endParaRPr sz="2400" dirty="0">
              <a:latin typeface="Constantia"/>
              <a:cs typeface="Constantia"/>
            </a:endParaRPr>
          </a:p>
          <a:p>
            <a:pPr marL="285750" marR="5080" lvl="1" indent="-274955" algn="just">
              <a:lnSpc>
                <a:spcPts val="259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25" dirty="0">
                <a:latin typeface="Constantia"/>
              </a:rPr>
              <a:t>Kronik  akciğer  hastalığı,  yaş,  malnütrisyon,  diabetes mellitus, alkolizm, nöropati, miyopati, travma, yanık, vb.</a:t>
            </a:r>
          </a:p>
          <a:p>
            <a:pPr marL="286385" indent="-273685" algn="just">
              <a:lnSpc>
                <a:spcPct val="100000"/>
              </a:lnSpc>
              <a:spcBef>
                <a:spcPts val="254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55" dirty="0">
                <a:latin typeface="Constantia"/>
                <a:cs typeface="Constantia"/>
              </a:rPr>
              <a:t>Tedavi</a:t>
            </a:r>
            <a:r>
              <a:rPr sz="2400" b="1" spc="-5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yöntemleri</a:t>
            </a:r>
            <a:endParaRPr sz="2400" dirty="0">
              <a:latin typeface="Constantia"/>
              <a:cs typeface="Constantia"/>
            </a:endParaRPr>
          </a:p>
          <a:p>
            <a:pPr marL="285750" marR="5080" lvl="1" indent="-274955" algn="just">
              <a:lnSpc>
                <a:spcPts val="259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25" dirty="0">
                <a:latin typeface="Constantia"/>
              </a:rPr>
              <a:t>Sedatif   ilaçlar,   paralitik   ilaçlar,   kortikosteroidler, antasidler, stres ülseri profilaksisi, antibiyotik tedavisi, multipl kan transfüzyonları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363" y="1219200"/>
            <a:ext cx="8561070" cy="555726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282951" y="245363"/>
            <a:ext cx="4505960" cy="1214120"/>
            <a:chOff x="2282951" y="245363"/>
            <a:chExt cx="4505960" cy="1214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2951" y="245363"/>
              <a:ext cx="4505706" cy="7871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0903" y="672083"/>
              <a:ext cx="3665982" cy="78714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91867" y="324992"/>
            <a:ext cx="39795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YIKAMA</a:t>
            </a:r>
            <a:r>
              <a:rPr sz="28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SONRASI</a:t>
            </a:r>
            <a:r>
              <a:rPr sz="28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YAPILAN</a:t>
            </a:r>
            <a:endParaRPr sz="2800" dirty="0">
              <a:latin typeface="Calibri"/>
              <a:cs typeface="Calibri"/>
            </a:endParaRPr>
          </a:p>
          <a:p>
            <a:pPr marL="5715" algn="ctr">
              <a:lnSpc>
                <a:spcPct val="100000"/>
              </a:lnSpc>
            </a:pPr>
            <a:r>
              <a:rPr sz="2800" b="1" spc="-25" dirty="0">
                <a:solidFill>
                  <a:srgbClr val="FF0000"/>
                </a:solidFill>
                <a:latin typeface="Calibri"/>
                <a:cs typeface="Calibri"/>
              </a:rPr>
              <a:t>YANLIŞ</a:t>
            </a:r>
            <a:r>
              <a:rPr sz="2800" b="1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DAVRANIŞLAR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8" y="1219200"/>
            <a:ext cx="3902202" cy="54140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3252" y="1219200"/>
            <a:ext cx="4045457" cy="548563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427732" y="192023"/>
            <a:ext cx="4505960" cy="1214120"/>
            <a:chOff x="2427732" y="192023"/>
            <a:chExt cx="4505960" cy="121412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7732" y="192023"/>
              <a:ext cx="4505706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5684" y="618743"/>
              <a:ext cx="3665982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314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YIKAMA</a:t>
            </a:r>
            <a:r>
              <a:rPr sz="28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SONRASI</a:t>
            </a:r>
            <a:r>
              <a:rPr sz="28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YAPILAN</a:t>
            </a:r>
            <a:endParaRPr sz="2800">
              <a:latin typeface="Calibri"/>
              <a:cs typeface="Calibri"/>
            </a:endParaRPr>
          </a:p>
          <a:p>
            <a:pPr marL="107950" algn="ctr">
              <a:lnSpc>
                <a:spcPct val="100000"/>
              </a:lnSpc>
            </a:pPr>
            <a:r>
              <a:rPr sz="2800" b="1" spc="-30" dirty="0">
                <a:solidFill>
                  <a:srgbClr val="FF0000"/>
                </a:solidFill>
                <a:latin typeface="Calibri"/>
                <a:cs typeface="Calibri"/>
              </a:rPr>
              <a:t>YANLIŞ</a:t>
            </a:r>
            <a:r>
              <a:rPr sz="28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DAVRANIŞLAR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75" y="231647"/>
            <a:ext cx="8561070" cy="645947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449580"/>
            <a:ext cx="8635746" cy="13921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8686" rIns="0" bIns="0" rtlCol="0">
            <a:spAutoFit/>
          </a:bodyPr>
          <a:lstStyle/>
          <a:p>
            <a:pPr marL="132715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8ABB"/>
                </a:solidFill>
              </a:rPr>
              <a:t>El</a:t>
            </a:r>
            <a:r>
              <a:rPr spc="-70" dirty="0">
                <a:solidFill>
                  <a:srgbClr val="008ABB"/>
                </a:solidFill>
              </a:rPr>
              <a:t> </a:t>
            </a:r>
            <a:r>
              <a:rPr dirty="0">
                <a:solidFill>
                  <a:srgbClr val="008ABB"/>
                </a:solidFill>
              </a:rPr>
              <a:t>Antiseptiği</a:t>
            </a:r>
            <a:r>
              <a:rPr spc="-100" dirty="0">
                <a:solidFill>
                  <a:srgbClr val="008ABB"/>
                </a:solidFill>
              </a:rPr>
              <a:t> </a:t>
            </a:r>
            <a:r>
              <a:rPr dirty="0">
                <a:solidFill>
                  <a:srgbClr val="008ABB"/>
                </a:solidFill>
              </a:rPr>
              <a:t>Kullanma</a:t>
            </a:r>
            <a:r>
              <a:rPr spc="-80" dirty="0">
                <a:solidFill>
                  <a:srgbClr val="008ABB"/>
                </a:solidFill>
              </a:rPr>
              <a:t> </a:t>
            </a:r>
            <a:r>
              <a:rPr spc="-45" dirty="0">
                <a:solidFill>
                  <a:srgbClr val="008ABB"/>
                </a:solidFill>
              </a:rPr>
              <a:t>Tekniği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5" y="1362455"/>
            <a:ext cx="8561070" cy="533933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59" y="283463"/>
            <a:ext cx="8518398" cy="638937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75" y="265175"/>
            <a:ext cx="8561070" cy="639089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511" y="801623"/>
            <a:ext cx="8517255" cy="5861050"/>
            <a:chOff x="286511" y="801623"/>
            <a:chExt cx="8517255" cy="5861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511" y="1290827"/>
              <a:ext cx="8516874" cy="53713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6067" y="801623"/>
              <a:ext cx="6380226" cy="8968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503" rIns="0" bIns="0" rtlCol="0">
            <a:spAutoFit/>
          </a:bodyPr>
          <a:lstStyle/>
          <a:p>
            <a:pPr marL="111315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2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Antiseptiği</a:t>
            </a:r>
            <a:r>
              <a:rPr sz="3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İle</a:t>
            </a:r>
            <a:r>
              <a:rPr sz="32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İlgili</a:t>
            </a:r>
            <a:r>
              <a:rPr sz="3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Genel</a:t>
            </a:r>
            <a:r>
              <a:rPr sz="32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Bilgiler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2315" y="801623"/>
            <a:ext cx="8606790" cy="5900420"/>
            <a:chOff x="242315" y="801623"/>
            <a:chExt cx="8606790" cy="5900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15" y="1290827"/>
              <a:ext cx="8606790" cy="54109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6068" y="801623"/>
              <a:ext cx="6380226" cy="8968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503" rIns="0" bIns="0" rtlCol="0">
            <a:spAutoFit/>
          </a:bodyPr>
          <a:lstStyle/>
          <a:p>
            <a:pPr marL="111315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2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Antiseptiği</a:t>
            </a:r>
            <a:r>
              <a:rPr sz="3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İle</a:t>
            </a:r>
            <a:r>
              <a:rPr sz="32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İlgili</a:t>
            </a:r>
            <a:r>
              <a:rPr sz="3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Genel</a:t>
            </a:r>
            <a:r>
              <a:rPr sz="32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Bilgiler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508" y="435863"/>
            <a:ext cx="6378701" cy="896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8378" rIns="0" bIns="0" rtlCol="0">
            <a:spAutoFit/>
          </a:bodyPr>
          <a:lstStyle/>
          <a:p>
            <a:pPr marL="120459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Antiseptiği</a:t>
            </a:r>
            <a:r>
              <a:rPr sz="32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İle</a:t>
            </a:r>
            <a:r>
              <a:rPr sz="32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İlgili</a:t>
            </a:r>
            <a:r>
              <a:rPr sz="32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Genel</a:t>
            </a:r>
            <a:r>
              <a:rPr sz="32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Bilgiler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5" y="1002791"/>
            <a:ext cx="8561070" cy="567004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908" y="509016"/>
            <a:ext cx="6378701" cy="8968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0845" rIns="0" bIns="0" rtlCol="0">
            <a:spAutoFit/>
          </a:bodyPr>
          <a:lstStyle/>
          <a:p>
            <a:pPr marL="975994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sz="32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Antiseptiği</a:t>
            </a:r>
            <a:r>
              <a:rPr sz="32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İle</a:t>
            </a:r>
            <a:r>
              <a:rPr sz="32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İlgili</a:t>
            </a:r>
            <a:r>
              <a:rPr sz="3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Genel</a:t>
            </a:r>
            <a:r>
              <a:rPr sz="32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Bilgiler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1146047"/>
            <a:ext cx="8518398" cy="55100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43370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</a:t>
            </a:r>
            <a:r>
              <a:rPr sz="3600" b="1" dirty="0">
                <a:solidFill>
                  <a:srgbClr val="CC3300"/>
                </a:solidFill>
                <a:latin typeface="Calibri"/>
                <a:cs typeface="Calibri"/>
              </a:rPr>
              <a:t>Risk</a:t>
            </a:r>
            <a:r>
              <a:rPr sz="3600" b="1" spc="-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Faktörleri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7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1856410"/>
            <a:ext cx="8082280" cy="256540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85115" indent="-281305">
              <a:lnSpc>
                <a:spcPct val="100000"/>
              </a:lnSpc>
              <a:spcBef>
                <a:spcPts val="800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b="1" dirty="0">
                <a:latin typeface="Constantia"/>
                <a:cs typeface="Constantia"/>
              </a:rPr>
              <a:t>Çevresel</a:t>
            </a:r>
            <a:r>
              <a:rPr sz="2800" b="1" spc="-165" dirty="0">
                <a:latin typeface="Constantia"/>
                <a:cs typeface="Constantia"/>
              </a:rPr>
              <a:t> </a:t>
            </a:r>
            <a:r>
              <a:rPr sz="2800" b="1" spc="-10" dirty="0">
                <a:latin typeface="Constantia"/>
                <a:cs typeface="Constantia"/>
              </a:rPr>
              <a:t>faktörler</a:t>
            </a:r>
            <a:endParaRPr sz="2800" dirty="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60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dirty="0">
                <a:latin typeface="Constantia"/>
                <a:cs typeface="Constantia"/>
              </a:rPr>
              <a:t>Cerrahi</a:t>
            </a:r>
            <a:r>
              <a:rPr sz="2400" spc="-12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(tip,</a:t>
            </a:r>
            <a:r>
              <a:rPr sz="2400" spc="-150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süre)</a:t>
            </a:r>
            <a:endParaRPr sz="2400" dirty="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25" dirty="0">
                <a:latin typeface="Constantia"/>
                <a:cs typeface="Constantia"/>
              </a:rPr>
              <a:t>İnvaziv</a:t>
            </a:r>
            <a:r>
              <a:rPr sz="2400" spc="-13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girişimler</a:t>
            </a:r>
            <a:r>
              <a:rPr sz="2400" spc="-7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(kateterizasyon,</a:t>
            </a:r>
            <a:r>
              <a:rPr sz="2400" spc="-5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entübasyon,</a:t>
            </a:r>
            <a:r>
              <a:rPr sz="2400" spc="-50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vb.)</a:t>
            </a:r>
            <a:endParaRPr sz="2400" dirty="0">
              <a:latin typeface="Constantia"/>
              <a:cs typeface="Constantia"/>
            </a:endParaRPr>
          </a:p>
          <a:p>
            <a:pPr marL="927100" lvl="2" indent="-247015">
              <a:lnSpc>
                <a:spcPct val="100000"/>
              </a:lnSpc>
              <a:spcBef>
                <a:spcPts val="550"/>
              </a:spcBef>
              <a:buClr>
                <a:srgbClr val="009DD9"/>
              </a:buClr>
              <a:buSzPct val="68181"/>
              <a:buFont typeface="Segoe UI Symbol"/>
              <a:buChar char="⚫"/>
              <a:tabLst>
                <a:tab pos="927100" algn="l"/>
              </a:tabLst>
            </a:pPr>
            <a:r>
              <a:rPr sz="2200" spc="-25" dirty="0">
                <a:latin typeface="Constantia"/>
                <a:cs typeface="Constantia"/>
              </a:rPr>
              <a:t>Nozokomiyal</a:t>
            </a:r>
            <a:r>
              <a:rPr sz="2200" spc="-90" dirty="0">
                <a:latin typeface="Constantia"/>
                <a:cs typeface="Constantia"/>
              </a:rPr>
              <a:t> </a:t>
            </a:r>
            <a:r>
              <a:rPr sz="2200" dirty="0">
                <a:latin typeface="Constantia"/>
                <a:cs typeface="Constantia"/>
              </a:rPr>
              <a:t>pnömonilerin</a:t>
            </a:r>
            <a:r>
              <a:rPr sz="2200" spc="-110" dirty="0"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CC3300"/>
                </a:solidFill>
                <a:latin typeface="Constantia"/>
                <a:cs typeface="Constantia"/>
              </a:rPr>
              <a:t>%83’ü</a:t>
            </a:r>
            <a:r>
              <a:rPr sz="2200" spc="-65" dirty="0">
                <a:solidFill>
                  <a:srgbClr val="CC33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latin typeface="Constantia"/>
                <a:cs typeface="Constantia"/>
              </a:rPr>
              <a:t>mekanik</a:t>
            </a:r>
            <a:r>
              <a:rPr sz="2200" spc="-140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ventilasyonla</a:t>
            </a:r>
            <a:endParaRPr sz="2200" dirty="0">
              <a:latin typeface="Constantia"/>
              <a:cs typeface="Constantia"/>
            </a:endParaRPr>
          </a:p>
          <a:p>
            <a:pPr marL="927100" marR="5080" lvl="2" indent="-247015">
              <a:lnSpc>
                <a:spcPct val="100000"/>
              </a:lnSpc>
              <a:spcBef>
                <a:spcPts val="530"/>
              </a:spcBef>
              <a:buClr>
                <a:srgbClr val="009DD9"/>
              </a:buClr>
              <a:buSzPct val="68181"/>
              <a:buFont typeface="Segoe UI Symbol"/>
              <a:buChar char="⚫"/>
              <a:tabLst>
                <a:tab pos="927100" algn="l"/>
                <a:tab pos="1941830" algn="l"/>
                <a:tab pos="2943860" algn="l"/>
                <a:tab pos="5264785" algn="l"/>
                <a:tab pos="6254115" algn="l"/>
                <a:tab pos="7225030" algn="l"/>
              </a:tabLst>
            </a:pPr>
            <a:r>
              <a:rPr sz="2200" spc="-10" dirty="0">
                <a:latin typeface="Constantia"/>
                <a:cs typeface="Constantia"/>
              </a:rPr>
              <a:t>Üriner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10" dirty="0">
                <a:latin typeface="Constantia"/>
                <a:cs typeface="Constantia"/>
              </a:rPr>
              <a:t>sistem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10" dirty="0">
                <a:latin typeface="Constantia"/>
                <a:cs typeface="Constantia"/>
              </a:rPr>
              <a:t>enfeksiyonlarının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10" dirty="0">
                <a:solidFill>
                  <a:srgbClr val="CC3300"/>
                </a:solidFill>
                <a:latin typeface="Constantia"/>
                <a:cs typeface="Constantia"/>
              </a:rPr>
              <a:t>%97’si</a:t>
            </a:r>
            <a:r>
              <a:rPr sz="2200" dirty="0">
                <a:solidFill>
                  <a:srgbClr val="CC3300"/>
                </a:solidFill>
                <a:latin typeface="Constantia"/>
                <a:cs typeface="Constantia"/>
              </a:rPr>
              <a:t>	</a:t>
            </a:r>
            <a:r>
              <a:rPr sz="2200" spc="-10" dirty="0">
                <a:latin typeface="Constantia"/>
                <a:cs typeface="Constantia"/>
              </a:rPr>
              <a:t>üriner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20" dirty="0">
                <a:latin typeface="Constantia"/>
                <a:cs typeface="Constantia"/>
              </a:rPr>
              <a:t>kateter </a:t>
            </a:r>
            <a:r>
              <a:rPr sz="2200" dirty="0">
                <a:latin typeface="Constantia"/>
                <a:cs typeface="Constantia"/>
              </a:rPr>
              <a:t>kulanımı</a:t>
            </a:r>
            <a:r>
              <a:rPr sz="2200" spc="-55" dirty="0">
                <a:latin typeface="Constantia"/>
                <a:cs typeface="Constantia"/>
              </a:rPr>
              <a:t> </a:t>
            </a:r>
            <a:r>
              <a:rPr sz="2200" spc="-25" dirty="0">
                <a:latin typeface="Constantia"/>
                <a:cs typeface="Constantia"/>
              </a:rPr>
              <a:t>ile</a:t>
            </a:r>
            <a:endParaRPr sz="2200" dirty="0">
              <a:latin typeface="Constantia"/>
              <a:cs typeface="Constant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77990" y="4464177"/>
            <a:ext cx="18300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96950" algn="l"/>
              </a:tabLst>
            </a:pPr>
            <a:r>
              <a:rPr sz="2200" spc="-10" dirty="0">
                <a:solidFill>
                  <a:srgbClr val="CC3300"/>
                </a:solidFill>
                <a:latin typeface="Constantia"/>
                <a:cs typeface="Constantia"/>
              </a:rPr>
              <a:t>%87’si</a:t>
            </a:r>
            <a:r>
              <a:rPr sz="2200" dirty="0">
                <a:solidFill>
                  <a:srgbClr val="CC3300"/>
                </a:solidFill>
                <a:latin typeface="Constantia"/>
                <a:cs typeface="Constantia"/>
              </a:rPr>
              <a:t>	</a:t>
            </a:r>
            <a:r>
              <a:rPr sz="2200" spc="-10" dirty="0">
                <a:latin typeface="Constantia"/>
                <a:cs typeface="Constantia"/>
              </a:rPr>
              <a:t>santral</a:t>
            </a:r>
            <a:endParaRPr sz="22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940" y="4464177"/>
            <a:ext cx="6034405" cy="1644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 marR="5080" indent="-247015">
              <a:lnSpc>
                <a:spcPct val="100000"/>
              </a:lnSpc>
              <a:spcBef>
                <a:spcPts val="95"/>
              </a:spcBef>
              <a:buClr>
                <a:srgbClr val="009DD9"/>
              </a:buClr>
              <a:buSzPct val="68181"/>
              <a:buFont typeface="Segoe UI Symbol"/>
              <a:buChar char="⚫"/>
              <a:tabLst>
                <a:tab pos="927100" algn="l"/>
                <a:tab pos="1983105" algn="l"/>
                <a:tab pos="2658745" algn="l"/>
                <a:tab pos="3928110" algn="l"/>
              </a:tabLst>
            </a:pPr>
            <a:r>
              <a:rPr sz="2200" spc="-10" dirty="0">
                <a:latin typeface="Constantia"/>
                <a:cs typeface="Constantia"/>
              </a:rPr>
              <a:t>Primer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25" dirty="0">
                <a:latin typeface="Constantia"/>
                <a:cs typeface="Constantia"/>
              </a:rPr>
              <a:t>kan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10" dirty="0">
                <a:latin typeface="Constantia"/>
                <a:cs typeface="Constantia"/>
              </a:rPr>
              <a:t>dolaşımı</a:t>
            </a:r>
            <a:r>
              <a:rPr sz="2200" dirty="0">
                <a:latin typeface="Constantia"/>
                <a:cs typeface="Constantia"/>
              </a:rPr>
              <a:t>	</a:t>
            </a:r>
            <a:r>
              <a:rPr sz="2200" spc="-10" dirty="0">
                <a:latin typeface="Constantia"/>
                <a:cs typeface="Constantia"/>
              </a:rPr>
              <a:t>enfeksiyonlarının kateterlerle</a:t>
            </a:r>
            <a:r>
              <a:rPr sz="2200" spc="-105" dirty="0">
                <a:latin typeface="Constantia"/>
                <a:cs typeface="Constantia"/>
              </a:rPr>
              <a:t> </a:t>
            </a:r>
            <a:r>
              <a:rPr sz="2200" spc="-10" dirty="0">
                <a:latin typeface="Constantia"/>
                <a:cs typeface="Constantia"/>
              </a:rPr>
              <a:t>ilişkili</a:t>
            </a:r>
            <a:endParaRPr sz="2200" dirty="0">
              <a:latin typeface="Constantia"/>
              <a:cs typeface="Constantia"/>
            </a:endParaRPr>
          </a:p>
          <a:p>
            <a:pPr marL="285115" indent="-28130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b="1" spc="-10" dirty="0">
                <a:latin typeface="Constantia"/>
                <a:cs typeface="Constantia"/>
              </a:rPr>
              <a:t>Hijyenik</a:t>
            </a:r>
            <a:r>
              <a:rPr sz="2800" b="1" spc="-120" dirty="0">
                <a:latin typeface="Constantia"/>
                <a:cs typeface="Constantia"/>
              </a:rPr>
              <a:t> </a:t>
            </a:r>
            <a:r>
              <a:rPr sz="2800" b="1" spc="-10" dirty="0">
                <a:latin typeface="Constantia"/>
                <a:cs typeface="Constantia"/>
              </a:rPr>
              <a:t>alışkanlıklar</a:t>
            </a:r>
            <a:endParaRPr sz="2800" dirty="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60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dirty="0">
                <a:latin typeface="Constantia"/>
                <a:cs typeface="Constantia"/>
              </a:rPr>
              <a:t>El</a:t>
            </a:r>
            <a:r>
              <a:rPr sz="2400" spc="-10" dirty="0">
                <a:latin typeface="Constantia"/>
                <a:cs typeface="Constantia"/>
              </a:rPr>
              <a:t> hijyeni</a:t>
            </a:r>
            <a:endParaRPr sz="24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320" y="1030224"/>
            <a:ext cx="8587105" cy="1384935"/>
            <a:chOff x="274320" y="1030224"/>
            <a:chExt cx="8587105" cy="1384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1030224"/>
              <a:ext cx="8586978" cy="896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5580" y="1517904"/>
              <a:ext cx="3576066" cy="8968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3994" y="1119886"/>
            <a:ext cx="799084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</a:rPr>
              <a:t>Alkol</a:t>
            </a:r>
            <a:r>
              <a:rPr sz="3200" spc="-90" dirty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bazlı</a:t>
            </a:r>
            <a:r>
              <a:rPr sz="3200" spc="-80" dirty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el</a:t>
            </a:r>
            <a:r>
              <a:rPr sz="3200" spc="-85" dirty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antiseptiği</a:t>
            </a:r>
            <a:r>
              <a:rPr sz="3200" spc="-55" dirty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ile</a:t>
            </a:r>
            <a:r>
              <a:rPr sz="3200" spc="-85" dirty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ilgili</a:t>
            </a:r>
            <a:r>
              <a:rPr sz="3200" spc="-70" dirty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alınması</a:t>
            </a:r>
            <a:r>
              <a:rPr sz="3200" spc="-75" dirty="0">
                <a:solidFill>
                  <a:srgbClr val="FF0000"/>
                </a:solidFill>
              </a:rPr>
              <a:t> </a:t>
            </a:r>
            <a:r>
              <a:rPr sz="3200" spc="-10" dirty="0">
                <a:solidFill>
                  <a:srgbClr val="FF0000"/>
                </a:solidFill>
              </a:rPr>
              <a:t>gereken</a:t>
            </a:r>
            <a:endParaRPr sz="3200"/>
          </a:p>
          <a:p>
            <a:pPr marL="5080" algn="ctr">
              <a:lnSpc>
                <a:spcPct val="100000"/>
              </a:lnSpc>
            </a:pPr>
            <a:r>
              <a:rPr sz="3200" dirty="0">
                <a:solidFill>
                  <a:srgbClr val="FF0000"/>
                </a:solidFill>
              </a:rPr>
              <a:t>güvenlik</a:t>
            </a:r>
            <a:r>
              <a:rPr sz="3200" spc="-90" dirty="0">
                <a:solidFill>
                  <a:srgbClr val="FF0000"/>
                </a:solidFill>
              </a:rPr>
              <a:t> </a:t>
            </a:r>
            <a:r>
              <a:rPr sz="3200" spc="-10" dirty="0">
                <a:solidFill>
                  <a:srgbClr val="FF0000"/>
                </a:solidFill>
              </a:rPr>
              <a:t>önlemleri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" y="2083307"/>
            <a:ext cx="8582406" cy="457276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315" y="225552"/>
            <a:ext cx="8606790" cy="647014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44267" y="541019"/>
            <a:ext cx="5875782" cy="100660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14777" y="645033"/>
            <a:ext cx="5306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8ABB"/>
                </a:solidFill>
                <a:latin typeface="Calibri"/>
                <a:cs typeface="Calibri"/>
              </a:rPr>
              <a:t>EL</a:t>
            </a:r>
            <a:r>
              <a:rPr sz="3600" b="1" spc="-90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8ABB"/>
                </a:solidFill>
                <a:latin typeface="Calibri"/>
                <a:cs typeface="Calibri"/>
              </a:rPr>
              <a:t>YIKAMAMA</a:t>
            </a:r>
            <a:r>
              <a:rPr sz="3600" b="1" spc="-70" dirty="0">
                <a:solidFill>
                  <a:srgbClr val="008ABB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8ABB"/>
                </a:solidFill>
                <a:latin typeface="Calibri"/>
                <a:cs typeface="Calibri"/>
              </a:rPr>
              <a:t>BAHANELERİ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6304" y="1356360"/>
            <a:ext cx="8611870" cy="4030345"/>
            <a:chOff x="146304" y="1356360"/>
            <a:chExt cx="8611870" cy="403034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" y="1395984"/>
              <a:ext cx="718566" cy="6987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2063" y="1356360"/>
              <a:ext cx="1581150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17548" y="1356360"/>
              <a:ext cx="1090422" cy="7871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0111" y="1356360"/>
              <a:ext cx="2341626" cy="7871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4632" y="1356360"/>
              <a:ext cx="558546" cy="787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" y="1972056"/>
              <a:ext cx="718566" cy="6987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063" y="1932432"/>
              <a:ext cx="2050542" cy="7871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47899" y="1932432"/>
              <a:ext cx="1911857" cy="7871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45051" y="1932432"/>
              <a:ext cx="1802129" cy="7871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32475" y="1932432"/>
              <a:ext cx="791718" cy="7871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09488" y="1932432"/>
              <a:ext cx="1844802" cy="7871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39584" y="1932432"/>
              <a:ext cx="1418081" cy="7871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6240" y="2295144"/>
              <a:ext cx="1416558" cy="7871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5692" y="2295144"/>
              <a:ext cx="558546" cy="7871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" y="2910840"/>
              <a:ext cx="718566" cy="69875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2063" y="2871216"/>
              <a:ext cx="1553718" cy="7871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79448" y="2871216"/>
              <a:ext cx="1008126" cy="7871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99715" y="2871216"/>
              <a:ext cx="1130045" cy="7871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51048" y="2871216"/>
              <a:ext cx="1782318" cy="7871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53127" y="2871216"/>
              <a:ext cx="1748789" cy="7871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23204" y="2871216"/>
              <a:ext cx="931926" cy="78714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8024" y="2871216"/>
              <a:ext cx="558546" cy="78714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" y="3486911"/>
              <a:ext cx="718566" cy="69875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2063" y="3447288"/>
              <a:ext cx="1422654" cy="7871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46859" y="3447288"/>
              <a:ext cx="791717" cy="7871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58339" y="3447288"/>
              <a:ext cx="1224534" cy="78714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07208" y="3447288"/>
              <a:ext cx="1302258" cy="7871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23132" y="3447288"/>
              <a:ext cx="1011174" cy="78714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7200" y="3447288"/>
              <a:ext cx="558546" cy="7871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" y="4062983"/>
              <a:ext cx="718566" cy="69875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2063" y="4023360"/>
              <a:ext cx="1073658" cy="78714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08531" y="4023360"/>
              <a:ext cx="2172462" cy="78714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94659" y="4023360"/>
              <a:ext cx="1526286" cy="7871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31563" y="4023360"/>
              <a:ext cx="1011174" cy="7871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75632" y="4023360"/>
              <a:ext cx="558546" cy="78714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304" y="4639056"/>
              <a:ext cx="718566" cy="69875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2063" y="4599432"/>
              <a:ext cx="2329434" cy="78714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61259" y="4599432"/>
              <a:ext cx="2109978" cy="78714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91000" y="4599432"/>
              <a:ext cx="1495805" cy="78714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01995" y="4599432"/>
              <a:ext cx="2227326" cy="78714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44511" y="4599432"/>
              <a:ext cx="1003553" cy="78714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61732" y="4599432"/>
              <a:ext cx="808481" cy="78714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03108" y="4599432"/>
              <a:ext cx="558546" cy="787146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330200" y="1285825"/>
            <a:ext cx="8200390" cy="3844925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402590" indent="-389890">
              <a:lnSpc>
                <a:spcPct val="100000"/>
              </a:lnSpc>
              <a:spcBef>
                <a:spcPts val="1270"/>
              </a:spcBef>
              <a:buClr>
                <a:srgbClr val="FF3300"/>
              </a:buClr>
              <a:buSzPct val="94642"/>
              <a:buFont typeface="Wingdings"/>
              <a:buChar char=""/>
              <a:tabLst>
                <a:tab pos="402590" algn="l"/>
              </a:tabLst>
            </a:pPr>
            <a:r>
              <a:rPr sz="2800" dirty="0">
                <a:latin typeface="Constantia"/>
                <a:cs typeface="Constantia"/>
              </a:rPr>
              <a:t>Ellerim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kirli</a:t>
            </a:r>
            <a:r>
              <a:rPr sz="2800" spc="-17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görünmüyor.</a:t>
            </a:r>
            <a:endParaRPr sz="2800">
              <a:latin typeface="Constantia"/>
              <a:cs typeface="Constantia"/>
            </a:endParaRPr>
          </a:p>
          <a:p>
            <a:pPr marL="287020" marR="5080" indent="-274955">
              <a:lnSpc>
                <a:spcPts val="2860"/>
              </a:lnSpc>
              <a:spcBef>
                <a:spcPts val="1689"/>
              </a:spcBef>
              <a:buClr>
                <a:srgbClr val="FF3300"/>
              </a:buClr>
              <a:buSzPct val="94642"/>
              <a:buFont typeface="Wingdings"/>
              <a:buChar char=""/>
              <a:tabLst>
                <a:tab pos="287020" algn="l"/>
                <a:tab pos="401955" algn="l"/>
                <a:tab pos="2138680" algn="l"/>
                <a:tab pos="3736340" algn="l"/>
                <a:tab pos="5223510" algn="l"/>
                <a:tab pos="5701030" algn="l"/>
                <a:tab pos="7231380" algn="l"/>
              </a:tabLst>
            </a:pPr>
            <a:r>
              <a:rPr sz="2800" spc="-10" dirty="0">
                <a:latin typeface="Constantia"/>
                <a:cs typeface="Constantia"/>
              </a:rPr>
              <a:t>	Kullanılan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maddeler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iritasyon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25" dirty="0">
                <a:latin typeface="Constantia"/>
                <a:cs typeface="Constantia"/>
              </a:rPr>
              <a:t>ve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kuruluğa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neden oluyor.</a:t>
            </a:r>
            <a:endParaRPr sz="2800">
              <a:latin typeface="Constantia"/>
              <a:cs typeface="Constantia"/>
            </a:endParaRPr>
          </a:p>
          <a:p>
            <a:pPr marL="402590" indent="-389890">
              <a:lnSpc>
                <a:spcPct val="100000"/>
              </a:lnSpc>
              <a:spcBef>
                <a:spcPts val="1165"/>
              </a:spcBef>
              <a:buClr>
                <a:srgbClr val="FF3300"/>
              </a:buClr>
              <a:buSzPct val="94642"/>
              <a:buFont typeface="Wingdings"/>
              <a:buChar char=""/>
              <a:tabLst>
                <a:tab pos="402590" algn="l"/>
              </a:tabLst>
            </a:pPr>
            <a:r>
              <a:rPr sz="2800" spc="-20" dirty="0">
                <a:latin typeface="Constantia"/>
                <a:cs typeface="Constantia"/>
              </a:rPr>
              <a:t>Lavabo</a:t>
            </a:r>
            <a:r>
              <a:rPr sz="2800" spc="-155" dirty="0">
                <a:latin typeface="Constantia"/>
                <a:cs typeface="Constantia"/>
              </a:rPr>
              <a:t> </a:t>
            </a:r>
            <a:r>
              <a:rPr sz="2800" spc="-30" dirty="0">
                <a:latin typeface="Constantia"/>
                <a:cs typeface="Constantia"/>
              </a:rPr>
              <a:t>yok</a:t>
            </a:r>
            <a:r>
              <a:rPr sz="2800" spc="-145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veya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spc="-30" dirty="0">
                <a:latin typeface="Constantia"/>
                <a:cs typeface="Constantia"/>
              </a:rPr>
              <a:t>lavaboya</a:t>
            </a:r>
            <a:r>
              <a:rPr sz="2800" spc="-12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ulaşmak</a:t>
            </a:r>
            <a:r>
              <a:rPr sz="2800" spc="-7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zor.</a:t>
            </a:r>
            <a:endParaRPr sz="2800">
              <a:latin typeface="Constantia"/>
              <a:cs typeface="Constantia"/>
            </a:endParaRPr>
          </a:p>
          <a:p>
            <a:pPr marL="402590" indent="-389890">
              <a:lnSpc>
                <a:spcPct val="100000"/>
              </a:lnSpc>
              <a:spcBef>
                <a:spcPts val="1175"/>
              </a:spcBef>
              <a:buClr>
                <a:srgbClr val="FF3300"/>
              </a:buClr>
              <a:buSzPct val="94642"/>
              <a:buFont typeface="Wingdings"/>
              <a:buChar char=""/>
              <a:tabLst>
                <a:tab pos="402590" algn="l"/>
              </a:tabLst>
            </a:pPr>
            <a:r>
              <a:rPr sz="2800" spc="-10" dirty="0">
                <a:latin typeface="Constantia"/>
                <a:cs typeface="Constantia"/>
              </a:rPr>
              <a:t>Sabun</a:t>
            </a:r>
            <a:r>
              <a:rPr sz="2800" spc="-16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ve</a:t>
            </a:r>
            <a:r>
              <a:rPr sz="2800" spc="-15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kağıt</a:t>
            </a:r>
            <a:r>
              <a:rPr sz="2800" spc="-120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havlu</a:t>
            </a:r>
            <a:r>
              <a:rPr sz="2800" spc="-15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yok.</a:t>
            </a:r>
            <a:endParaRPr sz="2800">
              <a:latin typeface="Constantia"/>
              <a:cs typeface="Constantia"/>
            </a:endParaRPr>
          </a:p>
          <a:p>
            <a:pPr marL="402590" indent="-389890">
              <a:lnSpc>
                <a:spcPct val="100000"/>
              </a:lnSpc>
              <a:spcBef>
                <a:spcPts val="1175"/>
              </a:spcBef>
              <a:buClr>
                <a:srgbClr val="FF3300"/>
              </a:buClr>
              <a:buSzPct val="94642"/>
              <a:buFont typeface="Wingdings"/>
              <a:buChar char=""/>
              <a:tabLst>
                <a:tab pos="402590" algn="l"/>
              </a:tabLst>
            </a:pPr>
            <a:r>
              <a:rPr sz="2800" dirty="0">
                <a:latin typeface="Constantia"/>
                <a:cs typeface="Constantia"/>
              </a:rPr>
              <a:t>Çok</a:t>
            </a:r>
            <a:r>
              <a:rPr sz="2800" spc="-6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meşgulüm,</a:t>
            </a:r>
            <a:r>
              <a:rPr sz="2800" spc="-10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vaktim</a:t>
            </a:r>
            <a:r>
              <a:rPr sz="2800" spc="-155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yok.</a:t>
            </a:r>
            <a:endParaRPr sz="2800">
              <a:latin typeface="Constantia"/>
              <a:cs typeface="Constantia"/>
            </a:endParaRPr>
          </a:p>
          <a:p>
            <a:pPr marL="402590" indent="-389890">
              <a:lnSpc>
                <a:spcPct val="100000"/>
              </a:lnSpc>
              <a:spcBef>
                <a:spcPts val="1180"/>
              </a:spcBef>
              <a:buClr>
                <a:srgbClr val="FF3300"/>
              </a:buClr>
              <a:buSzPct val="94642"/>
              <a:buFont typeface="Wingdings"/>
              <a:buChar char=""/>
              <a:tabLst>
                <a:tab pos="402590" algn="l"/>
              </a:tabLst>
            </a:pPr>
            <a:r>
              <a:rPr sz="2800" spc="-20" dirty="0">
                <a:latin typeface="Constantia"/>
                <a:cs typeface="Constantia"/>
              </a:rPr>
              <a:t>Hastalardan</a:t>
            </a:r>
            <a:r>
              <a:rPr sz="2800" spc="-9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enfeksiyon</a:t>
            </a:r>
            <a:r>
              <a:rPr sz="2800" spc="-9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kapma</a:t>
            </a:r>
            <a:r>
              <a:rPr sz="2800" spc="-16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olasılığımız</a:t>
            </a:r>
            <a:r>
              <a:rPr sz="2800" spc="-13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çok</a:t>
            </a:r>
            <a:r>
              <a:rPr sz="2800" spc="-130" dirty="0">
                <a:latin typeface="Constantia"/>
                <a:cs typeface="Constantia"/>
              </a:rPr>
              <a:t> </a:t>
            </a:r>
            <a:r>
              <a:rPr sz="2800" spc="-25" dirty="0">
                <a:latin typeface="Constantia"/>
                <a:cs typeface="Constantia"/>
              </a:rPr>
              <a:t>az.</a:t>
            </a:r>
            <a:endParaRPr sz="2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34283" y="362711"/>
            <a:ext cx="2195322" cy="125653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6324" rIns="0" bIns="0" rtlCol="0">
            <a:spAutoFit/>
          </a:bodyPr>
          <a:lstStyle/>
          <a:p>
            <a:pPr marL="2943860">
              <a:lnSpc>
                <a:spcPct val="100000"/>
              </a:lnSpc>
              <a:spcBef>
                <a:spcPts val="100"/>
              </a:spcBef>
            </a:pPr>
            <a:r>
              <a:rPr sz="4500" spc="-20" dirty="0">
                <a:solidFill>
                  <a:srgbClr val="008ABB"/>
                </a:solidFill>
              </a:rPr>
              <a:t>Dikkat</a:t>
            </a:r>
            <a:endParaRPr sz="4500"/>
          </a:p>
        </p:txBody>
      </p:sp>
      <p:grpSp>
        <p:nvGrpSpPr>
          <p:cNvPr id="10" name="object 10"/>
          <p:cNvGrpSpPr/>
          <p:nvPr/>
        </p:nvGrpSpPr>
        <p:grpSpPr>
          <a:xfrm>
            <a:off x="387095" y="2072639"/>
            <a:ext cx="6115050" cy="1682114"/>
            <a:chOff x="387095" y="2072639"/>
            <a:chExt cx="6115050" cy="1682114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133599"/>
              <a:ext cx="543293" cy="6164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7887" y="2072639"/>
              <a:ext cx="1253489" cy="7307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5523" y="2072639"/>
              <a:ext cx="1294638" cy="7307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8879" y="2072639"/>
              <a:ext cx="1780794" cy="7307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609087"/>
              <a:ext cx="543293" cy="6164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7887" y="2548127"/>
              <a:ext cx="1360170" cy="7307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3728" y="2548127"/>
              <a:ext cx="1796033" cy="7307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0860" y="2548127"/>
              <a:ext cx="1294638" cy="7307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5072" y="2548127"/>
              <a:ext cx="1087374" cy="7307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33543" y="2548127"/>
              <a:ext cx="1768602" cy="7307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3084575"/>
              <a:ext cx="543293" cy="61645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7887" y="3023615"/>
              <a:ext cx="1323594" cy="7307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5628" y="3023615"/>
              <a:ext cx="1780794" cy="73075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46303" y="2067280"/>
            <a:ext cx="5742305" cy="145224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spc="-60" dirty="0">
                <a:latin typeface="Constantia"/>
                <a:cs typeface="Constantia"/>
              </a:rPr>
              <a:t>Yapay</a:t>
            </a:r>
            <a:r>
              <a:rPr sz="2600" spc="-9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tırnak</a:t>
            </a:r>
            <a:r>
              <a:rPr sz="2600" spc="-2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kullanma</a:t>
            </a:r>
            <a:endParaRPr sz="2600" dirty="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spc="-25" dirty="0">
                <a:latin typeface="Constantia"/>
                <a:cs typeface="Constantia"/>
              </a:rPr>
              <a:t>Tırnak</a:t>
            </a:r>
            <a:r>
              <a:rPr sz="2600" spc="-8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uzunluğu</a:t>
            </a:r>
            <a:r>
              <a:rPr sz="2600" spc="-114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tırnak</a:t>
            </a:r>
            <a:r>
              <a:rPr sz="2600" spc="-14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etini</a:t>
            </a:r>
            <a:r>
              <a:rPr sz="2600" spc="-100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geçmesin</a:t>
            </a:r>
            <a:endParaRPr sz="2600" dirty="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spc="-10" dirty="0">
                <a:latin typeface="Constantia"/>
                <a:cs typeface="Constantia"/>
              </a:rPr>
              <a:t>Yüzük</a:t>
            </a:r>
            <a:r>
              <a:rPr sz="2600" spc="-14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kullanma</a:t>
            </a:r>
            <a:endParaRPr sz="26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473" y="1274165"/>
            <a:ext cx="3305175" cy="335470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dirty="0">
                <a:latin typeface="Constantia"/>
                <a:cs typeface="Constantia"/>
              </a:rPr>
              <a:t>Cl.</a:t>
            </a:r>
            <a:r>
              <a:rPr sz="2600" spc="-20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Difficile:</a:t>
            </a:r>
            <a:r>
              <a:rPr sz="2600" spc="-2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Aylarca</a:t>
            </a:r>
            <a:endParaRPr sz="2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dirty="0">
                <a:latin typeface="Constantia"/>
                <a:cs typeface="Constantia"/>
              </a:rPr>
              <a:t>VRE:</a:t>
            </a:r>
            <a:r>
              <a:rPr sz="2600" spc="-10" dirty="0">
                <a:latin typeface="Constantia"/>
                <a:cs typeface="Constantia"/>
              </a:rPr>
              <a:t> Haftalarca</a:t>
            </a:r>
            <a:endParaRPr sz="2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dirty="0">
                <a:latin typeface="Constantia"/>
                <a:cs typeface="Constantia"/>
              </a:rPr>
              <a:t>MRSA:</a:t>
            </a:r>
            <a:r>
              <a:rPr sz="2600" spc="-2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Haftalarca</a:t>
            </a:r>
            <a:endParaRPr sz="2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spc="-10" dirty="0">
                <a:latin typeface="Constantia"/>
                <a:cs typeface="Constantia"/>
              </a:rPr>
              <a:t>Acinetobacter:33</a:t>
            </a:r>
            <a:r>
              <a:rPr sz="2600" spc="-110" dirty="0">
                <a:latin typeface="Constantia"/>
                <a:cs typeface="Constantia"/>
              </a:rPr>
              <a:t> </a:t>
            </a:r>
            <a:r>
              <a:rPr sz="2600" spc="-25" dirty="0">
                <a:latin typeface="Constantia"/>
                <a:cs typeface="Constantia"/>
              </a:rPr>
              <a:t>gün</a:t>
            </a:r>
            <a:endParaRPr sz="2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dirty="0">
                <a:latin typeface="Constantia"/>
                <a:cs typeface="Constantia"/>
              </a:rPr>
              <a:t>Pseudomonas:</a:t>
            </a:r>
            <a:r>
              <a:rPr sz="2600" spc="-7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7</a:t>
            </a:r>
            <a:r>
              <a:rPr sz="2600" spc="-95" dirty="0">
                <a:latin typeface="Constantia"/>
                <a:cs typeface="Constantia"/>
              </a:rPr>
              <a:t> </a:t>
            </a:r>
            <a:r>
              <a:rPr sz="2600" spc="-20" dirty="0">
                <a:latin typeface="Constantia"/>
                <a:cs typeface="Constantia"/>
              </a:rPr>
              <a:t>saat</a:t>
            </a:r>
            <a:endParaRPr sz="2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spc="-35" dirty="0">
                <a:latin typeface="Constantia"/>
                <a:cs typeface="Constantia"/>
              </a:rPr>
              <a:t>HBV:</a:t>
            </a:r>
            <a:r>
              <a:rPr sz="2600" spc="-8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7</a:t>
            </a:r>
            <a:r>
              <a:rPr sz="2600" spc="-125" dirty="0">
                <a:latin typeface="Constantia"/>
                <a:cs typeface="Constantia"/>
              </a:rPr>
              <a:t> </a:t>
            </a:r>
            <a:r>
              <a:rPr sz="2600" spc="-25" dirty="0">
                <a:latin typeface="Constantia"/>
                <a:cs typeface="Constantia"/>
              </a:rPr>
              <a:t>gün</a:t>
            </a:r>
            <a:endParaRPr sz="26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600" dirty="0">
                <a:latin typeface="Constantia"/>
                <a:cs typeface="Constantia"/>
              </a:rPr>
              <a:t>Canlı</a:t>
            </a:r>
            <a:r>
              <a:rPr sz="2600" spc="-3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kalabiliyor.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7667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latin typeface="Calibri"/>
                <a:cs typeface="Calibri"/>
              </a:rPr>
              <a:t>Koruyucu</a:t>
            </a:r>
            <a:r>
              <a:rPr sz="4500" b="1" spc="-135" dirty="0">
                <a:latin typeface="Calibri"/>
                <a:cs typeface="Calibri"/>
              </a:rPr>
              <a:t> </a:t>
            </a:r>
            <a:r>
              <a:rPr sz="4500" b="1" dirty="0">
                <a:latin typeface="Calibri"/>
                <a:cs typeface="Calibri"/>
              </a:rPr>
              <a:t>ekipmanın</a:t>
            </a:r>
            <a:r>
              <a:rPr sz="4500" b="1" spc="-145" dirty="0">
                <a:latin typeface="Calibri"/>
                <a:cs typeface="Calibri"/>
              </a:rPr>
              <a:t> </a:t>
            </a:r>
            <a:r>
              <a:rPr sz="4500" b="1" spc="-10" dirty="0">
                <a:latin typeface="Calibri"/>
                <a:cs typeface="Calibri"/>
              </a:rPr>
              <a:t>uygun kullanımı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2144395"/>
            <a:ext cx="3499485" cy="320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b="1" spc="-10" dirty="0">
                <a:solidFill>
                  <a:srgbClr val="04607A"/>
                </a:solidFill>
                <a:latin typeface="Constantia"/>
                <a:cs typeface="Constantia"/>
              </a:rPr>
              <a:t>Giyme</a:t>
            </a:r>
            <a:r>
              <a:rPr sz="2600" b="1" spc="-140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600" b="1" spc="-10" dirty="0">
                <a:solidFill>
                  <a:srgbClr val="04607A"/>
                </a:solidFill>
                <a:latin typeface="Constantia"/>
                <a:cs typeface="Constantia"/>
              </a:rPr>
              <a:t>sırası</a:t>
            </a:r>
            <a:endParaRPr sz="26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64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10" dirty="0">
                <a:latin typeface="Constantia"/>
                <a:cs typeface="Constantia"/>
              </a:rPr>
              <a:t>Önlük</a:t>
            </a:r>
            <a:endParaRPr sz="24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59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10" dirty="0">
                <a:latin typeface="Constantia"/>
                <a:cs typeface="Constantia"/>
              </a:rPr>
              <a:t>Maske</a:t>
            </a:r>
            <a:endParaRPr sz="24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590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20" dirty="0">
                <a:latin typeface="Constantia"/>
                <a:cs typeface="Constantia"/>
              </a:rPr>
              <a:t>Gözlük-</a:t>
            </a:r>
            <a:r>
              <a:rPr sz="2400" dirty="0">
                <a:latin typeface="Constantia"/>
                <a:cs typeface="Constantia"/>
              </a:rPr>
              <a:t>yüz</a:t>
            </a:r>
            <a:r>
              <a:rPr sz="2400" spc="2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koruyucu</a:t>
            </a:r>
            <a:endParaRPr sz="24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59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10" dirty="0">
                <a:latin typeface="Constantia"/>
                <a:cs typeface="Constantia"/>
              </a:rPr>
              <a:t>Eldiven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387413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Önlük</a:t>
            </a:r>
            <a:r>
              <a:rPr spc="-15" dirty="0"/>
              <a:t> </a:t>
            </a:r>
            <a:r>
              <a:rPr spc="-20" dirty="0"/>
              <a:t>giyerken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39" y="1859278"/>
            <a:ext cx="6557517" cy="347531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86385" indent="-273685"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</a:rPr>
              <a:t>Önlük </a:t>
            </a:r>
            <a:r>
              <a:rPr sz="2400" b="1" dirty="0" err="1">
                <a:latin typeface="Constantia"/>
              </a:rPr>
              <a:t>malzemesi</a:t>
            </a:r>
            <a:r>
              <a:rPr sz="2400" b="1" dirty="0">
                <a:latin typeface="Constantia"/>
              </a:rPr>
              <a:t> </a:t>
            </a:r>
            <a:r>
              <a:rPr sz="2400" b="1" dirty="0" err="1">
                <a:latin typeface="Constantia"/>
              </a:rPr>
              <a:t>uygulanacak</a:t>
            </a:r>
            <a:r>
              <a:rPr lang="tr-TR" sz="2400" b="1" dirty="0">
                <a:latin typeface="Constantia"/>
              </a:rPr>
              <a:t> </a:t>
            </a:r>
            <a:r>
              <a:rPr sz="2400" b="1" dirty="0" err="1">
                <a:latin typeface="Constantia"/>
              </a:rPr>
              <a:t>işleme</a:t>
            </a:r>
            <a:r>
              <a:rPr sz="2400" b="1" dirty="0">
                <a:latin typeface="Constantia"/>
              </a:rPr>
              <a:t> göre seçilmeli</a:t>
            </a:r>
          </a:p>
          <a:p>
            <a:pPr marL="286385" indent="-273685"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</a:rPr>
              <a:t>Uygun tip ve boyut seçilmeli</a:t>
            </a:r>
          </a:p>
          <a:p>
            <a:pPr marL="286385" indent="-273685"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</a:rPr>
              <a:t>Arkadan bağlanmalı</a:t>
            </a:r>
          </a:p>
          <a:p>
            <a:pPr marL="286385" indent="-273685"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</a:rPr>
              <a:t>Eğer çok küçük </a:t>
            </a:r>
            <a:r>
              <a:rPr sz="2400" b="1" dirty="0" err="1">
                <a:latin typeface="Constantia"/>
              </a:rPr>
              <a:t>ise</a:t>
            </a:r>
            <a:r>
              <a:rPr sz="2400" b="1" dirty="0">
                <a:latin typeface="Constantia"/>
              </a:rPr>
              <a:t> </a:t>
            </a:r>
            <a:r>
              <a:rPr sz="2400" b="1" dirty="0" err="1">
                <a:latin typeface="Constantia"/>
              </a:rPr>
              <a:t>iki</a:t>
            </a:r>
            <a:r>
              <a:rPr lang="tr-TR" sz="2400" b="1" dirty="0">
                <a:latin typeface="Constantia"/>
              </a:rPr>
              <a:t> </a:t>
            </a:r>
            <a:r>
              <a:rPr sz="2400" b="1" dirty="0" err="1">
                <a:latin typeface="Constantia"/>
              </a:rPr>
              <a:t>tane</a:t>
            </a:r>
            <a:r>
              <a:rPr sz="2400" b="1" dirty="0">
                <a:latin typeface="Constantia"/>
              </a:rPr>
              <a:t> önlük giyilmeli</a:t>
            </a:r>
          </a:p>
          <a:p>
            <a:pPr marL="286385" indent="-273685"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</a:rPr>
              <a:t>Biri önden</a:t>
            </a:r>
          </a:p>
          <a:p>
            <a:pPr marL="286385" lvl="1" indent="-273685"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</a:rPr>
              <a:t>Diğeri arkadan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35952" y="1495044"/>
            <a:ext cx="1726692" cy="24246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94219" y="4104132"/>
            <a:ext cx="1726692" cy="234848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423037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Maske</a:t>
            </a:r>
            <a:r>
              <a:rPr spc="-190" dirty="0"/>
              <a:t> </a:t>
            </a:r>
            <a:r>
              <a:rPr spc="-10" dirty="0"/>
              <a:t>takılırken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1847214"/>
            <a:ext cx="5407660" cy="2408288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  <a:cs typeface="Constantia"/>
              </a:rPr>
              <a:t>Burnu,</a:t>
            </a:r>
            <a:r>
              <a:rPr sz="2400" b="1" spc="-12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ağzı</a:t>
            </a:r>
            <a:r>
              <a:rPr sz="2400" b="1" spc="-75" dirty="0">
                <a:latin typeface="Constantia"/>
                <a:cs typeface="Constantia"/>
              </a:rPr>
              <a:t> </a:t>
            </a:r>
            <a:r>
              <a:rPr sz="2400" b="1" spc="-30" dirty="0" err="1">
                <a:latin typeface="Constantia"/>
                <a:cs typeface="Constantia"/>
              </a:rPr>
              <a:t>ve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çeneyi</a:t>
            </a:r>
            <a:r>
              <a:rPr lang="tr-TR" sz="2400" spc="-10" dirty="0">
                <a:latin typeface="Constantia"/>
                <a:cs typeface="Constantia"/>
              </a:rPr>
              <a:t> </a:t>
            </a:r>
            <a:r>
              <a:rPr sz="2400" b="1" dirty="0" err="1">
                <a:latin typeface="Constantia"/>
                <a:cs typeface="Constantia"/>
              </a:rPr>
              <a:t>tamamen</a:t>
            </a:r>
            <a:r>
              <a:rPr sz="2400" b="1" spc="-14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içine</a:t>
            </a:r>
            <a:r>
              <a:rPr sz="2400" b="1" spc="-14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almalıdır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50" dirty="0">
                <a:latin typeface="Constantia"/>
                <a:cs typeface="Constantia"/>
              </a:rPr>
              <a:t>Yüze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uygunluk</a:t>
            </a:r>
            <a:r>
              <a:rPr sz="2400" b="1" spc="-9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tam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olmalı</a:t>
            </a:r>
            <a:endParaRPr sz="2400" dirty="0">
              <a:latin typeface="Constantia"/>
              <a:cs typeface="Constantia"/>
            </a:endParaRPr>
          </a:p>
          <a:p>
            <a:pPr marL="12700" marR="5080" indent="273685">
              <a:lnSpc>
                <a:spcPct val="14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  <a:cs typeface="Constantia"/>
              </a:rPr>
              <a:t>N95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gibi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özel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tip</a:t>
            </a:r>
            <a:r>
              <a:rPr sz="2400" b="1" spc="-11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maskeler için</a:t>
            </a:r>
            <a:r>
              <a:rPr sz="2400" b="1" spc="-13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yüze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uyum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testi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yapılmalı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28588" y="1917192"/>
            <a:ext cx="2257043" cy="2590799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30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Maske</a:t>
            </a:r>
            <a:r>
              <a:rPr spc="-185" dirty="0"/>
              <a:t> </a:t>
            </a:r>
            <a:r>
              <a:rPr dirty="0"/>
              <a:t>takıldıktan</a:t>
            </a:r>
            <a:r>
              <a:rPr spc="-180" dirty="0"/>
              <a:t> </a:t>
            </a:r>
            <a:r>
              <a:rPr spc="-10" dirty="0"/>
              <a:t>sonra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2103246"/>
            <a:ext cx="6562725" cy="2293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30" dirty="0">
                <a:latin typeface="Constantia"/>
                <a:cs typeface="Constantia"/>
              </a:rPr>
              <a:t>Tükrük</a:t>
            </a:r>
            <a:r>
              <a:rPr sz="2400" b="1" spc="-114" dirty="0">
                <a:latin typeface="Constantia"/>
                <a:cs typeface="Constantia"/>
              </a:rPr>
              <a:t> </a:t>
            </a:r>
            <a:r>
              <a:rPr sz="2400" b="1" spc="-35" dirty="0">
                <a:latin typeface="Constantia"/>
                <a:cs typeface="Constantia"/>
              </a:rPr>
              <a:t>veya</a:t>
            </a:r>
            <a:r>
              <a:rPr sz="2400" b="1" spc="-12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sekresyonlarla</a:t>
            </a:r>
            <a:r>
              <a:rPr sz="2400" b="1" spc="-114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ıslandığı</a:t>
            </a:r>
            <a:r>
              <a:rPr sz="2400" b="1" spc="-4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zaman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ct val="100000"/>
              </a:lnSpc>
              <a:spcBef>
                <a:spcPts val="1725"/>
              </a:spcBef>
            </a:pPr>
            <a:r>
              <a:rPr sz="2400" b="1" spc="-10" dirty="0">
                <a:latin typeface="Constantia"/>
                <a:cs typeface="Constantia"/>
              </a:rPr>
              <a:t>değiştirilmeli</a:t>
            </a:r>
            <a:endParaRPr sz="2400">
              <a:latin typeface="Constantia"/>
              <a:cs typeface="Constantia"/>
            </a:endParaRPr>
          </a:p>
          <a:p>
            <a:pPr marL="285750" indent="-273050">
              <a:lnSpc>
                <a:spcPct val="100000"/>
              </a:lnSpc>
              <a:spcBef>
                <a:spcPts val="230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b="1" spc="-50" dirty="0">
                <a:latin typeface="Constantia"/>
                <a:cs typeface="Constantia"/>
              </a:rPr>
              <a:t>Tekrar</a:t>
            </a:r>
            <a:r>
              <a:rPr sz="2400" b="1" spc="-8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kullanılmamalı</a:t>
            </a:r>
            <a:endParaRPr sz="240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230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  <a:cs typeface="Constantia"/>
              </a:rPr>
              <a:t>Ortak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kullanılmamalı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301498"/>
            <a:ext cx="5819775" cy="1518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00" spc="-40" dirty="0"/>
              <a:t>Gözlük-</a:t>
            </a:r>
            <a:r>
              <a:rPr sz="4900" dirty="0"/>
              <a:t>yüz</a:t>
            </a:r>
            <a:r>
              <a:rPr sz="4900" spc="-20" dirty="0"/>
              <a:t> </a:t>
            </a:r>
            <a:r>
              <a:rPr sz="4900" spc="-10" dirty="0"/>
              <a:t>koruyucusu giyilmesi</a:t>
            </a:r>
            <a:endParaRPr sz="4900"/>
          </a:p>
        </p:txBody>
      </p:sp>
      <p:sp>
        <p:nvSpPr>
          <p:cNvPr id="9" name="object 9"/>
          <p:cNvSpPr txBox="1"/>
          <p:nvPr/>
        </p:nvSpPr>
        <p:spPr>
          <a:xfrm>
            <a:off x="535939" y="2103246"/>
            <a:ext cx="4874261" cy="26604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10" dirty="0">
                <a:latin typeface="Constantia"/>
                <a:cs typeface="Constantia"/>
              </a:rPr>
              <a:t>Gözleri</a:t>
            </a:r>
            <a:r>
              <a:rPr sz="2400" b="1" spc="-90" dirty="0">
                <a:latin typeface="Constantia"/>
                <a:cs typeface="Constantia"/>
              </a:rPr>
              <a:t> </a:t>
            </a:r>
            <a:r>
              <a:rPr sz="2400" b="1" spc="-35" dirty="0" err="1">
                <a:latin typeface="Constantia"/>
                <a:cs typeface="Constantia"/>
              </a:rPr>
              <a:t>ve</a:t>
            </a:r>
            <a:r>
              <a:rPr sz="2400" b="1" spc="-135" dirty="0">
                <a:latin typeface="Constantia"/>
                <a:cs typeface="Constantia"/>
              </a:rPr>
              <a:t> </a:t>
            </a:r>
            <a:r>
              <a:rPr sz="2400" b="1" spc="-20" dirty="0" err="1">
                <a:latin typeface="Constantia"/>
                <a:cs typeface="Constantia"/>
              </a:rPr>
              <a:t>yüzü</a:t>
            </a:r>
            <a:r>
              <a:rPr lang="tr-TR" sz="2400" spc="-2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tam</a:t>
            </a:r>
            <a:r>
              <a:rPr sz="2400" b="1" spc="-14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olarak</a:t>
            </a:r>
            <a:r>
              <a:rPr sz="2400" b="1" spc="-12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kapatmalı</a:t>
            </a:r>
            <a:endParaRPr sz="2400" dirty="0">
              <a:latin typeface="Constantia"/>
              <a:cs typeface="Constantia"/>
            </a:endParaRPr>
          </a:p>
          <a:p>
            <a:pPr marL="285750" indent="-273050">
              <a:lnSpc>
                <a:spcPct val="100000"/>
              </a:lnSpc>
              <a:spcBef>
                <a:spcPts val="23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b="1" spc="-50" dirty="0">
                <a:latin typeface="Constantia"/>
                <a:cs typeface="Constantia"/>
              </a:rPr>
              <a:t>Yüze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uygunluk</a:t>
            </a:r>
            <a:r>
              <a:rPr sz="2400" b="1" spc="-8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tam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olmalı</a:t>
            </a:r>
            <a:endParaRPr sz="2400" dirty="0">
              <a:latin typeface="Constantia"/>
              <a:cs typeface="Constantia"/>
            </a:endParaRPr>
          </a:p>
          <a:p>
            <a:pPr marL="12700" marR="807720" indent="273685">
              <a:lnSpc>
                <a:spcPct val="180000"/>
              </a:lnSpc>
              <a:spcBef>
                <a:spcPts val="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50" dirty="0">
                <a:latin typeface="Constantia"/>
                <a:cs typeface="Constantia"/>
              </a:rPr>
              <a:t>Yüze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oturmalı</a:t>
            </a:r>
            <a:r>
              <a:rPr sz="2400" b="1" spc="-65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ancak</a:t>
            </a:r>
            <a:r>
              <a:rPr lang="tr-TR" sz="2400" b="1" spc="-10" dirty="0">
                <a:latin typeface="Constantia"/>
                <a:cs typeface="Constantia"/>
              </a:rPr>
              <a:t>  </a:t>
            </a:r>
            <a:r>
              <a:rPr sz="2400" b="1" spc="-10" dirty="0" err="1">
                <a:latin typeface="Constantia"/>
                <a:cs typeface="Constantia"/>
              </a:rPr>
              <a:t>sıkmamalıdır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12179" y="1341119"/>
            <a:ext cx="2324100" cy="2209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05600" y="4114800"/>
            <a:ext cx="1935479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4" y="1252"/>
              <a:ext cx="9144044" cy="1026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387" y="0"/>
              <a:ext cx="4741612" cy="599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1187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44" y="52959"/>
              <a:ext cx="9145606" cy="900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82625" y="1201292"/>
            <a:ext cx="43370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Hastane</a:t>
            </a:r>
            <a:r>
              <a:rPr sz="3600" b="1" spc="-1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Enfeksiyonları Önlenebilir</a:t>
            </a:r>
            <a:r>
              <a:rPr sz="3600" b="1" spc="-10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CC3300"/>
                </a:solidFill>
                <a:latin typeface="Calibri"/>
                <a:cs typeface="Calibri"/>
              </a:rPr>
              <a:t>mi?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8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7217" y="2570073"/>
            <a:ext cx="8074659" cy="137350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85750" indent="-274955">
              <a:lnSpc>
                <a:spcPct val="100000"/>
              </a:lnSpc>
              <a:spcBef>
                <a:spcPts val="7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</a:tabLst>
            </a:pPr>
            <a:r>
              <a:rPr sz="2600" spc="-10" dirty="0">
                <a:latin typeface="Constantia"/>
                <a:cs typeface="Constantia"/>
              </a:rPr>
              <a:t>Hastane</a:t>
            </a:r>
            <a:r>
              <a:rPr sz="2600" spc="-15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enfeksiyonlarının</a:t>
            </a:r>
            <a:r>
              <a:rPr sz="2600" spc="-135" dirty="0">
                <a:latin typeface="Constantia"/>
                <a:cs typeface="Constantia"/>
              </a:rPr>
              <a:t> </a:t>
            </a:r>
            <a:r>
              <a:rPr sz="2600" dirty="0">
                <a:latin typeface="Constantia"/>
                <a:cs typeface="Constantia"/>
              </a:rPr>
              <a:t>yaklaşık</a:t>
            </a:r>
            <a:r>
              <a:rPr sz="2600" spc="-55" dirty="0"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CC3300"/>
                </a:solidFill>
                <a:latin typeface="Constantia"/>
                <a:cs typeface="Constantia"/>
              </a:rPr>
              <a:t>%40’ı</a:t>
            </a:r>
            <a:r>
              <a:rPr sz="2600" spc="-95" dirty="0">
                <a:solidFill>
                  <a:srgbClr val="CC3300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önlenebilir.</a:t>
            </a:r>
            <a:endParaRPr sz="2600">
              <a:latin typeface="Constantia"/>
              <a:cs typeface="Constantia"/>
            </a:endParaRPr>
          </a:p>
          <a:p>
            <a:pPr marL="285750" indent="-27495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5750" algn="l"/>
                <a:tab pos="2045335" algn="l"/>
                <a:tab pos="2828925" algn="l"/>
                <a:tab pos="4315460" algn="l"/>
                <a:tab pos="5584825" algn="l"/>
              </a:tabLst>
            </a:pPr>
            <a:r>
              <a:rPr sz="2600" spc="-10" dirty="0">
                <a:latin typeface="Constantia"/>
                <a:cs typeface="Constantia"/>
              </a:rPr>
              <a:t>Gelişmekte</a:t>
            </a:r>
            <a:r>
              <a:rPr sz="2600" dirty="0">
                <a:latin typeface="Constantia"/>
                <a:cs typeface="Constantia"/>
              </a:rPr>
              <a:t>	</a:t>
            </a:r>
            <a:r>
              <a:rPr sz="2600" spc="-20" dirty="0">
                <a:latin typeface="Constantia"/>
                <a:cs typeface="Constantia"/>
              </a:rPr>
              <a:t>olan</a:t>
            </a:r>
            <a:r>
              <a:rPr sz="2600" dirty="0">
                <a:latin typeface="Constantia"/>
                <a:cs typeface="Constantia"/>
              </a:rPr>
              <a:t>	</a:t>
            </a:r>
            <a:r>
              <a:rPr sz="2600" spc="-10" dirty="0">
                <a:latin typeface="Constantia"/>
                <a:cs typeface="Constantia"/>
              </a:rPr>
              <a:t>ülkelerde</a:t>
            </a:r>
            <a:r>
              <a:rPr sz="2600" dirty="0">
                <a:latin typeface="Constantia"/>
                <a:cs typeface="Constantia"/>
              </a:rPr>
              <a:t>	</a:t>
            </a:r>
            <a:r>
              <a:rPr sz="2600" spc="-10" dirty="0">
                <a:latin typeface="Constantia"/>
                <a:cs typeface="Constantia"/>
              </a:rPr>
              <a:t>hastane</a:t>
            </a:r>
            <a:r>
              <a:rPr sz="2600" dirty="0">
                <a:latin typeface="Constantia"/>
                <a:cs typeface="Constantia"/>
              </a:rPr>
              <a:t>	</a:t>
            </a:r>
            <a:r>
              <a:rPr sz="2600" spc="-10" dirty="0">
                <a:latin typeface="Constantia"/>
                <a:cs typeface="Constantia"/>
              </a:rPr>
              <a:t>enfeksiyonlarının</a:t>
            </a:r>
            <a:endParaRPr sz="2600">
              <a:latin typeface="Constantia"/>
              <a:cs typeface="Constantia"/>
            </a:endParaRPr>
          </a:p>
          <a:p>
            <a:pPr marL="285115">
              <a:lnSpc>
                <a:spcPct val="100000"/>
              </a:lnSpc>
            </a:pPr>
            <a:r>
              <a:rPr sz="2600" dirty="0">
                <a:solidFill>
                  <a:srgbClr val="CC3300"/>
                </a:solidFill>
                <a:latin typeface="Constantia"/>
                <a:cs typeface="Constantia"/>
              </a:rPr>
              <a:t>&gt;%40’ı</a:t>
            </a:r>
            <a:r>
              <a:rPr sz="2600" spc="-110" dirty="0">
                <a:solidFill>
                  <a:srgbClr val="CC3300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önlenebilir.</a:t>
            </a:r>
            <a:endParaRPr sz="2600">
              <a:latin typeface="Constantia"/>
              <a:cs typeface="Constant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7482" y="5976924"/>
            <a:ext cx="65995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dirty="0">
                <a:latin typeface="Arial"/>
                <a:cs typeface="Arial"/>
              </a:rPr>
              <a:t>WHO</a:t>
            </a:r>
            <a:r>
              <a:rPr sz="2000" b="1" i="1" spc="-4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Guidelines</a:t>
            </a:r>
            <a:r>
              <a:rPr sz="2000" b="1" i="1" spc="-5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on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Hand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Hygiene</a:t>
            </a:r>
            <a:r>
              <a:rPr sz="2000" b="1" i="1" spc="-4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in</a:t>
            </a:r>
            <a:r>
              <a:rPr sz="2000" b="1" i="1" spc="-2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Healthcare,</a:t>
            </a:r>
            <a:r>
              <a:rPr sz="2000" b="1" i="1" spc="-55" dirty="0">
                <a:latin typeface="Arial"/>
                <a:cs typeface="Arial"/>
              </a:rPr>
              <a:t> </a:t>
            </a:r>
            <a:r>
              <a:rPr sz="2000" b="1" i="1" spc="-10" dirty="0">
                <a:latin typeface="Arial"/>
                <a:cs typeface="Arial"/>
              </a:rPr>
              <a:t>2005.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30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Eldiven</a:t>
            </a:r>
            <a:r>
              <a:rPr spc="-95" dirty="0"/>
              <a:t> </a:t>
            </a:r>
            <a:r>
              <a:rPr spc="-10" dirty="0"/>
              <a:t>giyilirken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1855243"/>
            <a:ext cx="5254498" cy="3425297"/>
          </a:xfrm>
          <a:prstGeom prst="rect">
            <a:avLst/>
          </a:prstGeom>
        </p:spPr>
        <p:txBody>
          <a:bodyPr vert="horz" wrap="square" lIns="0" tIns="123190" rIns="0" bIns="0" rtlCol="0">
            <a:spAutoFit/>
          </a:bodyPr>
          <a:lstStyle/>
          <a:p>
            <a:pPr marL="285750" indent="-273050">
              <a:lnSpc>
                <a:spcPct val="100000"/>
              </a:lnSpc>
              <a:spcBef>
                <a:spcPts val="97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b="1" spc="-20" dirty="0">
                <a:latin typeface="Constantia"/>
                <a:cs typeface="Constantia"/>
              </a:rPr>
              <a:t>Eldivenler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dirty="0" err="1">
                <a:latin typeface="Constantia"/>
                <a:cs typeface="Constantia"/>
              </a:rPr>
              <a:t>en</a:t>
            </a:r>
            <a:r>
              <a:rPr sz="2400" b="1" spc="-65" dirty="0">
                <a:latin typeface="Constantia"/>
                <a:cs typeface="Constantia"/>
              </a:rPr>
              <a:t> </a:t>
            </a:r>
            <a:r>
              <a:rPr sz="2400" b="1" spc="-25" dirty="0">
                <a:latin typeface="Constantia"/>
                <a:cs typeface="Constantia"/>
              </a:rPr>
              <a:t>son</a:t>
            </a:r>
            <a:r>
              <a:rPr lang="tr-TR" sz="2400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giyilmeli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  <a:cs typeface="Constantia"/>
              </a:rPr>
              <a:t>Doğru</a:t>
            </a:r>
            <a:r>
              <a:rPr sz="2400" b="1" spc="-130" dirty="0">
                <a:latin typeface="Constantia"/>
                <a:cs typeface="Constantia"/>
              </a:rPr>
              <a:t> </a:t>
            </a:r>
            <a:r>
              <a:rPr sz="2400" b="1" spc="-20" dirty="0">
                <a:latin typeface="Constantia"/>
                <a:cs typeface="Constantia"/>
              </a:rPr>
              <a:t>tip</a:t>
            </a:r>
            <a:r>
              <a:rPr sz="2400" b="1" spc="-130" dirty="0">
                <a:latin typeface="Constantia"/>
                <a:cs typeface="Constantia"/>
              </a:rPr>
              <a:t> </a:t>
            </a:r>
            <a:r>
              <a:rPr sz="2400" b="1" dirty="0" err="1">
                <a:latin typeface="Constantia"/>
                <a:cs typeface="Constantia"/>
              </a:rPr>
              <a:t>ve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boyutta</a:t>
            </a:r>
            <a:r>
              <a:rPr lang="tr-TR" sz="2400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eldiven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seçilmeli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20" dirty="0" err="1">
                <a:latin typeface="Constantia"/>
                <a:cs typeface="Constantia"/>
              </a:rPr>
              <a:t>Eldiven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giymeden</a:t>
            </a:r>
            <a:r>
              <a:rPr lang="tr-TR" sz="2400" dirty="0">
                <a:latin typeface="Constantia"/>
                <a:cs typeface="Constantia"/>
              </a:rPr>
              <a:t> </a:t>
            </a:r>
            <a:r>
              <a:rPr sz="2400" b="1" spc="-25" dirty="0" err="1">
                <a:latin typeface="Constantia"/>
                <a:cs typeface="Constantia"/>
              </a:rPr>
              <a:t>önce</a:t>
            </a:r>
            <a:r>
              <a:rPr sz="2400" b="1" spc="-12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eller</a:t>
            </a:r>
            <a:r>
              <a:rPr sz="2400" b="1" spc="-180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yıkanmalı</a:t>
            </a:r>
            <a:r>
              <a:rPr sz="2400" b="1" spc="-70" dirty="0">
                <a:latin typeface="Constantia"/>
                <a:cs typeface="Constantia"/>
              </a:rPr>
              <a:t> </a:t>
            </a:r>
            <a:r>
              <a:rPr sz="2400" b="1" spc="-20" dirty="0" err="1">
                <a:latin typeface="Constantia"/>
                <a:cs typeface="Constantia"/>
              </a:rPr>
              <a:t>veya</a:t>
            </a:r>
            <a:r>
              <a:rPr lang="tr-TR" sz="2400" spc="-20" dirty="0">
                <a:latin typeface="Constantia"/>
                <a:cs typeface="Constantia"/>
              </a:rPr>
              <a:t> </a:t>
            </a:r>
            <a:r>
              <a:rPr sz="2400" b="1" dirty="0" err="1">
                <a:latin typeface="Constantia"/>
                <a:cs typeface="Constantia"/>
              </a:rPr>
              <a:t>el</a:t>
            </a:r>
            <a:r>
              <a:rPr sz="2400" b="1" spc="-8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dezenfektanı</a:t>
            </a:r>
            <a:r>
              <a:rPr sz="2400" b="1" spc="-4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ile</a:t>
            </a:r>
            <a:r>
              <a:rPr sz="2400" b="1" spc="-13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ovalanmalı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869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  <a:cs typeface="Constantia"/>
              </a:rPr>
              <a:t>Önlüğün</a:t>
            </a:r>
            <a:r>
              <a:rPr sz="2400" b="1" spc="-85" dirty="0">
                <a:latin typeface="Constantia"/>
                <a:cs typeface="Constantia"/>
              </a:rPr>
              <a:t> </a:t>
            </a:r>
            <a:r>
              <a:rPr sz="2400" b="1" dirty="0" err="1">
                <a:latin typeface="Constantia"/>
                <a:cs typeface="Constantia"/>
              </a:rPr>
              <a:t>kol</a:t>
            </a:r>
            <a:r>
              <a:rPr sz="2400" b="1" spc="-50" dirty="0">
                <a:latin typeface="Constantia"/>
                <a:cs typeface="Constantia"/>
              </a:rPr>
              <a:t> </a:t>
            </a:r>
            <a:r>
              <a:rPr sz="2400" b="1" spc="-10" dirty="0" err="1">
                <a:latin typeface="Constantia"/>
                <a:cs typeface="Constantia"/>
              </a:rPr>
              <a:t>manşetleri</a:t>
            </a:r>
            <a:r>
              <a:rPr lang="tr-TR" sz="2400" dirty="0">
                <a:latin typeface="Constantia"/>
                <a:cs typeface="Constantia"/>
              </a:rPr>
              <a:t> </a:t>
            </a:r>
            <a:r>
              <a:rPr sz="2400" b="1" spc="-20" dirty="0" err="1">
                <a:latin typeface="Constantia"/>
                <a:cs typeface="Constantia"/>
              </a:rPr>
              <a:t>üzerine</a:t>
            </a:r>
            <a:r>
              <a:rPr sz="2400" b="1" spc="-7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çekilmeli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91200" y="2667000"/>
            <a:ext cx="3115055" cy="240944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30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Eldiven</a:t>
            </a:r>
            <a:r>
              <a:rPr spc="-110" dirty="0"/>
              <a:t> </a:t>
            </a:r>
            <a:r>
              <a:rPr dirty="0"/>
              <a:t>giyildikten</a:t>
            </a:r>
            <a:r>
              <a:rPr spc="-114" dirty="0"/>
              <a:t> </a:t>
            </a:r>
            <a:r>
              <a:rPr spc="-10" dirty="0"/>
              <a:t>sonra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1847214"/>
            <a:ext cx="7984490" cy="331406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250"/>
              </a:spcBef>
              <a:buClr>
                <a:srgbClr val="0AD0D9"/>
              </a:buClr>
              <a:buSzPct val="93750"/>
              <a:buFont typeface="Wingdings"/>
              <a:buChar char=""/>
              <a:tabLst>
                <a:tab pos="286385" algn="l"/>
              </a:tabLst>
            </a:pPr>
            <a:r>
              <a:rPr sz="2400" b="1" spc="-30" dirty="0">
                <a:latin typeface="Constantia"/>
                <a:cs typeface="Constantia"/>
              </a:rPr>
              <a:t>Temizden</a:t>
            </a:r>
            <a:r>
              <a:rPr sz="2400" b="1" spc="-45" dirty="0">
                <a:latin typeface="Constantia"/>
                <a:cs typeface="Constantia"/>
              </a:rPr>
              <a:t> </a:t>
            </a:r>
            <a:r>
              <a:rPr sz="2400" b="1" spc="-25" dirty="0">
                <a:latin typeface="Constantia"/>
                <a:cs typeface="Constantia"/>
              </a:rPr>
              <a:t>kirliye</a:t>
            </a:r>
            <a:r>
              <a:rPr sz="2400" b="1" spc="-114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doğru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çalışılmalı</a:t>
            </a:r>
            <a:endParaRPr sz="240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5"/>
              </a:spcBef>
              <a:buClr>
                <a:srgbClr val="0AD0D9"/>
              </a:buClr>
              <a:buSzPct val="93750"/>
              <a:buFont typeface="Wingdings"/>
              <a:buChar char=""/>
              <a:tabLst>
                <a:tab pos="286385" algn="l"/>
              </a:tabLst>
            </a:pPr>
            <a:r>
              <a:rPr sz="2400" b="1" spc="-10" dirty="0">
                <a:latin typeface="Constantia"/>
                <a:cs typeface="Constantia"/>
              </a:rPr>
              <a:t>Eldiven</a:t>
            </a:r>
            <a:r>
              <a:rPr sz="2400" b="1" spc="-8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ile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çalışırken</a:t>
            </a:r>
            <a:r>
              <a:rPr sz="2400" b="1" spc="-50" dirty="0">
                <a:latin typeface="Constantia"/>
                <a:cs typeface="Constantia"/>
              </a:rPr>
              <a:t> </a:t>
            </a:r>
            <a:r>
              <a:rPr sz="2400" b="1" spc="-20" dirty="0">
                <a:latin typeface="Constantia"/>
                <a:cs typeface="Constantia"/>
              </a:rPr>
              <a:t>kendine</a:t>
            </a:r>
            <a:r>
              <a:rPr sz="2400" b="1" spc="-140" dirty="0">
                <a:latin typeface="Constantia"/>
                <a:cs typeface="Constantia"/>
              </a:rPr>
              <a:t> </a:t>
            </a:r>
            <a:r>
              <a:rPr sz="2400" b="1" spc="-30" dirty="0">
                <a:latin typeface="Constantia"/>
                <a:cs typeface="Constantia"/>
              </a:rPr>
              <a:t>ve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spc="-20" dirty="0">
                <a:latin typeface="Constantia"/>
                <a:cs typeface="Constantia"/>
              </a:rPr>
              <a:t>çevreye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kontamine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ct val="100000"/>
              </a:lnSpc>
              <a:spcBef>
                <a:spcPts val="575"/>
              </a:spcBef>
            </a:pPr>
            <a:r>
              <a:rPr sz="2400" b="1" spc="-20" dirty="0">
                <a:latin typeface="Constantia"/>
                <a:cs typeface="Constantia"/>
              </a:rPr>
              <a:t>temas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sınırlanmalı</a:t>
            </a:r>
            <a:endParaRPr sz="240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0"/>
              </a:spcBef>
              <a:buClr>
                <a:srgbClr val="0AD0D9"/>
              </a:buClr>
              <a:buSzPct val="93750"/>
              <a:buFont typeface="Wingdings"/>
              <a:buChar char=""/>
              <a:tabLst>
                <a:tab pos="286385" algn="l"/>
              </a:tabLst>
            </a:pPr>
            <a:r>
              <a:rPr sz="2400" b="1" spc="-20" dirty="0">
                <a:latin typeface="Constantia"/>
                <a:cs typeface="Constantia"/>
              </a:rPr>
              <a:t>Eldivenler</a:t>
            </a:r>
            <a:r>
              <a:rPr sz="2400" b="1" spc="-90" dirty="0">
                <a:latin typeface="Constantia"/>
                <a:cs typeface="Constantia"/>
              </a:rPr>
              <a:t> </a:t>
            </a:r>
            <a:r>
              <a:rPr sz="2400" b="1" spc="-20" dirty="0">
                <a:latin typeface="Constantia"/>
                <a:cs typeface="Constantia"/>
              </a:rPr>
              <a:t>tekrar</a:t>
            </a:r>
            <a:r>
              <a:rPr sz="2400" b="1" spc="-5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kullanılmamalı</a:t>
            </a:r>
            <a:endParaRPr sz="240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5"/>
              </a:spcBef>
              <a:buClr>
                <a:srgbClr val="0AD0D9"/>
              </a:buClr>
              <a:buSzPct val="93750"/>
              <a:buFont typeface="Wingdings"/>
              <a:buChar char=""/>
              <a:tabLst>
                <a:tab pos="286385" algn="l"/>
              </a:tabLst>
            </a:pPr>
            <a:r>
              <a:rPr sz="2400" b="1" spc="-20" dirty="0">
                <a:latin typeface="Constantia"/>
                <a:cs typeface="Constantia"/>
              </a:rPr>
              <a:t>Eldiven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çıkartıldıktan</a:t>
            </a:r>
            <a:r>
              <a:rPr sz="2400" b="1" spc="-90" dirty="0">
                <a:latin typeface="Constantia"/>
                <a:cs typeface="Constantia"/>
              </a:rPr>
              <a:t> </a:t>
            </a:r>
            <a:r>
              <a:rPr sz="2400" b="1" spc="-25" dirty="0">
                <a:latin typeface="Constantia"/>
                <a:cs typeface="Constantia"/>
              </a:rPr>
              <a:t>sonra</a:t>
            </a:r>
            <a:r>
              <a:rPr sz="2400" b="1" spc="-12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el</a:t>
            </a:r>
            <a:r>
              <a:rPr sz="2400" b="1" spc="-3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hijyeni</a:t>
            </a:r>
            <a:r>
              <a:rPr sz="2400" b="1" spc="-7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sağlanmalı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120000"/>
              </a:lnSpc>
              <a:spcBef>
                <a:spcPts val="545"/>
              </a:spcBef>
              <a:buClr>
                <a:srgbClr val="0AD0D9"/>
              </a:buClr>
              <a:buSzPct val="95000"/>
              <a:buFont typeface="Wingdings"/>
              <a:buChar char=""/>
              <a:tabLst>
                <a:tab pos="286385" algn="l"/>
              </a:tabLst>
            </a:pPr>
            <a:r>
              <a:rPr sz="2000" b="1" u="sng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ELDİVEN</a:t>
            </a:r>
            <a:r>
              <a:rPr sz="2000" b="1" u="sng" spc="-60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ÜZERİNE</a:t>
            </a:r>
            <a:r>
              <a:rPr sz="2000" b="1" u="sng" spc="-3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EL</a:t>
            </a:r>
            <a:r>
              <a:rPr sz="2000" b="1" u="sng" spc="-6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spc="-10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DEZENFEKTANI</a:t>
            </a:r>
            <a:r>
              <a:rPr sz="2000" b="1" u="sng" spc="-5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spc="-10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UYGULANMAMALI</a:t>
            </a:r>
            <a:r>
              <a:rPr sz="2000" b="1" u="sng" spc="-9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spc="-20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VEYA</a:t>
            </a:r>
            <a:r>
              <a:rPr sz="2000" b="1" spc="-20" dirty="0">
                <a:solidFill>
                  <a:srgbClr val="CC0000"/>
                </a:solidFill>
                <a:latin typeface="Constantia"/>
                <a:cs typeface="Constantia"/>
              </a:rPr>
              <a:t> </a:t>
            </a:r>
            <a:r>
              <a:rPr sz="2000" b="1" u="sng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ELDİVENLİ</a:t>
            </a:r>
            <a:r>
              <a:rPr sz="2000" b="1" u="sng" spc="-7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ELLER</a:t>
            </a:r>
            <a:r>
              <a:rPr sz="2000" b="1" u="sng" spc="-10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 </a:t>
            </a:r>
            <a:r>
              <a:rPr sz="2000" b="1" u="sng" spc="-10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Constantia"/>
                <a:cs typeface="Constantia"/>
              </a:rPr>
              <a:t>YIKANMAMALIDIR.</a:t>
            </a:r>
            <a:endParaRPr sz="2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144395"/>
            <a:ext cx="3499485" cy="3209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sz="2600" b="1" dirty="0">
                <a:solidFill>
                  <a:srgbClr val="04607A"/>
                </a:solidFill>
                <a:latin typeface="Constantia"/>
                <a:cs typeface="Constantia"/>
              </a:rPr>
              <a:t>Çıkarma</a:t>
            </a:r>
            <a:r>
              <a:rPr sz="2600" b="1" spc="-125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600" b="1" spc="-10" dirty="0">
                <a:solidFill>
                  <a:srgbClr val="04607A"/>
                </a:solidFill>
                <a:latin typeface="Constantia"/>
                <a:cs typeface="Constantia"/>
              </a:rPr>
              <a:t>sırası</a:t>
            </a:r>
            <a:endParaRPr sz="26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64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10" dirty="0">
                <a:latin typeface="Constantia"/>
                <a:cs typeface="Constantia"/>
              </a:rPr>
              <a:t>Eldiven</a:t>
            </a:r>
            <a:endParaRPr sz="24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59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20" dirty="0">
                <a:latin typeface="Constantia"/>
                <a:cs typeface="Constantia"/>
              </a:rPr>
              <a:t>Gözlük-</a:t>
            </a:r>
            <a:r>
              <a:rPr sz="2400" dirty="0">
                <a:latin typeface="Constantia"/>
                <a:cs typeface="Constantia"/>
              </a:rPr>
              <a:t>yüz</a:t>
            </a:r>
            <a:r>
              <a:rPr sz="2400" spc="2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koruyucu</a:t>
            </a:r>
            <a:endParaRPr sz="24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590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10" dirty="0">
                <a:latin typeface="Constantia"/>
                <a:cs typeface="Constantia"/>
              </a:rPr>
              <a:t>Önlük</a:t>
            </a:r>
            <a:endParaRPr sz="2400">
              <a:latin typeface="Constantia"/>
              <a:cs typeface="Constantia"/>
            </a:endParaRPr>
          </a:p>
          <a:p>
            <a:pPr marL="652145" lvl="1" indent="-246379">
              <a:lnSpc>
                <a:spcPct val="100000"/>
              </a:lnSpc>
              <a:spcBef>
                <a:spcPts val="259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145" algn="l"/>
              </a:tabLst>
            </a:pPr>
            <a:r>
              <a:rPr sz="2400" spc="-10" dirty="0">
                <a:latin typeface="Constantia"/>
                <a:cs typeface="Constantia"/>
              </a:rPr>
              <a:t>Maske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48336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Eldiven</a:t>
            </a:r>
            <a:r>
              <a:rPr spc="-95" dirty="0"/>
              <a:t> </a:t>
            </a:r>
            <a:r>
              <a:rPr spc="-10" dirty="0"/>
              <a:t>çıkarılırken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1875091"/>
            <a:ext cx="7531734" cy="214820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85750" indent="-273050">
              <a:lnSpc>
                <a:spcPct val="100000"/>
              </a:lnSpc>
              <a:spcBef>
                <a:spcPts val="6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dirty="0">
                <a:latin typeface="Constantia"/>
                <a:cs typeface="Constantia"/>
              </a:rPr>
              <a:t>Elin</a:t>
            </a:r>
            <a:r>
              <a:rPr sz="2400" spc="-114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üzerinden</a:t>
            </a:r>
            <a:r>
              <a:rPr sz="2400" spc="-12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sıyrılarak</a:t>
            </a:r>
            <a:r>
              <a:rPr sz="2400" spc="-6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içi</a:t>
            </a:r>
            <a:r>
              <a:rPr sz="2400" spc="-9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dışına</a:t>
            </a:r>
            <a:r>
              <a:rPr sz="2400" spc="-15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çevrilir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spc="-20" dirty="0">
                <a:latin typeface="Constantia"/>
                <a:cs typeface="Constantia"/>
              </a:rPr>
              <a:t>Diğer</a:t>
            </a:r>
            <a:r>
              <a:rPr sz="2400" spc="-14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eldivenli</a:t>
            </a:r>
            <a:r>
              <a:rPr sz="2400" spc="-8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el</a:t>
            </a:r>
            <a:r>
              <a:rPr sz="2400" spc="-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ile</a:t>
            </a:r>
            <a:r>
              <a:rPr sz="2400" spc="-11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tutulur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spc="-20" dirty="0">
                <a:latin typeface="Constantia"/>
                <a:cs typeface="Constantia"/>
              </a:rPr>
              <a:t>Eldivensiz</a:t>
            </a:r>
            <a:r>
              <a:rPr sz="2400" spc="-7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parmakla</a:t>
            </a:r>
            <a:r>
              <a:rPr sz="2400" spc="-5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bilekten</a:t>
            </a:r>
            <a:r>
              <a:rPr sz="2400" spc="-75" dirty="0">
                <a:latin typeface="Constantia"/>
                <a:cs typeface="Constantia"/>
              </a:rPr>
              <a:t> </a:t>
            </a:r>
            <a:r>
              <a:rPr sz="2400" spc="-30" dirty="0">
                <a:latin typeface="Constantia"/>
                <a:cs typeface="Constantia"/>
              </a:rPr>
              <a:t>diğer</a:t>
            </a:r>
            <a:r>
              <a:rPr sz="2400" spc="-120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eldiven</a:t>
            </a:r>
            <a:r>
              <a:rPr sz="2400" spc="-6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sıyrılır</a:t>
            </a:r>
            <a:endParaRPr sz="2400" dirty="0">
              <a:latin typeface="Constantia"/>
              <a:cs typeface="Constantia"/>
            </a:endParaRPr>
          </a:p>
          <a:p>
            <a:pPr marL="285750" indent="-27305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dirty="0">
                <a:latin typeface="Constantia"/>
                <a:cs typeface="Constantia"/>
              </a:rPr>
              <a:t>İçi</a:t>
            </a:r>
            <a:r>
              <a:rPr sz="2400" spc="-9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dışına</a:t>
            </a:r>
            <a:r>
              <a:rPr sz="2400" spc="-15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çevrilerek</a:t>
            </a:r>
            <a:r>
              <a:rPr sz="2400" spc="-45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her</a:t>
            </a:r>
            <a:r>
              <a:rPr sz="2400" spc="-11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iki</a:t>
            </a:r>
            <a:r>
              <a:rPr sz="2400" spc="-95" dirty="0">
                <a:latin typeface="Constantia"/>
                <a:cs typeface="Constantia"/>
              </a:rPr>
              <a:t> </a:t>
            </a:r>
            <a:r>
              <a:rPr sz="2400" spc="-20" dirty="0">
                <a:latin typeface="Constantia"/>
                <a:cs typeface="Constantia"/>
              </a:rPr>
              <a:t>eldivenden</a:t>
            </a:r>
            <a:r>
              <a:rPr sz="2400" spc="-114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oluşan</a:t>
            </a:r>
            <a:r>
              <a:rPr sz="2400" spc="-60" dirty="0">
                <a:latin typeface="Constantia"/>
                <a:cs typeface="Constantia"/>
              </a:rPr>
              <a:t> </a:t>
            </a:r>
            <a:r>
              <a:rPr sz="2400" dirty="0">
                <a:latin typeface="Constantia"/>
                <a:cs typeface="Constantia"/>
              </a:rPr>
              <a:t>küçük</a:t>
            </a:r>
            <a:r>
              <a:rPr sz="2400" spc="-50" dirty="0">
                <a:latin typeface="Constantia"/>
                <a:cs typeface="Constantia"/>
              </a:rPr>
              <a:t> </a:t>
            </a:r>
            <a:r>
              <a:rPr sz="2400" spc="-25" dirty="0">
                <a:latin typeface="Constantia"/>
                <a:cs typeface="Constantia"/>
              </a:rPr>
              <a:t>bir</a:t>
            </a:r>
            <a:endParaRPr sz="2400" dirty="0">
              <a:latin typeface="Constantia"/>
              <a:cs typeface="Constantia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latin typeface="Constantia"/>
                <a:cs typeface="Constantia"/>
              </a:rPr>
              <a:t>torba</a:t>
            </a:r>
            <a:r>
              <a:rPr sz="2400" spc="-11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şeklinde</a:t>
            </a:r>
            <a:r>
              <a:rPr sz="2400" spc="-114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atılır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200" y="4191000"/>
            <a:ext cx="1511808" cy="21869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05200" y="3962400"/>
            <a:ext cx="1933955" cy="2743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29400" y="4114800"/>
            <a:ext cx="2010155" cy="244602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346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Gözlük-</a:t>
            </a:r>
            <a:r>
              <a:rPr sz="4500" dirty="0"/>
              <a:t>yüz</a:t>
            </a:r>
            <a:r>
              <a:rPr sz="4500" spc="-100" dirty="0"/>
              <a:t> </a:t>
            </a:r>
            <a:r>
              <a:rPr sz="4500" spc="-10" dirty="0"/>
              <a:t>koruyucusu</a:t>
            </a:r>
            <a:r>
              <a:rPr sz="4500" spc="-100" dirty="0"/>
              <a:t> </a:t>
            </a:r>
            <a:r>
              <a:rPr sz="4500" spc="-10" dirty="0"/>
              <a:t>çıkarılırken</a:t>
            </a:r>
            <a:endParaRPr sz="4500" dirty="0"/>
          </a:p>
        </p:txBody>
      </p:sp>
      <p:sp>
        <p:nvSpPr>
          <p:cNvPr id="9" name="object 9"/>
          <p:cNvSpPr txBox="1"/>
          <p:nvPr/>
        </p:nvSpPr>
        <p:spPr>
          <a:xfrm>
            <a:off x="535940" y="1948637"/>
            <a:ext cx="39814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05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b="1" spc="-25" dirty="0">
                <a:latin typeface="Constantia"/>
                <a:cs typeface="Constantia"/>
              </a:rPr>
              <a:t>Eldivensiz</a:t>
            </a:r>
            <a:r>
              <a:rPr sz="2400" b="1" spc="-4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ellerle</a:t>
            </a:r>
            <a:r>
              <a:rPr sz="2400" b="1" spc="-11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çıkarılır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6800" y="3886200"/>
            <a:ext cx="2538983" cy="21869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62600" y="3886200"/>
            <a:ext cx="2628900" cy="2121408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32" y="0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30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Önlük</a:t>
            </a:r>
            <a:r>
              <a:rPr spc="-15" dirty="0"/>
              <a:t> </a:t>
            </a:r>
            <a:r>
              <a:rPr spc="-20" dirty="0"/>
              <a:t>çıkarılırken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1847214"/>
            <a:ext cx="7048500" cy="207391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dirty="0">
                <a:latin typeface="Constantia"/>
                <a:cs typeface="Constantia"/>
              </a:rPr>
              <a:t>Omuz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kısımlarından</a:t>
            </a:r>
            <a:r>
              <a:rPr sz="2400" b="1" spc="-9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tutulur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20" dirty="0">
                <a:latin typeface="Constantia"/>
                <a:cs typeface="Constantia"/>
              </a:rPr>
              <a:t>Kontamine</a:t>
            </a:r>
            <a:r>
              <a:rPr sz="2400" b="1" spc="-114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dış</a:t>
            </a:r>
            <a:r>
              <a:rPr sz="2400" b="1" spc="-114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yüz</a:t>
            </a:r>
            <a:r>
              <a:rPr sz="2400" b="1" spc="-35" dirty="0">
                <a:latin typeface="Constantia"/>
                <a:cs typeface="Constantia"/>
              </a:rPr>
              <a:t> </a:t>
            </a:r>
            <a:r>
              <a:rPr sz="2400" b="1" spc="-25" dirty="0">
                <a:latin typeface="Constantia"/>
                <a:cs typeface="Constantia"/>
              </a:rPr>
              <a:t>içe</a:t>
            </a:r>
            <a:r>
              <a:rPr sz="2400" b="1" spc="-12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doğru</a:t>
            </a:r>
            <a:r>
              <a:rPr sz="2400" b="1" spc="-8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çevrilir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30" dirty="0">
                <a:latin typeface="Constantia"/>
                <a:cs typeface="Constantia"/>
              </a:rPr>
              <a:t>Yuvarlayarak</a:t>
            </a:r>
            <a:r>
              <a:rPr sz="2400" b="1" spc="-5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katlanır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10" dirty="0">
                <a:latin typeface="Constantia"/>
                <a:cs typeface="Constantia"/>
              </a:rPr>
              <a:t>Çıkarıldığında</a:t>
            </a:r>
            <a:r>
              <a:rPr sz="2400" b="1" spc="-13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sadece</a:t>
            </a:r>
            <a:r>
              <a:rPr sz="2400" b="1" spc="-13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temiz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taraf</a:t>
            </a:r>
            <a:r>
              <a:rPr sz="2400" b="1" spc="-6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görünmelidir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6344" y="4221479"/>
            <a:ext cx="1242059" cy="24658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4604" y="4221479"/>
            <a:ext cx="906780" cy="246583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19855" y="4076700"/>
            <a:ext cx="1676400" cy="244754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-6096"/>
            <a:ext cx="9145905" cy="6858000"/>
            <a:chOff x="-828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4000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8207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28" y="52323"/>
              <a:ext cx="9145590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302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Maske</a:t>
            </a:r>
            <a:r>
              <a:rPr spc="-180" dirty="0"/>
              <a:t> </a:t>
            </a:r>
            <a:r>
              <a:rPr spc="-20" dirty="0"/>
              <a:t>çıkarılırken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5940" y="1847214"/>
            <a:ext cx="7780020" cy="200088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12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10" dirty="0">
                <a:latin typeface="Constantia"/>
                <a:cs typeface="Constantia"/>
              </a:rPr>
              <a:t>Maske</a:t>
            </a:r>
            <a:r>
              <a:rPr sz="2400" b="1" spc="-135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bağları</a:t>
            </a:r>
            <a:r>
              <a:rPr sz="2400" b="1" spc="-40" dirty="0">
                <a:latin typeface="Constantia"/>
                <a:cs typeface="Constantia"/>
              </a:rPr>
              <a:t> </a:t>
            </a:r>
            <a:r>
              <a:rPr sz="2400" b="1" spc="-25" dirty="0">
                <a:latin typeface="Constantia"/>
                <a:cs typeface="Constantia"/>
              </a:rPr>
              <a:t>(önce</a:t>
            </a:r>
            <a:r>
              <a:rPr sz="2400" b="1" spc="-12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alttaki)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çözülür</a:t>
            </a:r>
            <a:endParaRPr sz="2400" dirty="0">
              <a:latin typeface="Constantia"/>
              <a:cs typeface="Constantia"/>
            </a:endParaRPr>
          </a:p>
          <a:p>
            <a:pPr marL="286385" indent="-273685">
              <a:lnSpc>
                <a:spcPct val="100000"/>
              </a:lnSpc>
              <a:spcBef>
                <a:spcPts val="115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6385" algn="l"/>
              </a:tabLst>
            </a:pPr>
            <a:r>
              <a:rPr sz="2400" b="1" spc="-20" dirty="0">
                <a:latin typeface="Constantia"/>
                <a:cs typeface="Constantia"/>
              </a:rPr>
              <a:t>Maskenin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ön</a:t>
            </a:r>
            <a:r>
              <a:rPr sz="2400" b="1" spc="-11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yüzü</a:t>
            </a:r>
            <a:r>
              <a:rPr sz="2400" b="1" spc="-35" dirty="0">
                <a:latin typeface="Constantia"/>
                <a:cs typeface="Constantia"/>
              </a:rPr>
              <a:t> </a:t>
            </a:r>
            <a:r>
              <a:rPr sz="2400" b="1" spc="-20" dirty="0">
                <a:latin typeface="Constantia"/>
                <a:cs typeface="Constantia"/>
              </a:rPr>
              <a:t>kontamine</a:t>
            </a:r>
            <a:r>
              <a:rPr sz="2400" b="1" spc="-11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olduğu</a:t>
            </a:r>
            <a:r>
              <a:rPr sz="2400" b="1" spc="-4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için</a:t>
            </a:r>
            <a:r>
              <a:rPr sz="2400" b="1" spc="-100" dirty="0">
                <a:latin typeface="Constantia"/>
                <a:cs typeface="Constantia"/>
              </a:rPr>
              <a:t> </a:t>
            </a:r>
            <a:r>
              <a:rPr sz="2400" b="1" dirty="0">
                <a:latin typeface="Constantia"/>
                <a:cs typeface="Constantia"/>
              </a:rPr>
              <a:t>elle</a:t>
            </a:r>
            <a:r>
              <a:rPr sz="2400" b="1" spc="-10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temas</a:t>
            </a:r>
            <a:endParaRPr sz="2400" dirty="0">
              <a:latin typeface="Constantia"/>
              <a:cs typeface="Constantia"/>
            </a:endParaRPr>
          </a:p>
          <a:p>
            <a:pPr marL="286385">
              <a:lnSpc>
                <a:spcPct val="100000"/>
              </a:lnSpc>
              <a:spcBef>
                <a:spcPts val="575"/>
              </a:spcBef>
            </a:pPr>
            <a:r>
              <a:rPr sz="2400" b="1" spc="-10" dirty="0">
                <a:latin typeface="Constantia"/>
                <a:cs typeface="Constantia"/>
              </a:rPr>
              <a:t>etmemelidir</a:t>
            </a:r>
            <a:endParaRPr sz="2400" dirty="0">
              <a:latin typeface="Constantia"/>
              <a:cs typeface="Constantia"/>
            </a:endParaRPr>
          </a:p>
          <a:p>
            <a:pPr marL="285750" indent="-273050">
              <a:lnSpc>
                <a:spcPct val="100000"/>
              </a:lnSpc>
              <a:spcBef>
                <a:spcPts val="115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5750" algn="l"/>
              </a:tabLst>
            </a:pPr>
            <a:r>
              <a:rPr sz="2400" b="1" spc="-10" dirty="0">
                <a:latin typeface="Constantia"/>
                <a:cs typeface="Constantia"/>
              </a:rPr>
              <a:t>Bağlardan</a:t>
            </a:r>
            <a:r>
              <a:rPr sz="2400" b="1" spc="-75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tutularak</a:t>
            </a:r>
            <a:r>
              <a:rPr sz="2400" b="1" spc="-114" dirty="0">
                <a:latin typeface="Constantia"/>
                <a:cs typeface="Constantia"/>
              </a:rPr>
              <a:t> </a:t>
            </a:r>
            <a:r>
              <a:rPr sz="2400" b="1" spc="-10" dirty="0">
                <a:latin typeface="Constantia"/>
                <a:cs typeface="Constantia"/>
              </a:rPr>
              <a:t>atılır</a:t>
            </a:r>
            <a:endParaRPr sz="2400" dirty="0">
              <a:latin typeface="Constantia"/>
              <a:cs typeface="Constant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000" y="3906011"/>
            <a:ext cx="3009900" cy="23804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95444" y="3500626"/>
            <a:ext cx="3140963" cy="33390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44" y="0"/>
            <a:ext cx="9145905" cy="6858000"/>
            <a:chOff x="-844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44" y="0"/>
              <a:ext cx="9145606" cy="102741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4500" y="709040"/>
            <a:ext cx="46367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Enfeksiyon</a:t>
            </a:r>
            <a:r>
              <a:rPr sz="3600" b="1" spc="-10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Kontrol </a:t>
            </a:r>
            <a:r>
              <a:rPr sz="3600" b="1" spc="-20" dirty="0">
                <a:solidFill>
                  <a:srgbClr val="CC3300"/>
                </a:solidFill>
                <a:latin typeface="Calibri"/>
                <a:cs typeface="Calibri"/>
              </a:rPr>
              <a:t>Programlarının</a:t>
            </a:r>
            <a:r>
              <a:rPr sz="3600" b="1" spc="-6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CC3300"/>
                </a:solidFill>
                <a:latin typeface="Calibri"/>
                <a:cs typeface="Calibri"/>
              </a:rPr>
              <a:t>Amaçları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1164" y="6507708"/>
            <a:ext cx="1885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spc="-50" dirty="0">
                <a:latin typeface="Microsoft Sans Serif"/>
                <a:cs typeface="Microsoft Sans Serif"/>
              </a:rPr>
              <a:t>9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1996592"/>
            <a:ext cx="8081009" cy="24155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85115" indent="-28130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Hastayı</a:t>
            </a:r>
            <a:r>
              <a:rPr sz="2800" spc="-13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korumak</a:t>
            </a:r>
            <a:endParaRPr sz="2800" dirty="0">
              <a:latin typeface="Constantia"/>
              <a:cs typeface="Constantia"/>
            </a:endParaRPr>
          </a:p>
          <a:p>
            <a:pPr marL="285115" marR="5080" indent="-28194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  <a:tab pos="1597660" algn="l"/>
                <a:tab pos="3957320" algn="l"/>
                <a:tab pos="6152515" algn="l"/>
                <a:tab pos="6871334" algn="l"/>
              </a:tabLst>
            </a:pPr>
            <a:r>
              <a:rPr sz="2800" spc="-10" dirty="0">
                <a:latin typeface="Constantia"/>
                <a:cs typeface="Constantia"/>
              </a:rPr>
              <a:t>Sağlık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çalışanlarını,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ziyaretçileri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25" dirty="0">
                <a:latin typeface="Constantia"/>
                <a:cs typeface="Constantia"/>
              </a:rPr>
              <a:t>ve</a:t>
            </a:r>
            <a:r>
              <a:rPr sz="2800" dirty="0">
                <a:latin typeface="Constantia"/>
                <a:cs typeface="Constantia"/>
              </a:rPr>
              <a:t>	</a:t>
            </a:r>
            <a:r>
              <a:rPr sz="2800" spc="-10" dirty="0">
                <a:latin typeface="Constantia"/>
                <a:cs typeface="Constantia"/>
              </a:rPr>
              <a:t>hastane ortamındaki</a:t>
            </a:r>
            <a:r>
              <a:rPr sz="2800" spc="-16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diğer</a:t>
            </a:r>
            <a:r>
              <a:rPr sz="2800" spc="-16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insanları</a:t>
            </a:r>
            <a:r>
              <a:rPr sz="2800" spc="-10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korumak</a:t>
            </a:r>
            <a:endParaRPr sz="2800" dirty="0">
              <a:latin typeface="Constantia"/>
              <a:cs typeface="Constantia"/>
            </a:endParaRPr>
          </a:p>
          <a:p>
            <a:pPr marL="285115" marR="5715" indent="-281940">
              <a:lnSpc>
                <a:spcPct val="100000"/>
              </a:lnSpc>
              <a:spcBef>
                <a:spcPts val="670"/>
              </a:spcBef>
              <a:buClr>
                <a:srgbClr val="0AD0D9"/>
              </a:buClr>
              <a:buSzPct val="89285"/>
              <a:buFont typeface="Segoe UI Symbol"/>
              <a:buChar char="⚫"/>
              <a:tabLst>
                <a:tab pos="285115" algn="l"/>
              </a:tabLst>
            </a:pPr>
            <a:r>
              <a:rPr sz="2800" dirty="0">
                <a:latin typeface="Constantia"/>
                <a:cs typeface="Constantia"/>
              </a:rPr>
              <a:t>Mümkün</a:t>
            </a:r>
            <a:r>
              <a:rPr sz="2800" spc="5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olan</a:t>
            </a:r>
            <a:r>
              <a:rPr sz="2800" spc="4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her durumda</a:t>
            </a:r>
            <a:r>
              <a:rPr sz="2800" spc="20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ilk</a:t>
            </a:r>
            <a:r>
              <a:rPr sz="2800" spc="4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iki</a:t>
            </a:r>
            <a:r>
              <a:rPr sz="2800" spc="75" dirty="0">
                <a:latin typeface="Constantia"/>
                <a:cs typeface="Constantia"/>
              </a:rPr>
              <a:t> </a:t>
            </a:r>
            <a:r>
              <a:rPr sz="2800" dirty="0">
                <a:latin typeface="Constantia"/>
                <a:cs typeface="Constantia"/>
              </a:rPr>
              <a:t>amaca</a:t>
            </a:r>
            <a:r>
              <a:rPr sz="2800" spc="1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“maliyet </a:t>
            </a:r>
            <a:r>
              <a:rPr sz="2800" dirty="0">
                <a:latin typeface="Constantia"/>
                <a:cs typeface="Constantia"/>
              </a:rPr>
              <a:t>etkin”</a:t>
            </a:r>
            <a:r>
              <a:rPr sz="2800" spc="-90" dirty="0">
                <a:latin typeface="Constantia"/>
                <a:cs typeface="Constantia"/>
              </a:rPr>
              <a:t> </a:t>
            </a:r>
            <a:r>
              <a:rPr sz="2800" spc="-20" dirty="0">
                <a:latin typeface="Constantia"/>
                <a:cs typeface="Constantia"/>
              </a:rPr>
              <a:t>bir</a:t>
            </a:r>
            <a:r>
              <a:rPr sz="2800" spc="-155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şekilde</a:t>
            </a:r>
            <a:r>
              <a:rPr sz="2800" spc="-140" dirty="0">
                <a:latin typeface="Constantia"/>
                <a:cs typeface="Constantia"/>
              </a:rPr>
              <a:t> </a:t>
            </a:r>
            <a:r>
              <a:rPr sz="2800" spc="-10" dirty="0">
                <a:latin typeface="Constantia"/>
                <a:cs typeface="Constantia"/>
              </a:rPr>
              <a:t>ulaşmak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26104" y="6264351"/>
            <a:ext cx="55975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dirty="0">
                <a:latin typeface="Arial"/>
                <a:cs typeface="Arial"/>
              </a:rPr>
              <a:t>Infect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Control</a:t>
            </a:r>
            <a:r>
              <a:rPr sz="2000" b="1" i="1" spc="-3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Hosp</a:t>
            </a:r>
            <a:r>
              <a:rPr sz="2000" b="1" i="1" spc="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Epidemiol</a:t>
            </a:r>
            <a:r>
              <a:rPr sz="2000" b="1" i="1" spc="-25" dirty="0">
                <a:latin typeface="Arial"/>
                <a:cs typeface="Arial"/>
              </a:rPr>
              <a:t> </a:t>
            </a:r>
            <a:r>
              <a:rPr sz="2000" b="1" i="1" spc="-20" dirty="0">
                <a:latin typeface="Arial"/>
                <a:cs typeface="Arial"/>
              </a:rPr>
              <a:t>1998;19:114-</a:t>
            </a:r>
            <a:r>
              <a:rPr sz="2000" b="1" i="1" spc="-25" dirty="0">
                <a:latin typeface="Arial"/>
                <a:cs typeface="Arial"/>
              </a:rPr>
              <a:t>24.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2003</Words>
  <Application>Microsoft Office PowerPoint</Application>
  <PresentationFormat>Ekran Gösterisi (4:3)</PresentationFormat>
  <Paragraphs>392</Paragraphs>
  <Slides>86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86</vt:i4>
      </vt:variant>
    </vt:vector>
  </HeadingPairs>
  <TitlesOfParts>
    <vt:vector size="97" baseType="lpstr">
      <vt:lpstr>Arial</vt:lpstr>
      <vt:lpstr>Arial Black</vt:lpstr>
      <vt:lpstr>Arial MT</vt:lpstr>
      <vt:lpstr>Calibri</vt:lpstr>
      <vt:lpstr>Constantia</vt:lpstr>
      <vt:lpstr>Microsoft Sans Serif</vt:lpstr>
      <vt:lpstr>Segoe UI Symbol</vt:lpstr>
      <vt:lpstr>Tahoma</vt:lpstr>
      <vt:lpstr>Times New Roman</vt:lpstr>
      <vt:lpstr>Wingdings</vt:lpstr>
      <vt:lpstr>Office Theme</vt:lpstr>
      <vt:lpstr>PowerPoint Sunusu</vt:lpstr>
      <vt:lpstr>Hastane Enfeksiyonları Tanım</vt:lpstr>
      <vt:lpstr>Hastane Enfeksiyonları Tanım</vt:lpstr>
      <vt:lpstr>Hastane Enfeksiyonları Tanımlar</vt:lpstr>
      <vt:lpstr>Hastane Enfeksiyonları Sonuçlar</vt:lpstr>
      <vt:lpstr>Hastane Enfeksiyonları Risk Faktörleri</vt:lpstr>
      <vt:lpstr>Hastane Enfeksiyonları Risk Faktörleri</vt:lpstr>
      <vt:lpstr>Hastane Enfeksiyonları Önlenebilir mi?</vt:lpstr>
      <vt:lpstr>Enfeksiyon Kontrol Programlarının Amaçları</vt:lpstr>
      <vt:lpstr>İZOLASYON TANIMLAYICILARI UYGULAMALARI VE ÖNLEMLERİ</vt:lpstr>
      <vt:lpstr>İzolasyon</vt:lpstr>
      <vt:lpstr>İzolasyon önlemleri</vt:lpstr>
      <vt:lpstr>Standart önlemler</vt:lpstr>
      <vt:lpstr>Standart önlemler</vt:lpstr>
      <vt:lpstr>Standart Önlemler</vt:lpstr>
      <vt:lpstr>Standart Önlemler</vt:lpstr>
      <vt:lpstr>Bulaşma yoluna yönelik önlemler</vt:lpstr>
      <vt:lpstr>PowerPoint Sunusu</vt:lpstr>
      <vt:lpstr>PowerPoint Sunusu</vt:lpstr>
      <vt:lpstr>Temas Önlemleri</vt:lpstr>
      <vt:lpstr>Temas İzolasyonu</vt:lpstr>
      <vt:lpstr>Temas İzolasyonu Endikasyonlar</vt:lpstr>
      <vt:lpstr>PowerPoint Sunusu</vt:lpstr>
      <vt:lpstr>Damlacık Önlemleri</vt:lpstr>
      <vt:lpstr>Damlacık Önlemleri</vt:lpstr>
      <vt:lpstr>Damlacık Önlemleri</vt:lpstr>
      <vt:lpstr>Damlacık önlemleri uygulanması gereken enfeksiyonlar</vt:lpstr>
      <vt:lpstr>Damlacık önlemleri uygulanması gereken enfeksiyonlar</vt:lpstr>
      <vt:lpstr>Damlacık Önlemleri</vt:lpstr>
      <vt:lpstr>Damlacık Önlemleri</vt:lpstr>
      <vt:lpstr>PowerPoint Sunusu</vt:lpstr>
      <vt:lpstr>Havayolu önlemleri</vt:lpstr>
      <vt:lpstr>Hava Yolu Önlemleri</vt:lpstr>
      <vt:lpstr>Hava yolu önlemleri uygulanması gereken durumlar</vt:lpstr>
      <vt:lpstr>Hava Yolu Önlemleri</vt:lpstr>
      <vt:lpstr>Hava Yolu Önlemleri</vt:lpstr>
      <vt:lpstr>Koruyucu ekipmanın uygun kullanımı</vt:lpstr>
      <vt:lpstr>Çıkarma sırası</vt:lpstr>
      <vt:lpstr>UNUTMAYALIM !!!</vt:lpstr>
      <vt:lpstr>HAZIRLAYAN ENFEKSİYON KONTROL KOMİTESİ</vt:lpstr>
      <vt:lpstr>Hastane Enfeksiyonu Nedir?</vt:lpstr>
      <vt:lpstr>PowerPoint Sunusu</vt:lpstr>
      <vt:lpstr>Hastane ortamındaki en önemli enfeksiyon kaynakları</vt:lpstr>
      <vt:lpstr>EL HİJYENİN ÖNEMİ</vt:lpstr>
      <vt:lpstr>EL HİJYENİN ÖNEMİ</vt:lpstr>
      <vt:lpstr>HANGİ İŞLEMLERDEN SONRA ELLER KOLONİZE OLABİLİR?</vt:lpstr>
      <vt:lpstr>EL HİJYENİ ENDİKASYONLARI</vt:lpstr>
      <vt:lpstr>EL HİJYENİ ENDİKASYONLARI</vt:lpstr>
      <vt:lpstr>DSÖ EL HİJYENİ ENDİKASYONLARI</vt:lpstr>
      <vt:lpstr>El hijyeni sağlama yöntemleri</vt:lpstr>
      <vt:lpstr>EL HİJYENİ NASIL SAĞLANIR?</vt:lpstr>
      <vt:lpstr>Eldiven Kullanımı İle İlgili Kurallar</vt:lpstr>
      <vt:lpstr>Eldiven Kullanımı İle İlgili Kurallar</vt:lpstr>
      <vt:lpstr>El Yıkama Tekniği</vt:lpstr>
      <vt:lpstr>El Yıkama Tekniği</vt:lpstr>
      <vt:lpstr>El Yıkama Tekniği</vt:lpstr>
      <vt:lpstr>PowerPoint Sunusu</vt:lpstr>
      <vt:lpstr>PowerPoint Sunusu</vt:lpstr>
      <vt:lpstr>PowerPoint Sunusu</vt:lpstr>
      <vt:lpstr>YIKAMA SONRASI YAPILAN YANLIŞ DAVRANIŞLAR</vt:lpstr>
      <vt:lpstr>YIKAMA SONRASI YAPILAN YANLIŞ DAVRANIŞLAR</vt:lpstr>
      <vt:lpstr>PowerPoint Sunusu</vt:lpstr>
      <vt:lpstr>El Antiseptiği Kullanma Tekniği</vt:lpstr>
      <vt:lpstr>PowerPoint Sunusu</vt:lpstr>
      <vt:lpstr>PowerPoint Sunusu</vt:lpstr>
      <vt:lpstr>El Antiseptiği İle İlgili Genel Bilgiler</vt:lpstr>
      <vt:lpstr>El Antiseptiği İle İlgili Genel Bilgiler</vt:lpstr>
      <vt:lpstr>El Antiseptiği İle İlgili Genel Bilgiler</vt:lpstr>
      <vt:lpstr>El Antiseptiği İle İlgili Genel Bilgiler</vt:lpstr>
      <vt:lpstr>Alkol bazlı el antiseptiği ile ilgili alınması gereken güvenlik önlemleri</vt:lpstr>
      <vt:lpstr>PowerPoint Sunusu</vt:lpstr>
      <vt:lpstr>EL YIKAMAMA BAHANELERİ</vt:lpstr>
      <vt:lpstr>Dikkat</vt:lpstr>
      <vt:lpstr>PowerPoint Sunusu</vt:lpstr>
      <vt:lpstr>Koruyucu ekipmanın uygun kullanımı</vt:lpstr>
      <vt:lpstr>Önlük giyerken</vt:lpstr>
      <vt:lpstr>Maske takılırken</vt:lpstr>
      <vt:lpstr>Maske takıldıktan sonra</vt:lpstr>
      <vt:lpstr>Gözlük-yüz koruyucusu giyilmesi</vt:lpstr>
      <vt:lpstr>Eldiven giyilirken</vt:lpstr>
      <vt:lpstr>Eldiven giyildikten sonra</vt:lpstr>
      <vt:lpstr>PowerPoint Sunusu</vt:lpstr>
      <vt:lpstr>Eldiven çıkarılırken</vt:lpstr>
      <vt:lpstr>Gözlük-yüz koruyucusu çıkarılırken</vt:lpstr>
      <vt:lpstr>Önlük çıkarılırken</vt:lpstr>
      <vt:lpstr>Maske çıkarılırken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KALİTE BİRİMİ</dc:creator>
  <cp:lastModifiedBy>KALİTE BİRİMİ</cp:lastModifiedBy>
  <cp:revision>41</cp:revision>
  <dcterms:created xsi:type="dcterms:W3CDTF">2025-04-09T11:40:05Z</dcterms:created>
  <dcterms:modified xsi:type="dcterms:W3CDTF">2025-10-20T06:56:25Z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2025-04-09T00:00:00Z</vt:filetime>
  </property>
  <property fmtid="{D5CDD505-2E9C-101B-9397-08002B2CF9AE}" pid="3" name="LastSaved">
    <vt:filetime>2025-04-09T00:00:00Z</vt:filetime>
  </property>
  <property fmtid="{D5CDD505-2E9C-101B-9397-08002B2CF9AE}" pid="4" name="Producer">
    <vt:lpwstr>iLovePDF</vt:lpwstr>
  </property>
</Properties>
</file>