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12"/>
  </p:notesMasterIdLst>
  <p:handoutMasterIdLst>
    <p:handoutMasterId r:id="rId13"/>
  </p:handoutMasterIdLst>
  <p:sldIdLst>
    <p:sldId id="475" r:id="rId2"/>
    <p:sldId id="484" r:id="rId3"/>
    <p:sldId id="476" r:id="rId4"/>
    <p:sldId id="477" r:id="rId5"/>
    <p:sldId id="478" r:id="rId6"/>
    <p:sldId id="481" r:id="rId7"/>
    <p:sldId id="482" r:id="rId8"/>
    <p:sldId id="483" r:id="rId9"/>
    <p:sldId id="485" r:id="rId10"/>
    <p:sldId id="431" r:id="rId11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FF00"/>
    <a:srgbClr val="FFCC66"/>
    <a:srgbClr val="42AEAB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4" autoAdjust="0"/>
    <p:restoredTop sz="85882" autoAdjust="0"/>
  </p:normalViewPr>
  <p:slideViewPr>
    <p:cSldViewPr>
      <p:cViewPr varScale="1">
        <p:scale>
          <a:sx n="95" d="100"/>
          <a:sy n="95" d="100"/>
        </p:scale>
        <p:origin x="205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r>
              <a:rPr lang="tr-TR"/>
              <a:t>AAAAAA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DC33505-E195-48F5-B04E-CB5480DEAE11}" type="datetimeFigureOut">
              <a:rPr lang="tr-TR"/>
              <a:pPr>
                <a:defRPr/>
              </a:pPr>
              <a:t>13.02.2026</a:t>
            </a:fld>
            <a:endParaRPr lang="tr-TR"/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4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3E629D3-8F23-4CC3-80BF-1241A8CBDEC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9525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r>
              <a:rPr lang="tr-TR"/>
              <a:t>AAAAAA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2E2588B-0B78-459F-99D1-5EEA6234BF34}" type="datetimeFigureOut">
              <a:rPr lang="tr-TR"/>
              <a:pPr>
                <a:defRPr/>
              </a:pPr>
              <a:t>13.02.2026</a:t>
            </a:fld>
            <a:endParaRPr lang="tr-T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9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C2E6DDC-E236-4424-ACDB-1DF3C6812FE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77834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Santral cevap veriyor</a:t>
            </a:r>
          </a:p>
        </p:txBody>
      </p:sp>
      <p:sp>
        <p:nvSpPr>
          <p:cNvPr id="4" name="3 Üstbilgi Yer Tutucusu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AAAAAA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C2E6DDC-E236-4424-ACDB-1DF3C6812FE5}" type="slidenum">
              <a:rPr lang="tr-TR" smtClean="0"/>
              <a:pPr>
                <a:defRPr/>
              </a:pPr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598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F25B7-6951-9D59-CFD6-9EB279467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>
            <a:extLst>
              <a:ext uri="{FF2B5EF4-FFF2-40B4-BE49-F238E27FC236}">
                <a16:creationId xmlns:a16="http://schemas.microsoft.com/office/drawing/2014/main" id="{AA970180-7958-6FE3-9E14-207E214D3E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>
            <a:extLst>
              <a:ext uri="{FF2B5EF4-FFF2-40B4-BE49-F238E27FC236}">
                <a16:creationId xmlns:a16="http://schemas.microsoft.com/office/drawing/2014/main" id="{C545C8C9-485E-EE28-C05C-72CE943EED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Santral cevap veriyor</a:t>
            </a:r>
          </a:p>
        </p:txBody>
      </p:sp>
      <p:sp>
        <p:nvSpPr>
          <p:cNvPr id="4" name="3 Üstbilgi Yer Tutucusu">
            <a:extLst>
              <a:ext uri="{FF2B5EF4-FFF2-40B4-BE49-F238E27FC236}">
                <a16:creationId xmlns:a16="http://schemas.microsoft.com/office/drawing/2014/main" id="{EF62887F-1F95-8F55-35B2-1B61E541F4CB}"/>
              </a:ext>
            </a:extLst>
          </p:cNvPr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AAAAAA</a:t>
            </a:r>
          </a:p>
        </p:txBody>
      </p:sp>
      <p:sp>
        <p:nvSpPr>
          <p:cNvPr id="5" name="4 Slayt Numarası Yer Tutucusu">
            <a:extLst>
              <a:ext uri="{FF2B5EF4-FFF2-40B4-BE49-F238E27FC236}">
                <a16:creationId xmlns:a16="http://schemas.microsoft.com/office/drawing/2014/main" id="{C8BDCE91-0F09-0622-13CD-CC0C1B745F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C2E6DDC-E236-4424-ACDB-1DF3C6812FE5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5802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Santral cevap veriyor</a:t>
            </a:r>
          </a:p>
        </p:txBody>
      </p:sp>
      <p:sp>
        <p:nvSpPr>
          <p:cNvPr id="4" name="3 Üstbilgi Yer Tutucusu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AAAAAA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C2E6DDC-E236-4424-ACDB-1DF3C6812FE5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3039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pPr>
              <a:defRPr/>
            </a:pPr>
            <a:r>
              <a:rPr lang="tr-TR"/>
              <a:t>Şubat 2017</a:t>
            </a: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4316C561-5190-478D-B7DD-D43DC9C2FA4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pPr>
              <a:defRPr/>
            </a:pPr>
            <a:r>
              <a:rPr lang="tr-TR"/>
              <a:t>MURAT BİÇİMLİ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Şubat 2017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MURAT BİÇİMLİ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EA84D8-64D5-46D7-A499-B68EEFEF740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Şubat 2017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MURAT BİÇİMLİ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16F992-5455-4389-85A4-F0AEDAB6BE8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Şubat 2017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MURAT BİÇİMLİ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9C5014-280B-46B4-91B3-3F71BB6F5FE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pPr>
              <a:defRPr/>
            </a:pPr>
            <a:r>
              <a:rPr lang="tr-TR"/>
              <a:t>Şubat 2017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464C2ED8-5476-4D1A-9CCE-D69DD98ED01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pPr>
              <a:defRPr/>
            </a:pPr>
            <a:r>
              <a:rPr lang="tr-TR"/>
              <a:t>MURAT BİÇİMLİ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Şubat 2017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MURAT BİÇİMLİ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pPr>
              <a:defRPr/>
            </a:pPr>
            <a:fld id="{23ADE744-8458-4123-A5A2-528E59000D0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Şubat 2017</a:t>
            </a: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MURAT BİÇİMLİ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pPr>
              <a:defRPr/>
            </a:pPr>
            <a:fld id="{B6FB6E26-24E3-4F41-A01E-B1960CCE524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Şubat 2017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MURAT BİÇİMLİ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9F631D-6309-4D13-B25A-3CDB7EBAD4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Şubat 2017</a:t>
            </a: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MURAT BİÇİMLİ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23995B-0D4A-449D-B39F-D29CC7B7464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pPr>
              <a:defRPr/>
            </a:pPr>
            <a:r>
              <a:rPr lang="tr-TR"/>
              <a:t>Şubat 2017</a:t>
            </a: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952B1D58-2024-49B8-B35A-6CABCFFF3AA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pPr>
              <a:defRPr/>
            </a:pPr>
            <a:r>
              <a:rPr lang="tr-TR"/>
              <a:t>MURAT BİÇİMLİ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pPr>
              <a:defRPr/>
            </a:pPr>
            <a:r>
              <a:rPr lang="tr-TR"/>
              <a:t>Şubat 2017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A16272B2-808A-4854-B43F-FA50DBE8E04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pPr>
              <a:defRPr/>
            </a:pPr>
            <a:r>
              <a:rPr lang="tr-TR"/>
              <a:t>MURAT BİÇİMLİ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tr-TR"/>
              <a:t>MURAT BİÇİMLİ</a:t>
            </a:r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tr-TR"/>
              <a:t>Şubat 2017</a:t>
            </a: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101C964B-80C8-46A1-A1FA-99087FC58A6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hf hdr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5690" y="476672"/>
            <a:ext cx="8229600" cy="1152128"/>
          </a:xfrm>
        </p:spPr>
        <p:txBody>
          <a:bodyPr rIns="91440" anchor="b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algn="ctr"/>
            <a:r>
              <a:rPr lang="tr-TR" sz="4400" b="1" dirty="0"/>
              <a:t>ULUSAL RENKLİ KODLAR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66738" y="1484784"/>
            <a:ext cx="8397750" cy="468052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r">
              <a:buNone/>
            </a:pPr>
            <a:r>
              <a:rPr lang="tr-TR" sz="2800" dirty="0"/>
              <a:t>		</a:t>
            </a:r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9C5014-280B-46B4-91B3-3F71BB6F5FEE}" type="slidenum">
              <a:rPr lang="tr-TR" smtClean="0"/>
              <a:pPr>
                <a:defRPr/>
              </a:pPr>
              <a:t>1</a:t>
            </a:fld>
            <a:endParaRPr lang="tr-TR"/>
          </a:p>
        </p:txBody>
      </p:sp>
      <p:pic>
        <p:nvPicPr>
          <p:cNvPr id="5" name="Resim 4" descr="metin, ekran görüntüsü, yazı tipi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AB19331-DCA4-E43E-2134-11E53FAA02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690" y="1484784"/>
            <a:ext cx="8408798" cy="468052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4674" y="304800"/>
            <a:ext cx="8283605" cy="1216025"/>
          </a:xfrm>
        </p:spPr>
        <p:txBody>
          <a:bodyPr>
            <a:normAutofit/>
          </a:bodyPr>
          <a:lstStyle/>
          <a:p>
            <a:r>
              <a:rPr lang="tr-TR" sz="4400" b="1" dirty="0"/>
              <a:t>EĞİTİM SONU…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472" y="2060848"/>
            <a:ext cx="8325742" cy="415423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b="1" dirty="0"/>
          </a:p>
          <a:p>
            <a:pPr>
              <a:lnSpc>
                <a:spcPct val="80000"/>
              </a:lnSpc>
            </a:pPr>
            <a:endParaRPr lang="tr-TR" b="1" i="1" dirty="0"/>
          </a:p>
          <a:p>
            <a:pPr>
              <a:lnSpc>
                <a:spcPct val="80000"/>
              </a:lnSpc>
            </a:pPr>
            <a:endParaRPr lang="tr-TR" b="1" i="1" dirty="0"/>
          </a:p>
          <a:p>
            <a:pPr>
              <a:lnSpc>
                <a:spcPct val="80000"/>
              </a:lnSpc>
            </a:pPr>
            <a:endParaRPr lang="tr-TR" b="1" i="1" dirty="0"/>
          </a:p>
          <a:p>
            <a:pPr>
              <a:lnSpc>
                <a:spcPct val="80000"/>
              </a:lnSpc>
              <a:buNone/>
            </a:pPr>
            <a:r>
              <a:rPr lang="tr-TR" sz="1400" b="1" i="1" dirty="0"/>
              <a:t> </a:t>
            </a:r>
            <a:endParaRPr lang="tr-TR" sz="1400" i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400" b="1" i="1" dirty="0"/>
          </a:p>
          <a:p>
            <a:pPr>
              <a:lnSpc>
                <a:spcPct val="80000"/>
              </a:lnSpc>
            </a:pPr>
            <a:endParaRPr lang="tr-TR" b="1" dirty="0"/>
          </a:p>
          <a:p>
            <a:pPr>
              <a:lnSpc>
                <a:spcPct val="80000"/>
              </a:lnSpc>
            </a:pPr>
            <a:endParaRPr lang="tr-TR" b="1" dirty="0"/>
          </a:p>
        </p:txBody>
      </p:sp>
      <p:pic>
        <p:nvPicPr>
          <p:cNvPr id="2050" name="Picture 2" descr="C:\Users\GÖZ POL DR1\Desktop\kalite_tesaduf_degildir.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636912"/>
            <a:ext cx="4320480" cy="3739916"/>
          </a:xfrm>
          <a:prstGeom prst="rect">
            <a:avLst/>
          </a:prstGeom>
          <a:noFill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16C561-5190-478D-B7DD-D43DC9C2FA4E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2C5C7-4D45-27A8-F56F-CBD47A119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BE3AAADC-521A-C175-1D98-F6A8BAD13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690" y="476672"/>
            <a:ext cx="8229600" cy="1152128"/>
          </a:xfrm>
        </p:spPr>
        <p:txBody>
          <a:bodyPr rIns="91440" anchor="b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lang="tr-TR" sz="4400" b="1" dirty="0"/>
              <a:t>ULUSAL RENKLİ KODLAR…</a:t>
            </a:r>
            <a:br>
              <a:rPr lang="tr-TR" sz="4400" b="1" dirty="0"/>
            </a:br>
            <a:endParaRPr lang="tr-TR" sz="4400" b="1" dirty="0"/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CBF2F331-E9F5-B21A-3147-B26AC1F3F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738" y="1484784"/>
            <a:ext cx="8397750" cy="468052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tr-TR" sz="2800" dirty="0"/>
              <a:t>		           </a:t>
            </a:r>
            <a:r>
              <a:rPr lang="tr-TR" sz="3600" b="1" dirty="0"/>
              <a:t>BEYAZ KOD 1111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tr-TR" sz="2400" dirty="0"/>
              <a:t>	</a:t>
            </a:r>
          </a:p>
          <a:p>
            <a:pPr marL="0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2400" dirty="0"/>
              <a:t>Hastanede görevli </a:t>
            </a:r>
          </a:p>
          <a:p>
            <a:pPr marL="0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2400" dirty="0"/>
              <a:t>personele yönelik </a:t>
            </a:r>
          </a:p>
          <a:p>
            <a:pPr marL="0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2400" dirty="0"/>
              <a:t>şiddet riski/girişimi </a:t>
            </a:r>
          </a:p>
          <a:p>
            <a:pPr marL="0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2400" dirty="0"/>
              <a:t>varlığında yada şiddet </a:t>
            </a:r>
          </a:p>
          <a:p>
            <a:pPr marL="0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2400" dirty="0"/>
              <a:t>uygulanması halinde, </a:t>
            </a:r>
          </a:p>
          <a:p>
            <a:pPr marL="0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2400" dirty="0"/>
              <a:t>olaya en kısa sürede</a:t>
            </a:r>
          </a:p>
          <a:p>
            <a:pPr marL="0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2400" dirty="0"/>
              <a:t> müdahalenin yapılması </a:t>
            </a:r>
          </a:p>
          <a:p>
            <a:pPr marL="0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2400" dirty="0"/>
              <a:t> amacıyla oluşturulan </a:t>
            </a:r>
          </a:p>
          <a:p>
            <a:pPr marL="0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2400" dirty="0"/>
              <a:t>acil uyarı kodudur</a:t>
            </a:r>
            <a:r>
              <a:rPr lang="tr-TR" sz="2400" b="1" dirty="0"/>
              <a:t>.</a:t>
            </a:r>
            <a:endParaRPr lang="tr-TR" sz="2400" dirty="0"/>
          </a:p>
          <a:p>
            <a:pPr>
              <a:buNone/>
            </a:pPr>
            <a:endParaRPr lang="tr-TR" dirty="0"/>
          </a:p>
        </p:txBody>
      </p:sp>
      <p:pic>
        <p:nvPicPr>
          <p:cNvPr id="1026" name="Picture 2" descr="C:\Users\GÖZ POL DR1\Desktop\beyaz_kod.jpg">
            <a:extLst>
              <a:ext uri="{FF2B5EF4-FFF2-40B4-BE49-F238E27FC236}">
                <a16:creationId xmlns:a16="http://schemas.microsoft.com/office/drawing/2014/main" id="{FE3255BF-88FB-07C0-0D12-E9DA868392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484784"/>
            <a:ext cx="4410490" cy="4032448"/>
          </a:xfrm>
          <a:prstGeom prst="rect">
            <a:avLst/>
          </a:prstGeom>
          <a:noFill/>
        </p:spPr>
      </p:pic>
      <p:sp>
        <p:nvSpPr>
          <p:cNvPr id="9" name="8 Slayt Numarası Yer Tutucusu">
            <a:extLst>
              <a:ext uri="{FF2B5EF4-FFF2-40B4-BE49-F238E27FC236}">
                <a16:creationId xmlns:a16="http://schemas.microsoft.com/office/drawing/2014/main" id="{B7A28F1A-2C18-B1E7-C833-EE362FEDF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9C5014-280B-46B4-91B3-3F71BB6F5FEE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911657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46856" y="404664"/>
            <a:ext cx="8229600" cy="1303256"/>
          </a:xfrm>
        </p:spPr>
        <p:txBody>
          <a:bodyPr rIns="91440" anchor="b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lang="tr-TR" sz="4400" b="1" dirty="0"/>
              <a:t>ULUSAL RENKLİ KODLAR…</a:t>
            </a:r>
            <a:br>
              <a:rPr lang="tr-TR" sz="4400" b="1" dirty="0"/>
            </a:br>
            <a:endParaRPr lang="tr-TR" sz="44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66738" y="1484784"/>
            <a:ext cx="8109718" cy="4680520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dirty="0"/>
              <a:t>		         </a:t>
            </a:r>
            <a:r>
              <a:rPr lang="tr-TR" sz="3600" b="1" dirty="0"/>
              <a:t>BEYAZ KOD 1111# </a:t>
            </a:r>
            <a:r>
              <a:rPr lang="tr-TR" sz="2400" dirty="0"/>
              <a:t>(Örnek </a:t>
            </a:r>
            <a:r>
              <a:rPr lang="tr-TR" sz="2400" dirty="0" err="1"/>
              <a:t>Uyg</a:t>
            </a:r>
            <a:r>
              <a:rPr lang="tr-TR" sz="2400" dirty="0"/>
              <a:t>.)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tr-TR" dirty="0"/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dirty="0"/>
              <a:t>Dahili telefonlardan 1111# aranıp BEYAZ KOD verilir. Beyaz Kod Ekibi olay yerine yönlendirilir. Olay yerine ekip geldikten sonra aynı dahili numaradan 1111# aranır, telesekreterin yönlendirilmesiyle 7 tuşuna basılarak çağrı sonlandırılır.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9C5014-280B-46B4-91B3-3F71BB6F5FEE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66738" y="475750"/>
            <a:ext cx="8229600" cy="1303256"/>
          </a:xfrm>
        </p:spPr>
        <p:txBody>
          <a:bodyPr>
            <a:noAutofit/>
          </a:bodyPr>
          <a:lstStyle/>
          <a:p>
            <a:r>
              <a:rPr lang="tr-TR" sz="4400" b="1" dirty="0"/>
              <a:t>ULUSAL RENKLİ KODLAR…</a:t>
            </a:r>
            <a:br>
              <a:rPr lang="tr-TR" sz="4400" b="1" dirty="0"/>
            </a:br>
            <a:endParaRPr lang="tr-TR" sz="44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66738" y="1484784"/>
            <a:ext cx="8397750" cy="4824536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 algn="r">
              <a:spcBef>
                <a:spcPts val="0"/>
              </a:spcBef>
              <a:buNone/>
            </a:pPr>
            <a:r>
              <a:rPr lang="tr-TR" sz="1200" dirty="0"/>
              <a:t>	               	</a:t>
            </a:r>
            <a:r>
              <a:rPr lang="tr-TR" sz="3600" b="1" dirty="0">
                <a:solidFill>
                  <a:srgbClr val="0070C0"/>
                </a:solidFill>
              </a:rPr>
              <a:t>MAVİ KOD 2222</a:t>
            </a:r>
            <a:r>
              <a:rPr lang="tr-TR" dirty="0">
                <a:solidFill>
                  <a:srgbClr val="0070C0"/>
                </a:solidFill>
              </a:rPr>
              <a:t>        </a:t>
            </a:r>
            <a:endParaRPr lang="tr-TR" b="1" dirty="0">
              <a:solidFill>
                <a:srgbClr val="0070C0"/>
              </a:solidFill>
            </a:endParaRPr>
          </a:p>
          <a:p>
            <a:pPr marL="0" indent="0" algn="r">
              <a:spcBef>
                <a:spcPts val="0"/>
              </a:spcBef>
              <a:buNone/>
            </a:pPr>
            <a:endParaRPr lang="tr-TR" sz="2400" b="1" dirty="0">
              <a:solidFill>
                <a:srgbClr val="0070C0"/>
              </a:solidFill>
            </a:endParaRPr>
          </a:p>
          <a:p>
            <a:pPr marL="0" indent="0" algn="r">
              <a:spcAft>
                <a:spcPts val="600"/>
              </a:spcAft>
              <a:buNone/>
            </a:pPr>
            <a:r>
              <a:rPr lang="tr-TR" sz="2400" b="1" dirty="0">
                <a:solidFill>
                  <a:srgbClr val="0070C0"/>
                </a:solidFill>
              </a:rPr>
              <a:t> </a:t>
            </a:r>
            <a:r>
              <a:rPr lang="tr-TR" sz="2400" dirty="0">
                <a:solidFill>
                  <a:srgbClr val="0070C0"/>
                </a:solidFill>
              </a:rPr>
              <a:t>Kurumda karşılaşılacak </a:t>
            </a:r>
          </a:p>
          <a:p>
            <a:pPr marL="0" indent="0" algn="r">
              <a:spcAft>
                <a:spcPts val="600"/>
              </a:spcAft>
              <a:buNone/>
            </a:pPr>
            <a:r>
              <a:rPr lang="tr-TR" sz="2400" dirty="0">
                <a:solidFill>
                  <a:srgbClr val="0070C0"/>
                </a:solidFill>
              </a:rPr>
              <a:t>Acil müdahale gerektiren</a:t>
            </a:r>
          </a:p>
          <a:p>
            <a:pPr marL="0" indent="0" algn="r">
              <a:spcAft>
                <a:spcPts val="600"/>
              </a:spcAft>
              <a:buNone/>
            </a:pPr>
            <a:r>
              <a:rPr lang="tr-TR" sz="2400" dirty="0">
                <a:solidFill>
                  <a:srgbClr val="0070C0"/>
                </a:solidFill>
              </a:rPr>
              <a:t>durumlarda, solunum </a:t>
            </a:r>
          </a:p>
          <a:p>
            <a:pPr marL="0" indent="0" algn="r">
              <a:spcAft>
                <a:spcPts val="600"/>
              </a:spcAft>
              <a:buNone/>
            </a:pPr>
            <a:r>
              <a:rPr lang="tr-TR" sz="2400" dirty="0">
                <a:solidFill>
                  <a:srgbClr val="0070C0"/>
                </a:solidFill>
              </a:rPr>
              <a:t>veya kardiyak </a:t>
            </a:r>
            <a:r>
              <a:rPr lang="tr-TR" sz="2400" dirty="0" err="1">
                <a:solidFill>
                  <a:srgbClr val="0070C0"/>
                </a:solidFill>
              </a:rPr>
              <a:t>arrest</a:t>
            </a:r>
            <a:endParaRPr lang="tr-TR" sz="2400" dirty="0">
              <a:solidFill>
                <a:srgbClr val="0070C0"/>
              </a:solidFill>
            </a:endParaRPr>
          </a:p>
          <a:p>
            <a:pPr marL="0" indent="0" algn="r">
              <a:spcAft>
                <a:spcPts val="600"/>
              </a:spcAft>
              <a:buNone/>
            </a:pPr>
            <a:r>
              <a:rPr lang="tr-TR" sz="2400" dirty="0">
                <a:solidFill>
                  <a:srgbClr val="0070C0"/>
                </a:solidFill>
              </a:rPr>
              <a:t> durumlarında, </a:t>
            </a:r>
          </a:p>
          <a:p>
            <a:pPr marL="0" indent="0" algn="r">
              <a:spcAft>
                <a:spcPts val="600"/>
              </a:spcAft>
              <a:buNone/>
            </a:pPr>
            <a:r>
              <a:rPr lang="tr-TR" sz="2400" dirty="0">
                <a:solidFill>
                  <a:srgbClr val="0070C0"/>
                </a:solidFill>
              </a:rPr>
              <a:t>müdahalenin en hızlı ve </a:t>
            </a:r>
          </a:p>
          <a:p>
            <a:pPr marL="0" indent="0" algn="r">
              <a:spcAft>
                <a:spcPts val="600"/>
              </a:spcAft>
              <a:buNone/>
            </a:pPr>
            <a:r>
              <a:rPr lang="tr-TR" sz="2400" dirty="0">
                <a:solidFill>
                  <a:srgbClr val="0070C0"/>
                </a:solidFill>
              </a:rPr>
              <a:t>etkin şekilde </a:t>
            </a:r>
          </a:p>
          <a:p>
            <a:pPr marL="0" indent="0" algn="r">
              <a:spcAft>
                <a:spcPts val="600"/>
              </a:spcAft>
              <a:buNone/>
            </a:pPr>
            <a:r>
              <a:rPr lang="tr-TR" sz="2400" dirty="0">
                <a:solidFill>
                  <a:srgbClr val="0070C0"/>
                </a:solidFill>
              </a:rPr>
              <a:t>yapılmasına yönelik </a:t>
            </a:r>
          </a:p>
          <a:p>
            <a:pPr marL="0" indent="0" algn="r">
              <a:spcAft>
                <a:spcPts val="600"/>
              </a:spcAft>
              <a:buNone/>
            </a:pPr>
            <a:r>
              <a:rPr lang="tr-TR" sz="2400" dirty="0">
                <a:solidFill>
                  <a:srgbClr val="0070C0"/>
                </a:solidFill>
              </a:rPr>
              <a:t>oluşturulan </a:t>
            </a:r>
          </a:p>
          <a:p>
            <a:pPr marL="0" indent="0" algn="r">
              <a:spcAft>
                <a:spcPts val="600"/>
              </a:spcAft>
              <a:buNone/>
            </a:pPr>
            <a:r>
              <a:rPr lang="tr-TR" sz="2400" dirty="0">
                <a:solidFill>
                  <a:srgbClr val="0070C0"/>
                </a:solidFill>
              </a:rPr>
              <a:t>acil uyarı kodudur.</a:t>
            </a:r>
          </a:p>
          <a:p>
            <a:pPr marL="0" indent="0" algn="r">
              <a:spcBef>
                <a:spcPts val="0"/>
              </a:spcBef>
              <a:buNone/>
            </a:pPr>
            <a:endParaRPr lang="tr-TR" sz="1200" dirty="0"/>
          </a:p>
          <a:p>
            <a:pPr algn="r">
              <a:buNone/>
            </a:pPr>
            <a:endParaRPr lang="tr-TR" sz="1200" dirty="0"/>
          </a:p>
        </p:txBody>
      </p:sp>
      <p:pic>
        <p:nvPicPr>
          <p:cNvPr id="2050" name="Picture 2" descr="C:\Users\GÖZ POL DR1\Desktop\mavi_ko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9685" y="1484784"/>
            <a:ext cx="4166291" cy="4824536"/>
          </a:xfrm>
          <a:prstGeom prst="rect">
            <a:avLst/>
          </a:prstGeom>
          <a:noFill/>
        </p:spPr>
      </p:pic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9C5014-280B-46B4-91B3-3F71BB6F5FEE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303256"/>
          </a:xfrm>
        </p:spPr>
        <p:txBody>
          <a:bodyPr>
            <a:noAutofit/>
          </a:bodyPr>
          <a:lstStyle/>
          <a:p>
            <a:r>
              <a:rPr lang="tr-TR" sz="4400" b="1" dirty="0"/>
              <a:t>ULUSAL RENKLİ KODLAR…</a:t>
            </a:r>
            <a:br>
              <a:rPr lang="tr-TR" sz="4400" dirty="0"/>
            </a:br>
            <a:endParaRPr lang="tr-TR" sz="4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82453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r">
              <a:spcBef>
                <a:spcPts val="0"/>
              </a:spcBef>
              <a:buNone/>
            </a:pPr>
            <a:r>
              <a:rPr lang="tr-TR" sz="2800" dirty="0">
                <a:solidFill>
                  <a:schemeClr val="accent1">
                    <a:lumMod val="75000"/>
                  </a:schemeClr>
                </a:solidFill>
              </a:rPr>
              <a:t>	             </a:t>
            </a:r>
            <a:r>
              <a:rPr lang="tr-TR" sz="3900" b="1" dirty="0">
                <a:solidFill>
                  <a:srgbClr val="0070C0"/>
                </a:solidFill>
              </a:rPr>
              <a:t>MAVİ KOD 2222# </a:t>
            </a:r>
            <a:r>
              <a:rPr lang="tr-TR" sz="2600" dirty="0">
                <a:solidFill>
                  <a:srgbClr val="0070C0"/>
                </a:solidFill>
              </a:rPr>
              <a:t>(Örnek </a:t>
            </a:r>
            <a:r>
              <a:rPr lang="tr-TR" sz="2600" dirty="0" err="1">
                <a:solidFill>
                  <a:srgbClr val="0070C0"/>
                </a:solidFill>
              </a:rPr>
              <a:t>Uyg</a:t>
            </a:r>
            <a:r>
              <a:rPr lang="tr-TR" sz="2600" dirty="0">
                <a:solidFill>
                  <a:srgbClr val="0070C0"/>
                </a:solidFill>
              </a:rPr>
              <a:t>.)        </a:t>
            </a:r>
            <a:r>
              <a:rPr lang="tr-TR" sz="2400" dirty="0">
                <a:solidFill>
                  <a:srgbClr val="0070C0"/>
                </a:solidFill>
              </a:rPr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2500" dirty="0">
                <a:solidFill>
                  <a:srgbClr val="0070C0"/>
                </a:solidFill>
              </a:rPr>
              <a:t>Dahili telefonlardan 2222# arandığında;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2500" dirty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tr-TR" sz="2500" dirty="0">
                <a:solidFill>
                  <a:srgbClr val="0070C0"/>
                </a:solidFill>
              </a:rPr>
              <a:t>MAVİ KOD verilir. Mavi Kod Ekibi olay yerine yönlendirilir. Olay yerine ekip geldikten sonra aynı dahili numaradan 2222# aranır, telesekreterin yönlendirilmesiyle 7 tuşuna basılarak çağrı sonlandırılır.</a:t>
            </a:r>
          </a:p>
          <a:p>
            <a:pPr marL="0" indent="0" algn="r">
              <a:spcBef>
                <a:spcPts val="0"/>
              </a:spcBef>
              <a:buNone/>
            </a:pPr>
            <a:endParaRPr lang="tr-TR" b="1" dirty="0">
              <a:solidFill>
                <a:srgbClr val="0070C0"/>
              </a:solidFill>
            </a:endParaRPr>
          </a:p>
          <a:p>
            <a:pPr algn="r">
              <a:buNone/>
            </a:pP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9C5014-280B-46B4-91B3-3F71BB6F5FEE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482" y="427038"/>
            <a:ext cx="8643998" cy="123124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r>
              <a:rPr lang="tr-TR" sz="4400" b="1" dirty="0"/>
              <a:t>ULUSAL RENKLİ KODLAR…</a:t>
            </a:r>
            <a:br>
              <a:rPr lang="tr-TR" sz="4400" dirty="0"/>
            </a:br>
            <a:endParaRPr lang="tr-TR" sz="4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484784"/>
            <a:ext cx="8352928" cy="4896544"/>
          </a:xfrm>
          <a:solidFill>
            <a:schemeClr val="bg1"/>
          </a:solidFill>
        </p:spPr>
        <p:txBody>
          <a:bodyPr>
            <a:normAutofit fontScale="2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tr-TR" sz="2900" dirty="0"/>
              <a:t>	  	</a:t>
            </a:r>
            <a:r>
              <a:rPr lang="tr-TR" sz="9600" dirty="0"/>
              <a:t>               </a:t>
            </a:r>
            <a:r>
              <a:rPr lang="tr-TR" sz="14400" b="1" dirty="0">
                <a:solidFill>
                  <a:srgbClr val="FF3399"/>
                </a:solidFill>
              </a:rPr>
              <a:t>PEMBE KOD 3333</a:t>
            </a:r>
            <a:r>
              <a:rPr lang="tr-TR" sz="19200" b="1" dirty="0">
                <a:solidFill>
                  <a:srgbClr val="FF0000"/>
                </a:solidFill>
              </a:rPr>
              <a:t> </a:t>
            </a:r>
            <a:r>
              <a:rPr lang="tr-TR" sz="19200" dirty="0">
                <a:solidFill>
                  <a:srgbClr val="FF0000"/>
                </a:solidFill>
              </a:rPr>
              <a:t>        </a:t>
            </a:r>
            <a:r>
              <a:rPr lang="tr-TR" sz="9600" dirty="0"/>
              <a:t>	</a:t>
            </a:r>
          </a:p>
          <a:p>
            <a:pPr marL="0" indent="0" algn="r">
              <a:lnSpc>
                <a:spcPct val="120000"/>
              </a:lnSpc>
              <a:buNone/>
            </a:pPr>
            <a:r>
              <a:rPr lang="tr-TR" sz="9600" i="1" dirty="0"/>
              <a:t>				</a:t>
            </a:r>
            <a:r>
              <a:rPr lang="tr-TR" dirty="0"/>
              <a:t> </a:t>
            </a:r>
            <a:r>
              <a:rPr lang="tr-TR" sz="9500" i="1" dirty="0">
                <a:solidFill>
                  <a:srgbClr val="FF3399"/>
                </a:solidFill>
              </a:rPr>
              <a:t>Bebek ve çocuk kaçırılması/kaybolması </a:t>
            </a:r>
          </a:p>
          <a:p>
            <a:pPr marL="0" indent="0" algn="r">
              <a:lnSpc>
                <a:spcPct val="120000"/>
              </a:lnSpc>
              <a:buNone/>
            </a:pPr>
            <a:r>
              <a:rPr lang="tr-TR" sz="9500" i="1" dirty="0">
                <a:solidFill>
                  <a:srgbClr val="FF3399"/>
                </a:solidFill>
              </a:rPr>
              <a:t>gibi olayların önlenmesi için </a:t>
            </a:r>
          </a:p>
          <a:p>
            <a:pPr marL="0" indent="0" algn="r">
              <a:lnSpc>
                <a:spcPct val="120000"/>
              </a:lnSpc>
              <a:buNone/>
            </a:pPr>
            <a:r>
              <a:rPr lang="tr-TR" sz="9500" i="1" dirty="0">
                <a:solidFill>
                  <a:srgbClr val="FF3399"/>
                </a:solidFill>
              </a:rPr>
              <a:t>kullanılan acil durum uygulama </a:t>
            </a:r>
          </a:p>
          <a:p>
            <a:pPr marL="0" indent="0" algn="r">
              <a:lnSpc>
                <a:spcPct val="120000"/>
              </a:lnSpc>
              <a:buNone/>
            </a:pPr>
            <a:r>
              <a:rPr lang="tr-TR" sz="9500" i="1" dirty="0">
                <a:solidFill>
                  <a:srgbClr val="FF3399"/>
                </a:solidFill>
              </a:rPr>
              <a:t>kodudur.  </a:t>
            </a:r>
          </a:p>
          <a:p>
            <a:pPr marL="0" indent="0" algn="r">
              <a:lnSpc>
                <a:spcPct val="120000"/>
              </a:lnSpc>
              <a:buNone/>
            </a:pPr>
            <a:r>
              <a:rPr lang="tr-TR" sz="9500" i="1" dirty="0">
                <a:solidFill>
                  <a:srgbClr val="FF3399"/>
                </a:solidFill>
              </a:rPr>
              <a:t>                                                                 </a:t>
            </a:r>
            <a:r>
              <a:rPr lang="tr-TR" sz="9600" dirty="0">
                <a:solidFill>
                  <a:srgbClr val="FF3399"/>
                </a:solidFill>
              </a:rPr>
              <a:t> </a:t>
            </a:r>
            <a:r>
              <a:rPr lang="tr-TR" sz="5100" dirty="0">
                <a:solidFill>
                  <a:srgbClr val="FF0000"/>
                </a:solidFill>
              </a:rPr>
              <a:t>	</a:t>
            </a:r>
            <a:r>
              <a:rPr lang="tr-TR" sz="2800" i="1" dirty="0"/>
              <a:t>					   	</a:t>
            </a:r>
          </a:p>
          <a:p>
            <a:pPr marL="0" indent="0" algn="r">
              <a:lnSpc>
                <a:spcPct val="110000"/>
              </a:lnSpc>
              <a:buNone/>
            </a:pPr>
            <a:endParaRPr lang="tr-TR" sz="2800" b="1" i="1" dirty="0">
              <a:solidFill>
                <a:srgbClr val="FF0000"/>
              </a:solidFill>
            </a:endParaRPr>
          </a:p>
          <a:p>
            <a:pPr marL="0" indent="0" algn="r">
              <a:spcBef>
                <a:spcPts val="0"/>
              </a:spcBef>
              <a:buNone/>
            </a:pPr>
            <a:endParaRPr lang="tr-TR" sz="2900" b="1" dirty="0"/>
          </a:p>
          <a:p>
            <a:pPr marL="0" indent="0" algn="r">
              <a:spcBef>
                <a:spcPts val="0"/>
              </a:spcBef>
              <a:buNone/>
            </a:pPr>
            <a:endParaRPr lang="tr-TR" sz="7000" b="1" dirty="0"/>
          </a:p>
          <a:p>
            <a:pPr marL="0" indent="0" algn="r">
              <a:spcBef>
                <a:spcPts val="0"/>
              </a:spcBef>
              <a:buNone/>
            </a:pPr>
            <a:r>
              <a:rPr lang="tr-TR" sz="2900" b="1" dirty="0"/>
              <a:t> </a:t>
            </a:r>
          </a:p>
          <a:p>
            <a:pPr>
              <a:buNone/>
            </a:pPr>
            <a:endParaRPr lang="tr-TR" sz="2900" dirty="0"/>
          </a:p>
        </p:txBody>
      </p:sp>
      <p:sp>
        <p:nvSpPr>
          <p:cNvPr id="8" name="1 Başlık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9C5014-280B-46B4-91B3-3F71BB6F5FEE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  <p:pic>
        <p:nvPicPr>
          <p:cNvPr id="6" name="Resim 5" descr="metin, ekran görüntüsü, çizgi film, şablon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9BA588CC-383D-4DB7-18A2-2605EA1019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2060848"/>
            <a:ext cx="3816424" cy="432048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56CC6-28D9-D07C-7B5B-5B2EB04D9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B47A9833-207A-D227-DA84-E7307D49C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482" y="427038"/>
            <a:ext cx="8643998" cy="123124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r>
              <a:rPr lang="tr-TR" sz="4400" b="1" dirty="0"/>
              <a:t>ULUSAL RENKLİ KODLAR…</a:t>
            </a:r>
            <a:br>
              <a:rPr lang="tr-TR" sz="4400" dirty="0"/>
            </a:br>
            <a:endParaRPr lang="tr-TR" sz="4400" dirty="0"/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49CADD46-A273-3244-5364-EF4442352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84784"/>
            <a:ext cx="8352928" cy="4896544"/>
          </a:xfrm>
          <a:solidFill>
            <a:schemeClr val="bg1"/>
          </a:solidFill>
        </p:spPr>
        <p:txBody>
          <a:bodyPr>
            <a:normAutofit fontScale="55000" lnSpcReduction="20000"/>
          </a:bodyPr>
          <a:lstStyle/>
          <a:p>
            <a:pPr marL="0" indent="0" algn="r">
              <a:buNone/>
            </a:pPr>
            <a:r>
              <a:rPr lang="tr-TR" sz="2900" dirty="0"/>
              <a:t>	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indent="0" algn="ctr">
              <a:buNone/>
            </a:pPr>
            <a:r>
              <a:rPr lang="tr-TR" sz="4400" b="1" dirty="0">
                <a:solidFill>
                  <a:srgbClr val="FF3399"/>
                </a:solidFill>
              </a:rPr>
              <a:t>PEMBE KOD 3333# </a:t>
            </a:r>
            <a:r>
              <a:rPr lang="tr-TR" dirty="0">
                <a:solidFill>
                  <a:srgbClr val="FF3399"/>
                </a:solidFill>
              </a:rPr>
              <a:t>(Örnek </a:t>
            </a:r>
            <a:r>
              <a:rPr lang="tr-TR" dirty="0" err="1">
                <a:solidFill>
                  <a:srgbClr val="FF3399"/>
                </a:solidFill>
              </a:rPr>
              <a:t>Uyg</a:t>
            </a:r>
            <a:r>
              <a:rPr lang="tr-TR" dirty="0">
                <a:solidFill>
                  <a:srgbClr val="FF3399"/>
                </a:solidFill>
              </a:rPr>
              <a:t>.)    </a:t>
            </a:r>
          </a:p>
          <a:p>
            <a:pPr marL="0" indent="0" algn="r">
              <a:buNone/>
            </a:pPr>
            <a:r>
              <a:rPr lang="tr-TR" dirty="0">
                <a:solidFill>
                  <a:srgbClr val="0070C0"/>
                </a:solidFill>
              </a:rPr>
              <a:t>    </a:t>
            </a:r>
            <a:r>
              <a:rPr lang="tr-TR" sz="2800" dirty="0">
                <a:solidFill>
                  <a:srgbClr val="0070C0"/>
                </a:solidFill>
              </a:rPr>
              <a:t>	</a:t>
            </a:r>
          </a:p>
          <a:p>
            <a:pPr marL="0" indent="0">
              <a:buNone/>
            </a:pPr>
            <a:endParaRPr lang="tr-TR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tr-TR" sz="4500" dirty="0">
                <a:solidFill>
                  <a:srgbClr val="FF3399"/>
                </a:solidFill>
              </a:rPr>
              <a:t>Dahili telefonlardan 3333# arandığında; </a:t>
            </a:r>
          </a:p>
          <a:p>
            <a:pPr marL="0" indent="0">
              <a:buNone/>
            </a:pPr>
            <a:endParaRPr lang="tr-TR" sz="4400" dirty="0">
              <a:solidFill>
                <a:srgbClr val="FF3399"/>
              </a:solidFill>
            </a:endParaRPr>
          </a:p>
          <a:p>
            <a:pPr marL="0" indent="0">
              <a:buNone/>
            </a:pPr>
            <a:r>
              <a:rPr lang="tr-TR" sz="4400" dirty="0">
                <a:solidFill>
                  <a:srgbClr val="FF3399"/>
                </a:solidFill>
              </a:rPr>
              <a:t>PEMBE KOD verilir. PEMBE Kod Ekibi olay yerine yönlendirilir. Olay yerine ekip geldikten sonra aynı dahili numaradan 3333# aranır, telesekreterin yönlendirilmesiyle 7 tuşuna basılarak çağrı sonlandırılır.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tr-TR" sz="2900" dirty="0"/>
              <a:t>  	</a:t>
            </a:r>
            <a:r>
              <a:rPr lang="tr-TR" sz="9600" dirty="0"/>
              <a:t>               </a:t>
            </a:r>
            <a:r>
              <a:rPr lang="tr-TR" sz="2800" i="1" dirty="0"/>
              <a:t>	</a:t>
            </a:r>
          </a:p>
          <a:p>
            <a:pPr marL="0" indent="0" algn="r">
              <a:lnSpc>
                <a:spcPct val="110000"/>
              </a:lnSpc>
              <a:buNone/>
            </a:pPr>
            <a:endParaRPr lang="tr-TR" sz="2800" b="1" i="1" dirty="0">
              <a:solidFill>
                <a:srgbClr val="FF0000"/>
              </a:solidFill>
            </a:endParaRPr>
          </a:p>
          <a:p>
            <a:pPr marL="0" indent="0" algn="r">
              <a:spcBef>
                <a:spcPts val="0"/>
              </a:spcBef>
              <a:buNone/>
            </a:pPr>
            <a:endParaRPr lang="tr-TR" sz="2900" b="1" dirty="0"/>
          </a:p>
          <a:p>
            <a:pPr marL="0" indent="0" algn="r">
              <a:spcBef>
                <a:spcPts val="0"/>
              </a:spcBef>
              <a:buNone/>
            </a:pPr>
            <a:endParaRPr lang="tr-TR" sz="7000" b="1" dirty="0"/>
          </a:p>
          <a:p>
            <a:pPr marL="0" indent="0" algn="r">
              <a:spcBef>
                <a:spcPts val="0"/>
              </a:spcBef>
              <a:buNone/>
            </a:pPr>
            <a:r>
              <a:rPr lang="tr-TR" sz="2900" b="1" dirty="0"/>
              <a:t> </a:t>
            </a:r>
          </a:p>
          <a:p>
            <a:pPr>
              <a:buNone/>
            </a:pPr>
            <a:endParaRPr lang="tr-TR" sz="2900" dirty="0"/>
          </a:p>
        </p:txBody>
      </p:sp>
      <p:sp>
        <p:nvSpPr>
          <p:cNvPr id="8" name="1 Başlık">
            <a:extLst>
              <a:ext uri="{FF2B5EF4-FFF2-40B4-BE49-F238E27FC236}">
                <a16:creationId xmlns:a16="http://schemas.microsoft.com/office/drawing/2014/main" id="{F8A642E6-3979-490C-2001-15C07773FCA2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Slayt Numarası Yer Tutucusu">
            <a:extLst>
              <a:ext uri="{FF2B5EF4-FFF2-40B4-BE49-F238E27FC236}">
                <a16:creationId xmlns:a16="http://schemas.microsoft.com/office/drawing/2014/main" id="{5E4D6667-7CFC-1ACA-1D7C-81EBDABB1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9C5014-280B-46B4-91B3-3F71BB6F5FEE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772395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7563A-51A0-5FF4-5F72-51F925927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8821578D-3F03-5A6D-A2DC-1148554A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482" y="427038"/>
            <a:ext cx="8643998" cy="123124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r>
              <a:rPr lang="tr-TR" sz="4400" b="1" dirty="0"/>
              <a:t>ULUSAL RENKLİ KODLAR…</a:t>
            </a:r>
            <a:br>
              <a:rPr lang="tr-TR" sz="4400" dirty="0"/>
            </a:br>
            <a:endParaRPr lang="tr-TR" sz="4400" dirty="0"/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3C687619-5328-B982-A8BC-58A08921E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84784"/>
            <a:ext cx="8352928" cy="4896544"/>
          </a:xfrm>
          <a:solidFill>
            <a:schemeClr val="bg1"/>
          </a:solidFill>
        </p:spPr>
        <p:txBody>
          <a:bodyPr>
            <a:normAutofit fontScale="25000" lnSpcReduction="20000"/>
          </a:bodyPr>
          <a:lstStyle/>
          <a:p>
            <a:pPr marL="0" indent="0" algn="r">
              <a:spcBef>
                <a:spcPts val="0"/>
              </a:spcBef>
              <a:buNone/>
            </a:pPr>
            <a:r>
              <a:rPr lang="tr-TR" sz="2900" dirty="0"/>
              <a:t>	  	</a:t>
            </a:r>
            <a:r>
              <a:rPr lang="tr-TR" sz="9600" dirty="0"/>
              <a:t>               </a:t>
            </a:r>
            <a:r>
              <a:rPr lang="tr-TR" sz="14400" b="1" dirty="0">
                <a:solidFill>
                  <a:srgbClr val="FF0000"/>
                </a:solidFill>
              </a:rPr>
              <a:t>KIRMIZI KOD 4444</a:t>
            </a:r>
            <a:r>
              <a:rPr lang="tr-TR" sz="19200" b="1" dirty="0">
                <a:solidFill>
                  <a:srgbClr val="FF0000"/>
                </a:solidFill>
              </a:rPr>
              <a:t> </a:t>
            </a:r>
            <a:r>
              <a:rPr lang="tr-TR" sz="19200" dirty="0">
                <a:solidFill>
                  <a:srgbClr val="FF0000"/>
                </a:solidFill>
              </a:rPr>
              <a:t>        </a:t>
            </a:r>
            <a:r>
              <a:rPr lang="tr-TR" sz="9600" dirty="0"/>
              <a:t>	</a:t>
            </a:r>
          </a:p>
          <a:p>
            <a:pPr marL="0" indent="0" algn="r">
              <a:lnSpc>
                <a:spcPct val="120000"/>
              </a:lnSpc>
              <a:buNone/>
            </a:pPr>
            <a:r>
              <a:rPr lang="tr-TR" sz="9600" i="1" dirty="0"/>
              <a:t>					</a:t>
            </a:r>
            <a:r>
              <a:rPr lang="tr-TR" sz="9600" b="1" i="1" dirty="0"/>
              <a:t> </a:t>
            </a:r>
            <a:r>
              <a:rPr lang="tr-TR" sz="9600" i="1" dirty="0">
                <a:solidFill>
                  <a:srgbClr val="FF0000"/>
                </a:solidFill>
              </a:rPr>
              <a:t>Kurumda çıkabilecek herhangi bir yangın tehlikesi</a:t>
            </a:r>
          </a:p>
          <a:p>
            <a:pPr marL="0" indent="0" algn="r">
              <a:lnSpc>
                <a:spcPct val="120000"/>
              </a:lnSpc>
              <a:buNone/>
            </a:pPr>
            <a:r>
              <a:rPr lang="tr-TR" sz="9600" i="1" dirty="0">
                <a:solidFill>
                  <a:srgbClr val="FF0000"/>
                </a:solidFill>
              </a:rPr>
              <a:t>halinde, yangına en hızlı </a:t>
            </a:r>
          </a:p>
          <a:p>
            <a:pPr marL="0" indent="0" algn="r">
              <a:lnSpc>
                <a:spcPct val="120000"/>
              </a:lnSpc>
              <a:buNone/>
            </a:pPr>
            <a:r>
              <a:rPr lang="tr-TR" sz="9600" i="1" dirty="0">
                <a:solidFill>
                  <a:srgbClr val="FF0000"/>
                </a:solidFill>
              </a:rPr>
              <a:t>şekilde müdahale </a:t>
            </a:r>
          </a:p>
          <a:p>
            <a:pPr marL="0" indent="0" algn="r">
              <a:lnSpc>
                <a:spcPct val="120000"/>
              </a:lnSpc>
              <a:buNone/>
            </a:pPr>
            <a:r>
              <a:rPr lang="tr-TR" sz="9600" i="1" dirty="0">
                <a:solidFill>
                  <a:srgbClr val="FF0000"/>
                </a:solidFill>
              </a:rPr>
              <a:t>edilerek oluşabilecek </a:t>
            </a:r>
          </a:p>
          <a:p>
            <a:pPr marL="0" indent="0" algn="r">
              <a:lnSpc>
                <a:spcPct val="120000"/>
              </a:lnSpc>
              <a:buNone/>
            </a:pPr>
            <a:r>
              <a:rPr lang="tr-TR" sz="9600" i="1" dirty="0">
                <a:solidFill>
                  <a:srgbClr val="FF0000"/>
                </a:solidFill>
              </a:rPr>
              <a:t>tehlikeleri ve zararları </a:t>
            </a:r>
          </a:p>
          <a:p>
            <a:pPr marL="0" indent="0" algn="r">
              <a:lnSpc>
                <a:spcPct val="120000"/>
              </a:lnSpc>
              <a:buNone/>
            </a:pPr>
            <a:r>
              <a:rPr lang="tr-TR" sz="9600" i="1" dirty="0">
                <a:solidFill>
                  <a:srgbClr val="FF0000"/>
                </a:solidFill>
              </a:rPr>
              <a:t>en aza indirmek ve/veya </a:t>
            </a:r>
          </a:p>
          <a:p>
            <a:pPr marL="0" indent="0" algn="r">
              <a:lnSpc>
                <a:spcPct val="120000"/>
              </a:lnSpc>
              <a:buNone/>
            </a:pPr>
            <a:r>
              <a:rPr lang="tr-TR" sz="9600" i="1" dirty="0">
                <a:solidFill>
                  <a:srgbClr val="FF0000"/>
                </a:solidFill>
              </a:rPr>
              <a:t>önlemek amacıyla </a:t>
            </a:r>
          </a:p>
          <a:p>
            <a:pPr marL="0" indent="0" algn="r">
              <a:lnSpc>
                <a:spcPct val="120000"/>
              </a:lnSpc>
              <a:buNone/>
            </a:pPr>
            <a:r>
              <a:rPr lang="tr-TR" sz="9600" i="1" dirty="0">
                <a:solidFill>
                  <a:srgbClr val="FF0000"/>
                </a:solidFill>
              </a:rPr>
              <a:t>oluşturulan</a:t>
            </a:r>
            <a:r>
              <a:rPr lang="tr-TR" sz="9600" i="1" dirty="0"/>
              <a:t> </a:t>
            </a:r>
            <a:r>
              <a:rPr lang="tr-TR" sz="9600" dirty="0">
                <a:solidFill>
                  <a:srgbClr val="FF0000"/>
                </a:solidFill>
              </a:rPr>
              <a:t>acil </a:t>
            </a:r>
          </a:p>
          <a:p>
            <a:pPr marL="0" indent="0" algn="r">
              <a:lnSpc>
                <a:spcPct val="120000"/>
              </a:lnSpc>
              <a:buNone/>
            </a:pPr>
            <a:r>
              <a:rPr lang="tr-TR" sz="9600" dirty="0">
                <a:solidFill>
                  <a:srgbClr val="FF0000"/>
                </a:solidFill>
              </a:rPr>
              <a:t>                                                                     uyarı kodudur. </a:t>
            </a:r>
            <a:r>
              <a:rPr lang="tr-TR" sz="5100" dirty="0">
                <a:solidFill>
                  <a:srgbClr val="FF0000"/>
                </a:solidFill>
              </a:rPr>
              <a:t>	</a:t>
            </a:r>
            <a:r>
              <a:rPr lang="tr-TR" sz="2800" i="1" dirty="0"/>
              <a:t>					   	</a:t>
            </a:r>
          </a:p>
          <a:p>
            <a:pPr marL="0" indent="0" algn="r">
              <a:lnSpc>
                <a:spcPct val="110000"/>
              </a:lnSpc>
              <a:buNone/>
            </a:pPr>
            <a:endParaRPr lang="tr-TR" sz="2800" b="1" i="1" dirty="0">
              <a:solidFill>
                <a:srgbClr val="FF0000"/>
              </a:solidFill>
            </a:endParaRPr>
          </a:p>
          <a:p>
            <a:pPr marL="0" indent="0" algn="r">
              <a:spcBef>
                <a:spcPts val="0"/>
              </a:spcBef>
              <a:buNone/>
            </a:pPr>
            <a:endParaRPr lang="tr-TR" sz="2900" b="1" dirty="0"/>
          </a:p>
          <a:p>
            <a:pPr marL="0" indent="0" algn="r">
              <a:spcBef>
                <a:spcPts val="0"/>
              </a:spcBef>
              <a:buNone/>
            </a:pPr>
            <a:endParaRPr lang="tr-TR" sz="7000" b="1" dirty="0"/>
          </a:p>
          <a:p>
            <a:pPr marL="0" indent="0" algn="r">
              <a:spcBef>
                <a:spcPts val="0"/>
              </a:spcBef>
              <a:buNone/>
            </a:pPr>
            <a:r>
              <a:rPr lang="tr-TR" sz="2900" b="1" dirty="0"/>
              <a:t> </a:t>
            </a:r>
          </a:p>
          <a:p>
            <a:pPr>
              <a:buNone/>
            </a:pPr>
            <a:endParaRPr lang="tr-TR" sz="2900" dirty="0"/>
          </a:p>
        </p:txBody>
      </p:sp>
      <p:pic>
        <p:nvPicPr>
          <p:cNvPr id="5" name="4 Resim" descr="İlgili resim">
            <a:extLst>
              <a:ext uri="{FF2B5EF4-FFF2-40B4-BE49-F238E27FC236}">
                <a16:creationId xmlns:a16="http://schemas.microsoft.com/office/drawing/2014/main" id="{CEA9B873-715E-F123-CD0C-28EC92BDBA59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276872"/>
            <a:ext cx="3816424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1 Başlık">
            <a:extLst>
              <a:ext uri="{FF2B5EF4-FFF2-40B4-BE49-F238E27FC236}">
                <a16:creationId xmlns:a16="http://schemas.microsoft.com/office/drawing/2014/main" id="{F6515A4F-6F19-7437-D217-903EAC301818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Slayt Numarası Yer Tutucusu">
            <a:extLst>
              <a:ext uri="{FF2B5EF4-FFF2-40B4-BE49-F238E27FC236}">
                <a16:creationId xmlns:a16="http://schemas.microsoft.com/office/drawing/2014/main" id="{F9A932B6-651D-3ED9-7FBC-83B22052E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9C5014-280B-46B4-91B3-3F71BB6F5FEE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407040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14449-5FA3-A978-68E2-34BF13946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210ED831-63B2-B898-EA1C-F8983C83A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482" y="427038"/>
            <a:ext cx="8643998" cy="123124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br>
              <a:rPr lang="tr-TR" b="1" dirty="0"/>
            </a:br>
            <a:r>
              <a:rPr lang="tr-TR" sz="4400" b="1" dirty="0"/>
              <a:t>ULUSAL RENKLİ KODLAR…</a:t>
            </a:r>
            <a:br>
              <a:rPr lang="tr-TR" sz="4400" dirty="0"/>
            </a:br>
            <a:endParaRPr lang="tr-TR" sz="4400" dirty="0"/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95FA990D-D988-1262-2DD0-242C84DAE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84784"/>
            <a:ext cx="8352928" cy="4896544"/>
          </a:xfrm>
          <a:solidFill>
            <a:schemeClr val="bg1"/>
          </a:solidFill>
        </p:spPr>
        <p:txBody>
          <a:bodyPr>
            <a:normAutofit fontScale="3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tr-TR" sz="2900" dirty="0"/>
              <a:t>	  	</a:t>
            </a:r>
            <a:r>
              <a:rPr lang="tr-TR" sz="9600" dirty="0"/>
              <a:t>     </a:t>
            </a:r>
            <a:r>
              <a:rPr lang="tr-TR" sz="8600" b="1" dirty="0">
                <a:solidFill>
                  <a:srgbClr val="FF0000"/>
                </a:solidFill>
              </a:rPr>
              <a:t>KIRMIZI KOD 4444 </a:t>
            </a:r>
            <a:r>
              <a:rPr lang="tr-TR" sz="8600" dirty="0">
                <a:solidFill>
                  <a:srgbClr val="FF0000"/>
                </a:solidFill>
              </a:rPr>
              <a:t>(Örnek </a:t>
            </a:r>
            <a:r>
              <a:rPr lang="tr-TR" sz="8600" dirty="0" err="1">
                <a:solidFill>
                  <a:srgbClr val="FF0000"/>
                </a:solidFill>
              </a:rPr>
              <a:t>Uyg</a:t>
            </a:r>
            <a:r>
              <a:rPr lang="tr-TR" sz="8600" dirty="0">
                <a:solidFill>
                  <a:srgbClr val="FF0000"/>
                </a:solidFill>
              </a:rPr>
              <a:t>.)        </a:t>
            </a:r>
            <a:r>
              <a:rPr lang="tr-TR" sz="8800" dirty="0">
                <a:solidFill>
                  <a:srgbClr val="0070C0"/>
                </a:solidFill>
              </a:rPr>
              <a:t>	</a:t>
            </a:r>
          </a:p>
          <a:p>
            <a:pPr marL="0" indent="0">
              <a:buNone/>
            </a:pPr>
            <a:r>
              <a:rPr lang="tr-TR" sz="9600" dirty="0">
                <a:solidFill>
                  <a:srgbClr val="FF0000"/>
                </a:solidFill>
              </a:rPr>
              <a:t>Dahili telefonlardan 4444# arandığında;</a:t>
            </a:r>
          </a:p>
          <a:p>
            <a:pPr marL="0" indent="0">
              <a:buNone/>
            </a:pPr>
            <a:r>
              <a:rPr lang="tr-TR" sz="96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tr-TR" sz="9600" dirty="0">
                <a:solidFill>
                  <a:srgbClr val="FF0000"/>
                </a:solidFill>
              </a:rPr>
              <a:t>KIRMIZI KOD verilir. Kırmızı Kod Ekibi olay yerine yönlendirilir. Olay yerine ekip geldikten sonra aynı dahili numaradan 4444# aranır, telesekreterin yönlendirilmesiyle 7 tuşuna basılarak çağrı sonlandırılır.</a:t>
            </a:r>
            <a:endParaRPr lang="tr-TR" sz="2800" b="1" i="1" dirty="0">
              <a:solidFill>
                <a:srgbClr val="FF0000"/>
              </a:solidFill>
            </a:endParaRPr>
          </a:p>
          <a:p>
            <a:pPr marL="0" indent="0" algn="r">
              <a:spcBef>
                <a:spcPts val="0"/>
              </a:spcBef>
              <a:buNone/>
            </a:pPr>
            <a:endParaRPr lang="tr-TR" sz="2900" b="1" dirty="0"/>
          </a:p>
          <a:p>
            <a:pPr marL="0" indent="0" algn="r">
              <a:spcBef>
                <a:spcPts val="0"/>
              </a:spcBef>
              <a:buNone/>
            </a:pPr>
            <a:endParaRPr lang="tr-TR" sz="7000" b="1" dirty="0"/>
          </a:p>
          <a:p>
            <a:pPr marL="0" indent="0" algn="r">
              <a:spcBef>
                <a:spcPts val="0"/>
              </a:spcBef>
              <a:buNone/>
            </a:pPr>
            <a:r>
              <a:rPr lang="tr-TR" sz="2900" b="1" dirty="0"/>
              <a:t> </a:t>
            </a:r>
          </a:p>
          <a:p>
            <a:pPr>
              <a:buNone/>
            </a:pPr>
            <a:endParaRPr lang="tr-TR" sz="2900" dirty="0"/>
          </a:p>
        </p:txBody>
      </p:sp>
      <p:sp>
        <p:nvSpPr>
          <p:cNvPr id="8" name="1 Başlık">
            <a:extLst>
              <a:ext uri="{FF2B5EF4-FFF2-40B4-BE49-F238E27FC236}">
                <a16:creationId xmlns:a16="http://schemas.microsoft.com/office/drawing/2014/main" id="{49032183-28CF-4957-A4D0-D35A40401399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Slayt Numarası Yer Tutucusu">
            <a:extLst>
              <a:ext uri="{FF2B5EF4-FFF2-40B4-BE49-F238E27FC236}">
                <a16:creationId xmlns:a16="http://schemas.microsoft.com/office/drawing/2014/main" id="{C223BE50-2A19-427D-3AA2-4867853B5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9C5014-280B-46B4-91B3-3F71BB6F5FEE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7915155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3669</TotalTime>
  <Words>467</Words>
  <Application>Microsoft Office PowerPoint</Application>
  <PresentationFormat>Ekran Gösterisi (4:3)</PresentationFormat>
  <Paragraphs>115</Paragraphs>
  <Slides>10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Rockwell</vt:lpstr>
      <vt:lpstr>Verdana</vt:lpstr>
      <vt:lpstr>Wingdings</vt:lpstr>
      <vt:lpstr>Wingdings 2</vt:lpstr>
      <vt:lpstr>Döküm</vt:lpstr>
      <vt:lpstr>ULUSAL RENKLİ KODLAR</vt:lpstr>
      <vt:lpstr>ULUSAL RENKLİ KODLAR… </vt:lpstr>
      <vt:lpstr>ULUSAL RENKLİ KODLAR… </vt:lpstr>
      <vt:lpstr>ULUSAL RENKLİ KODLAR… </vt:lpstr>
      <vt:lpstr>ULUSAL RENKLİ KODLAR… </vt:lpstr>
      <vt:lpstr>      ULUSAL RENKLİ KODLAR… </vt:lpstr>
      <vt:lpstr>      ULUSAL RENKLİ KODLAR… </vt:lpstr>
      <vt:lpstr>      ULUSAL RENKLİ KODLAR… </vt:lpstr>
      <vt:lpstr>      ULUSAL RENKLİ KODLAR… </vt:lpstr>
      <vt:lpstr>EĞİTİM SONU…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KALİTE GELİŞTİR2</dc:creator>
  <cp:lastModifiedBy>KALİTE BİRİMİ</cp:lastModifiedBy>
  <cp:revision>772</cp:revision>
  <dcterms:created xsi:type="dcterms:W3CDTF">2012-01-13T07:27:18Z</dcterms:created>
  <dcterms:modified xsi:type="dcterms:W3CDTF">2026-02-13T11:10:27Z</dcterms:modified>
</cp:coreProperties>
</file>