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94" r:id="rId32"/>
    <p:sldId id="288" r:id="rId33"/>
    <p:sldId id="289" r:id="rId34"/>
    <p:sldId id="290" r:id="rId35"/>
    <p:sldId id="291" r:id="rId36"/>
    <p:sldId id="293" r:id="rId3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22D5-22A6-4530-BE6E-4E33CA1ED9C5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4D73-D3B3-4303-9082-CACF53A98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4D73-D3B3-4303-9082-CACF53A987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7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318" y="57403"/>
            <a:ext cx="877336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64998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41909" y="0"/>
                </a:moveTo>
                <a:lnTo>
                  <a:pt x="25610" y="3292"/>
                </a:lnTo>
                <a:lnTo>
                  <a:pt x="12287" y="12272"/>
                </a:lnTo>
                <a:lnTo>
                  <a:pt x="3298" y="25594"/>
                </a:lnTo>
                <a:lnTo>
                  <a:pt x="0" y="41909"/>
                </a:lnTo>
                <a:lnTo>
                  <a:pt x="3298" y="58225"/>
                </a:lnTo>
                <a:lnTo>
                  <a:pt x="12287" y="71547"/>
                </a:lnTo>
                <a:lnTo>
                  <a:pt x="25610" y="80527"/>
                </a:lnTo>
                <a:lnTo>
                  <a:pt x="41909" y="83819"/>
                </a:lnTo>
                <a:lnTo>
                  <a:pt x="58209" y="80527"/>
                </a:lnTo>
                <a:lnTo>
                  <a:pt x="71532" y="71547"/>
                </a:lnTo>
                <a:lnTo>
                  <a:pt x="80521" y="58225"/>
                </a:lnTo>
                <a:lnTo>
                  <a:pt x="83820" y="41909"/>
                </a:lnTo>
                <a:lnTo>
                  <a:pt x="80521" y="25594"/>
                </a:lnTo>
                <a:lnTo>
                  <a:pt x="71532" y="12272"/>
                </a:lnTo>
                <a:lnTo>
                  <a:pt x="58209" y="3292"/>
                </a:lnTo>
                <a:lnTo>
                  <a:pt x="4190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8451" y="6499859"/>
            <a:ext cx="85725" cy="83820"/>
          </a:xfrm>
          <a:custGeom>
            <a:avLst/>
            <a:gdLst/>
            <a:ahLst/>
            <a:cxnLst/>
            <a:rect l="l" t="t" r="r" b="b"/>
            <a:pathLst>
              <a:path w="85725" h="83820">
                <a:moveTo>
                  <a:pt x="42671" y="0"/>
                </a:moveTo>
                <a:lnTo>
                  <a:pt x="26060" y="3292"/>
                </a:lnTo>
                <a:lnTo>
                  <a:pt x="12496" y="12272"/>
                </a:lnTo>
                <a:lnTo>
                  <a:pt x="3352" y="25594"/>
                </a:lnTo>
                <a:lnTo>
                  <a:pt x="0" y="41909"/>
                </a:lnTo>
                <a:lnTo>
                  <a:pt x="3352" y="58225"/>
                </a:lnTo>
                <a:lnTo>
                  <a:pt x="12496" y="71547"/>
                </a:lnTo>
                <a:lnTo>
                  <a:pt x="26060" y="80527"/>
                </a:lnTo>
                <a:lnTo>
                  <a:pt x="42671" y="83819"/>
                </a:lnTo>
                <a:lnTo>
                  <a:pt x="59283" y="80527"/>
                </a:lnTo>
                <a:lnTo>
                  <a:pt x="72847" y="71547"/>
                </a:lnTo>
                <a:lnTo>
                  <a:pt x="81991" y="58225"/>
                </a:lnTo>
                <a:lnTo>
                  <a:pt x="85343" y="41909"/>
                </a:lnTo>
                <a:lnTo>
                  <a:pt x="81991" y="25594"/>
                </a:lnTo>
                <a:lnTo>
                  <a:pt x="72847" y="12272"/>
                </a:lnTo>
                <a:lnTo>
                  <a:pt x="59283" y="3292"/>
                </a:lnTo>
                <a:lnTo>
                  <a:pt x="4267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54324" y="231140"/>
            <a:ext cx="24353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659" y="1889505"/>
            <a:ext cx="8342680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66364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195322"/>
            <a:ext cx="847471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RADYASYON </a:t>
            </a:r>
            <a:r>
              <a:rPr sz="4400" spc="-5" dirty="0"/>
              <a:t>GÜVENLİĞİ</a:t>
            </a:r>
            <a:r>
              <a:rPr sz="4400" spc="-105" dirty="0"/>
              <a:t> </a:t>
            </a:r>
            <a:r>
              <a:rPr sz="4400" dirty="0"/>
              <a:t>VE</a:t>
            </a:r>
            <a:endParaRPr sz="4400"/>
          </a:p>
          <a:p>
            <a:pPr algn="ctr">
              <a:lnSpc>
                <a:spcPct val="100000"/>
              </a:lnSpc>
            </a:pPr>
            <a:r>
              <a:rPr sz="4400" dirty="0"/>
              <a:t>RADYASYONDAN</a:t>
            </a:r>
            <a:r>
              <a:rPr sz="4400" spc="-95" dirty="0"/>
              <a:t> </a:t>
            </a:r>
            <a:r>
              <a:rPr sz="4400" dirty="0"/>
              <a:t>KORUNMA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876288" y="4148328"/>
            <a:ext cx="1536192" cy="1618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3601" y="4979108"/>
            <a:ext cx="4061586" cy="44691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lang="tr-TR" sz="2400" b="1" spc="-5" dirty="0">
                <a:solidFill>
                  <a:srgbClr val="878787"/>
                </a:solidFill>
                <a:latin typeface="Century Gothic"/>
                <a:cs typeface="Century Gothic"/>
              </a:rPr>
              <a:t>Dr. Öğretim Üyesi Ezgi KATI</a:t>
            </a:r>
            <a:endParaRPr sz="24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008" y="442087"/>
            <a:ext cx="72777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DIŞ </a:t>
            </a:r>
            <a:r>
              <a:rPr spc="-10" dirty="0"/>
              <a:t>IŞINLAMADAN</a:t>
            </a:r>
            <a:r>
              <a:rPr spc="-35" dirty="0"/>
              <a:t> </a:t>
            </a:r>
            <a:r>
              <a:rPr dirty="0"/>
              <a:t>KORUNMA</a:t>
            </a:r>
          </a:p>
        </p:txBody>
      </p:sp>
      <p:sp>
        <p:nvSpPr>
          <p:cNvPr id="3" name="object 3"/>
          <p:cNvSpPr/>
          <p:nvPr/>
        </p:nvSpPr>
        <p:spPr>
          <a:xfrm>
            <a:off x="288036" y="2031492"/>
            <a:ext cx="8567928" cy="432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7739" y="2185416"/>
            <a:ext cx="269875" cy="646430"/>
          </a:xfrm>
          <a:custGeom>
            <a:avLst/>
            <a:gdLst/>
            <a:ahLst/>
            <a:cxnLst/>
            <a:rect l="l" t="t" r="r" b="b"/>
            <a:pathLst>
              <a:path w="269875" h="646430">
                <a:moveTo>
                  <a:pt x="0" y="646176"/>
                </a:moveTo>
                <a:lnTo>
                  <a:pt x="269747" y="646176"/>
                </a:lnTo>
                <a:lnTo>
                  <a:pt x="269747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0027" y="2285186"/>
            <a:ext cx="32004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Arial"/>
                <a:cs typeface="Arial"/>
              </a:rPr>
              <a:t>C</a:t>
            </a:r>
            <a:r>
              <a:rPr sz="1000" i="1" spc="-5" dirty="0">
                <a:latin typeface="Arial"/>
                <a:cs typeface="Arial"/>
              </a:rPr>
              <a:t>on</a:t>
            </a:r>
            <a:r>
              <a:rPr sz="1000" i="1" dirty="0">
                <a:latin typeface="Arial"/>
                <a:cs typeface="Arial"/>
              </a:rPr>
              <a:t>cr</a:t>
            </a:r>
            <a:r>
              <a:rPr sz="1000" i="1" spc="-5" dirty="0">
                <a:latin typeface="Arial"/>
                <a:cs typeface="Arial"/>
              </a:rPr>
              <a:t>e</a:t>
            </a:r>
            <a:r>
              <a:rPr sz="1000" i="1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376" y="6060947"/>
            <a:ext cx="1534795" cy="2914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Palatino Linotype"/>
                <a:cs typeface="Palatino Linotype"/>
              </a:rPr>
              <a:t>Beton</a:t>
            </a:r>
            <a:r>
              <a:rPr sz="1200" spc="-110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kalınlığı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0520" y="4497323"/>
            <a:ext cx="391795" cy="970915"/>
          </a:xfrm>
          <a:custGeom>
            <a:avLst/>
            <a:gdLst/>
            <a:ahLst/>
            <a:cxnLst/>
            <a:rect l="l" t="t" r="r" b="b"/>
            <a:pathLst>
              <a:path w="391795" h="970914">
                <a:moveTo>
                  <a:pt x="0" y="970788"/>
                </a:moveTo>
                <a:lnTo>
                  <a:pt x="391667" y="970788"/>
                </a:lnTo>
                <a:lnTo>
                  <a:pt x="391667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3725" y="4728259"/>
            <a:ext cx="180340" cy="6623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200" spc="-5" dirty="0">
                <a:latin typeface="Palatino Linotype"/>
                <a:cs typeface="Palatino Linotype"/>
              </a:rPr>
              <a:t>D</a:t>
            </a:r>
            <a:r>
              <a:rPr sz="1200" dirty="0">
                <a:latin typeface="Palatino Linotype"/>
                <a:cs typeface="Palatino Linotype"/>
              </a:rPr>
              <a:t>o</a:t>
            </a:r>
            <a:r>
              <a:rPr sz="1200" spc="-5" dirty="0">
                <a:latin typeface="Palatino Linotype"/>
                <a:cs typeface="Palatino Linotype"/>
              </a:rPr>
              <a:t>s</a:t>
            </a:r>
            <a:r>
              <a:rPr sz="1200" dirty="0">
                <a:latin typeface="Palatino Linotype"/>
                <a:cs typeface="Palatino Linotype"/>
              </a:rPr>
              <a:t>e rate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5952" y="4497323"/>
            <a:ext cx="391795" cy="970915"/>
          </a:xfrm>
          <a:custGeom>
            <a:avLst/>
            <a:gdLst/>
            <a:ahLst/>
            <a:cxnLst/>
            <a:rect l="l" t="t" r="r" b="b"/>
            <a:pathLst>
              <a:path w="391795" h="970914">
                <a:moveTo>
                  <a:pt x="0" y="970788"/>
                </a:moveTo>
                <a:lnTo>
                  <a:pt x="391667" y="970788"/>
                </a:lnTo>
                <a:lnTo>
                  <a:pt x="391667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89792" y="4728259"/>
            <a:ext cx="180340" cy="6623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200" spc="-5" dirty="0">
                <a:latin typeface="Palatino Linotype"/>
                <a:cs typeface="Palatino Linotype"/>
              </a:rPr>
              <a:t>D</a:t>
            </a:r>
            <a:r>
              <a:rPr sz="1200" dirty="0">
                <a:latin typeface="Palatino Linotype"/>
                <a:cs typeface="Palatino Linotype"/>
              </a:rPr>
              <a:t>o</a:t>
            </a:r>
            <a:r>
              <a:rPr sz="1200" spc="-5" dirty="0">
                <a:latin typeface="Palatino Linotype"/>
                <a:cs typeface="Palatino Linotype"/>
              </a:rPr>
              <a:t>s</a:t>
            </a:r>
            <a:r>
              <a:rPr sz="1200" dirty="0">
                <a:latin typeface="Palatino Linotype"/>
                <a:cs typeface="Palatino Linotype"/>
              </a:rPr>
              <a:t>e rate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06311" y="4482084"/>
            <a:ext cx="391795" cy="970915"/>
          </a:xfrm>
          <a:custGeom>
            <a:avLst/>
            <a:gdLst/>
            <a:ahLst/>
            <a:cxnLst/>
            <a:rect l="l" t="t" r="r" b="b"/>
            <a:pathLst>
              <a:path w="391795" h="970914">
                <a:moveTo>
                  <a:pt x="0" y="970787"/>
                </a:moveTo>
                <a:lnTo>
                  <a:pt x="391667" y="970787"/>
                </a:lnTo>
                <a:lnTo>
                  <a:pt x="391667" y="0"/>
                </a:lnTo>
                <a:lnTo>
                  <a:pt x="0" y="0"/>
                </a:lnTo>
                <a:lnTo>
                  <a:pt x="0" y="970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70406" y="5011343"/>
            <a:ext cx="180340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200" spc="-5" dirty="0">
                <a:latin typeface="Palatino Linotype"/>
                <a:cs typeface="Palatino Linotype"/>
              </a:rPr>
              <a:t>D</a:t>
            </a:r>
            <a:r>
              <a:rPr sz="1200" dirty="0">
                <a:latin typeface="Palatino Linotype"/>
                <a:cs typeface="Palatino Linotype"/>
              </a:rPr>
              <a:t>o</a:t>
            </a:r>
            <a:r>
              <a:rPr sz="1200" spc="-5" dirty="0">
                <a:latin typeface="Palatino Linotype"/>
                <a:cs typeface="Palatino Linotype"/>
              </a:rPr>
              <a:t>s</a:t>
            </a:r>
            <a:r>
              <a:rPr sz="1200" dirty="0">
                <a:latin typeface="Palatino Linotype"/>
                <a:cs typeface="Palatino Linotype"/>
              </a:rPr>
              <a:t>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0252" y="6060947"/>
            <a:ext cx="2330450" cy="2622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Palatino Linotype"/>
                <a:cs typeface="Palatino Linotype"/>
              </a:rPr>
              <a:t>Radyoaktif kaynaktan</a:t>
            </a:r>
            <a:r>
              <a:rPr sz="1200" spc="-6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uzaklık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98106" y="6060947"/>
            <a:ext cx="1739264" cy="365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Palatino Linotype"/>
                <a:cs typeface="Palatino Linotype"/>
              </a:rPr>
              <a:t>Harcanan</a:t>
            </a:r>
            <a:r>
              <a:rPr sz="1200" spc="-65" dirty="0">
                <a:latin typeface="Palatino Linotype"/>
                <a:cs typeface="Palatino Linotype"/>
              </a:rPr>
              <a:t> </a:t>
            </a:r>
            <a:r>
              <a:rPr sz="1200" spc="-5" dirty="0">
                <a:latin typeface="Palatino Linotype"/>
                <a:cs typeface="Palatino Linotype"/>
              </a:rPr>
              <a:t>zaman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8600" y="3427476"/>
            <a:ext cx="78486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Palatino Linotype"/>
                <a:cs typeface="Palatino Linotype"/>
              </a:rPr>
              <a:t>Mesafe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0255" y="3799332"/>
            <a:ext cx="173736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400" b="1" i="1" spc="-5" dirty="0">
                <a:latin typeface="Palatino Linotype"/>
                <a:cs typeface="Palatino Linotype"/>
              </a:rPr>
              <a:t>Radyoaktif</a:t>
            </a:r>
            <a:r>
              <a:rPr sz="1400" b="1" i="1" spc="-110" dirty="0">
                <a:latin typeface="Palatino Linotype"/>
                <a:cs typeface="Palatino Linotype"/>
              </a:rPr>
              <a:t> </a:t>
            </a:r>
            <a:r>
              <a:rPr sz="1400" b="1" i="1" spc="-5" dirty="0">
                <a:latin typeface="Palatino Linotype"/>
                <a:cs typeface="Palatino Linotype"/>
              </a:rPr>
              <a:t>kaynak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523" y="1499361"/>
            <a:ext cx="708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0705" algn="l"/>
                <a:tab pos="6102350" algn="l"/>
              </a:tabLst>
            </a:pPr>
            <a:r>
              <a:rPr sz="2400" b="1" dirty="0">
                <a:latin typeface="Palatino Linotype"/>
                <a:cs typeface="Palatino Linotype"/>
              </a:rPr>
              <a:t>Zırhlama	Mesafe	Zaman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285" y="5903772"/>
            <a:ext cx="3806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Doz </a:t>
            </a:r>
            <a:r>
              <a:rPr sz="2400" b="1" dirty="0">
                <a:latin typeface="Arial"/>
                <a:cs typeface="Arial"/>
              </a:rPr>
              <a:t>= </a:t>
            </a:r>
            <a:r>
              <a:rPr sz="2400" b="1" spc="-5" dirty="0">
                <a:latin typeface="Arial"/>
                <a:cs typeface="Arial"/>
              </a:rPr>
              <a:t>(Doz </a:t>
            </a:r>
            <a:r>
              <a:rPr sz="2400" b="1" dirty="0">
                <a:latin typeface="Arial"/>
                <a:cs typeface="Arial"/>
              </a:rPr>
              <a:t>hızı) x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(Zaman)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4673" y="414908"/>
            <a:ext cx="187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ZAM</a:t>
            </a:r>
            <a:r>
              <a:rPr spc="-15" dirty="0"/>
              <a:t>A</a:t>
            </a:r>
            <a:r>
              <a:rPr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7903" y="1445513"/>
            <a:ext cx="4498975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255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entury Gothic"/>
                <a:cs typeface="Century Gothic"/>
              </a:rPr>
              <a:t>Radyoaktif kaynağın </a:t>
            </a:r>
            <a:r>
              <a:rPr sz="2000" spc="-5" dirty="0">
                <a:latin typeface="Century Gothic"/>
                <a:cs typeface="Century Gothic"/>
              </a:rPr>
              <a:t>yakınında </a:t>
            </a:r>
            <a:r>
              <a:rPr sz="2000" dirty="0">
                <a:latin typeface="Century Gothic"/>
                <a:cs typeface="Century Gothic"/>
              </a:rPr>
              <a:t>ne  kadar </a:t>
            </a:r>
            <a:r>
              <a:rPr sz="2000" spc="-5" dirty="0">
                <a:latin typeface="Century Gothic"/>
                <a:cs typeface="Century Gothic"/>
              </a:rPr>
              <a:t>az </a:t>
            </a:r>
            <a:r>
              <a:rPr sz="2000" dirty="0">
                <a:latin typeface="Century Gothic"/>
                <a:cs typeface="Century Gothic"/>
              </a:rPr>
              <a:t>zaman </a:t>
            </a:r>
            <a:r>
              <a:rPr sz="2000" spc="-5" dirty="0">
                <a:latin typeface="Century Gothic"/>
                <a:cs typeface="Century Gothic"/>
              </a:rPr>
              <a:t>geçirilirse 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kadar  </a:t>
            </a:r>
            <a:r>
              <a:rPr sz="2000" dirty="0">
                <a:latin typeface="Century Gothic"/>
                <a:cs typeface="Century Gothic"/>
              </a:rPr>
              <a:t>az </a:t>
            </a:r>
            <a:r>
              <a:rPr sz="2000" spc="-5" dirty="0">
                <a:latin typeface="Century Gothic"/>
                <a:cs typeface="Century Gothic"/>
              </a:rPr>
              <a:t>doza </a:t>
            </a:r>
            <a:r>
              <a:rPr sz="2000" dirty="0">
                <a:latin typeface="Century Gothic"/>
                <a:cs typeface="Century Gothic"/>
              </a:rPr>
              <a:t>maruz</a:t>
            </a:r>
            <a:r>
              <a:rPr sz="2000" spc="-8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kalınır.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3970" algn="just">
              <a:lnSpc>
                <a:spcPct val="100000"/>
              </a:lnSpc>
              <a:spcBef>
                <a:spcPts val="1435"/>
              </a:spcBef>
            </a:pPr>
            <a:r>
              <a:rPr sz="2000" spc="-5" dirty="0">
                <a:latin typeface="Century Gothic"/>
                <a:cs typeface="Century Gothic"/>
              </a:rPr>
              <a:t>Ölçüm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cihazının;</a:t>
            </a:r>
            <a:endParaRPr sz="2000">
              <a:latin typeface="Century Gothic"/>
              <a:cs typeface="Century Gothic"/>
            </a:endParaRPr>
          </a:p>
          <a:p>
            <a:pPr marL="13970" marR="245745" indent="69850">
              <a:lnSpc>
                <a:spcPts val="2390"/>
              </a:lnSpc>
              <a:spcBef>
                <a:spcPts val="100"/>
              </a:spcBef>
            </a:pPr>
            <a:r>
              <a:rPr sz="2000" dirty="0">
                <a:latin typeface="Century Gothic"/>
                <a:cs typeface="Century Gothic"/>
              </a:rPr>
              <a:t>50 </a:t>
            </a:r>
            <a:r>
              <a:rPr sz="2000" spc="-5" dirty="0">
                <a:latin typeface="Century Gothic"/>
                <a:cs typeface="Century Gothic"/>
              </a:rPr>
              <a:t>mSv/saat’lik radyasyon dozunu  </a:t>
            </a:r>
            <a:r>
              <a:rPr sz="2000" dirty="0">
                <a:latin typeface="Century Gothic"/>
                <a:cs typeface="Century Gothic"/>
              </a:rPr>
              <a:t>gösterdiği </a:t>
            </a:r>
            <a:r>
              <a:rPr sz="2000" spc="-5" dirty="0">
                <a:latin typeface="Century Gothic"/>
                <a:cs typeface="Century Gothic"/>
              </a:rPr>
              <a:t>bir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bölgede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294005" indent="-210185">
              <a:lnSpc>
                <a:spcPct val="100000"/>
              </a:lnSpc>
              <a:buAutoNum type="arabicPlain"/>
              <a:tabLst>
                <a:tab pos="294640" algn="l"/>
                <a:tab pos="1284605" algn="l"/>
              </a:tabLst>
            </a:pPr>
            <a:r>
              <a:rPr sz="2000" dirty="0">
                <a:latin typeface="Century Gothic"/>
                <a:cs typeface="Century Gothic"/>
              </a:rPr>
              <a:t>saatte	</a:t>
            </a:r>
            <a:r>
              <a:rPr sz="2000" spc="-5" dirty="0">
                <a:latin typeface="Century Gothic"/>
                <a:cs typeface="Century Gothic"/>
              </a:rPr>
              <a:t>50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mSv,</a:t>
            </a:r>
            <a:endParaRPr sz="2000">
              <a:latin typeface="Century Gothic"/>
              <a:cs typeface="Century Gothic"/>
            </a:endParaRPr>
          </a:p>
          <a:p>
            <a:pPr marL="294005" indent="-210185">
              <a:lnSpc>
                <a:spcPct val="100000"/>
              </a:lnSpc>
              <a:buAutoNum type="arabicPlain"/>
              <a:tabLst>
                <a:tab pos="294640" algn="l"/>
              </a:tabLst>
            </a:pPr>
            <a:r>
              <a:rPr sz="2000" dirty="0">
                <a:latin typeface="Century Gothic"/>
                <a:cs typeface="Century Gothic"/>
              </a:rPr>
              <a:t>saatte 100</a:t>
            </a:r>
            <a:r>
              <a:rPr sz="2000" spc="-125" dirty="0">
                <a:latin typeface="Century Gothic"/>
                <a:cs typeface="Century Gothic"/>
              </a:rPr>
              <a:t> </a:t>
            </a:r>
            <a:r>
              <a:rPr sz="2000" spc="0" dirty="0">
                <a:latin typeface="Century Gothic"/>
                <a:cs typeface="Century Gothic"/>
              </a:rPr>
              <a:t>mSv,</a:t>
            </a:r>
            <a:endParaRPr sz="2000">
              <a:latin typeface="Century Gothic"/>
              <a:cs typeface="Century Gothic"/>
            </a:endParaRPr>
          </a:p>
          <a:p>
            <a:pPr marL="294005" indent="-210185">
              <a:lnSpc>
                <a:spcPct val="100000"/>
              </a:lnSpc>
              <a:buAutoNum type="arabicPlain"/>
              <a:tabLst>
                <a:tab pos="294640" algn="l"/>
              </a:tabLst>
            </a:pPr>
            <a:r>
              <a:rPr sz="2000" dirty="0">
                <a:latin typeface="Century Gothic"/>
                <a:cs typeface="Century Gothic"/>
              </a:rPr>
              <a:t>saatte 150 mSv </a:t>
            </a:r>
            <a:r>
              <a:rPr sz="2000" spc="-5" dirty="0">
                <a:latin typeface="Century Gothic"/>
                <a:cs typeface="Century Gothic"/>
              </a:rPr>
              <a:t>doza </a:t>
            </a:r>
            <a:r>
              <a:rPr sz="2000" dirty="0">
                <a:latin typeface="Century Gothic"/>
                <a:cs typeface="Century Gothic"/>
              </a:rPr>
              <a:t>maruz</a:t>
            </a:r>
            <a:r>
              <a:rPr sz="2000" spc="-11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kalınır.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504" y="1226819"/>
            <a:ext cx="3456432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1691" y="2237232"/>
            <a:ext cx="5391912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04252" y="4788789"/>
            <a:ext cx="795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ahoma"/>
                <a:cs typeface="Tahoma"/>
              </a:rPr>
              <a:t>3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ahoma"/>
                <a:cs typeface="Tahoma"/>
              </a:rPr>
              <a:t>1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mSv/h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4341" y="4805553"/>
            <a:ext cx="795020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ahoma"/>
                <a:cs typeface="Tahoma"/>
              </a:rPr>
              <a:t>1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latin typeface="Tahoma"/>
                <a:cs typeface="Tahoma"/>
              </a:rPr>
              <a:t>9</a:t>
            </a:r>
            <a:r>
              <a:rPr sz="1400" b="1" spc="-9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mSv/h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9923" y="5675477"/>
            <a:ext cx="2151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Dr= D</a:t>
            </a:r>
            <a:r>
              <a:rPr sz="2400" b="1" spc="-7" baseline="-20833" dirty="0">
                <a:latin typeface="Tahoma"/>
                <a:cs typeface="Tahoma"/>
              </a:rPr>
              <a:t>0</a:t>
            </a:r>
            <a:r>
              <a:rPr sz="2400" b="1" spc="225" baseline="-20833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(r</a:t>
            </a:r>
            <a:r>
              <a:rPr sz="2400" b="1" spc="-7" baseline="-20833" dirty="0">
                <a:latin typeface="Tahoma"/>
                <a:cs typeface="Tahoma"/>
              </a:rPr>
              <a:t>0</a:t>
            </a:r>
            <a:r>
              <a:rPr sz="2400" b="1" spc="-5" dirty="0">
                <a:latin typeface="Tahoma"/>
                <a:cs typeface="Tahoma"/>
              </a:rPr>
              <a:t>/r)</a:t>
            </a:r>
            <a:r>
              <a:rPr sz="2400" b="1" spc="-7" baseline="24305" dirty="0">
                <a:latin typeface="Tahoma"/>
                <a:cs typeface="Tahoma"/>
              </a:rPr>
              <a:t>2</a:t>
            </a:r>
            <a:endParaRPr sz="2400" baseline="2430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813" y="2092198"/>
            <a:ext cx="3301365" cy="12534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03200" algn="l"/>
              </a:tabLst>
            </a:pPr>
            <a:r>
              <a:rPr sz="2000" spc="-5" dirty="0">
                <a:latin typeface="Century Gothic"/>
                <a:cs typeface="Century Gothic"/>
              </a:rPr>
              <a:t>Radyasyon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kaynağından  </a:t>
            </a:r>
            <a:r>
              <a:rPr sz="2000" spc="-5" dirty="0">
                <a:latin typeface="Century Gothic"/>
                <a:cs typeface="Century Gothic"/>
              </a:rPr>
              <a:t>uzaklaşarak, </a:t>
            </a:r>
            <a:r>
              <a:rPr sz="2000" dirty="0">
                <a:latin typeface="Century Gothic"/>
                <a:cs typeface="Century Gothic"/>
              </a:rPr>
              <a:t>maruz  kalınabilecek </a:t>
            </a:r>
            <a:r>
              <a:rPr sz="2000" spc="-5" dirty="0">
                <a:latin typeface="Century Gothic"/>
                <a:cs typeface="Century Gothic"/>
              </a:rPr>
              <a:t>doz </a:t>
            </a:r>
            <a:r>
              <a:rPr sz="2000" dirty="0">
                <a:latin typeface="Century Gothic"/>
                <a:cs typeface="Century Gothic"/>
              </a:rPr>
              <a:t>miktarı  </a:t>
            </a:r>
            <a:r>
              <a:rPr sz="2000" spc="-5" dirty="0">
                <a:latin typeface="Century Gothic"/>
                <a:cs typeface="Century Gothic"/>
              </a:rPr>
              <a:t>azaltılabilir.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813" y="3625722"/>
            <a:ext cx="2975610" cy="154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  <a:buFont typeface="Arial"/>
              <a:buChar char="•"/>
              <a:tabLst>
                <a:tab pos="209550" algn="l"/>
              </a:tabLst>
            </a:pPr>
            <a:r>
              <a:rPr sz="2000" spc="-5" dirty="0">
                <a:latin typeface="Century Gothic"/>
                <a:cs typeface="Century Gothic"/>
              </a:rPr>
              <a:t>Radyasyon, radyoaktif  </a:t>
            </a:r>
            <a:r>
              <a:rPr sz="2000" dirty="0">
                <a:latin typeface="Century Gothic"/>
                <a:cs typeface="Century Gothic"/>
              </a:rPr>
              <a:t>kaynaktan </a:t>
            </a:r>
            <a:r>
              <a:rPr sz="2000" spc="-5" dirty="0">
                <a:latin typeface="Century Gothic"/>
                <a:cs typeface="Century Gothic"/>
              </a:rPr>
              <a:t>uzaklaştıkça  </a:t>
            </a:r>
            <a:r>
              <a:rPr sz="2000" dirty="0">
                <a:latin typeface="Century Gothic"/>
                <a:cs typeface="Century Gothic"/>
              </a:rPr>
              <a:t>mesafenin karesi </a:t>
            </a:r>
            <a:r>
              <a:rPr sz="2000" spc="-5" dirty="0">
                <a:latin typeface="Century Gothic"/>
                <a:cs typeface="Century Gothic"/>
              </a:rPr>
              <a:t>ile </a:t>
            </a:r>
            <a:r>
              <a:rPr sz="2000" dirty="0">
                <a:latin typeface="Century Gothic"/>
                <a:cs typeface="Century Gothic"/>
              </a:rPr>
              <a:t>ters  orantılı olarak </a:t>
            </a:r>
            <a:r>
              <a:rPr sz="2000" spc="-5" dirty="0">
                <a:latin typeface="Century Gothic"/>
                <a:cs typeface="Century Gothic"/>
              </a:rPr>
              <a:t>şiddetini  </a:t>
            </a:r>
            <a:r>
              <a:rPr sz="2000" dirty="0">
                <a:latin typeface="Century Gothic"/>
                <a:cs typeface="Century Gothic"/>
              </a:rPr>
              <a:t>kaybeder.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90671" y="439673"/>
            <a:ext cx="192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MESA</a:t>
            </a:r>
            <a:r>
              <a:rPr spc="-15" dirty="0"/>
              <a:t>F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4300" y="2350007"/>
            <a:ext cx="4608576" cy="371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437" y="2369057"/>
            <a:ext cx="3118485" cy="2472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  <a:buFont typeface="Arial"/>
              <a:buChar char="•"/>
              <a:tabLst>
                <a:tab pos="203200" algn="l"/>
                <a:tab pos="603885" algn="l"/>
                <a:tab pos="1710055" algn="l"/>
                <a:tab pos="1766570" algn="l"/>
                <a:tab pos="2132330" algn="l"/>
                <a:tab pos="2802890" algn="l"/>
                <a:tab pos="2837815" algn="l"/>
              </a:tabLst>
            </a:pPr>
            <a:r>
              <a:rPr sz="2000" dirty="0">
                <a:latin typeface="Century Gothic"/>
                <a:cs typeface="Century Gothic"/>
              </a:rPr>
              <a:t>Ra</a:t>
            </a:r>
            <a:r>
              <a:rPr sz="2000" spc="-10" dirty="0">
                <a:latin typeface="Century Gothic"/>
                <a:cs typeface="Century Gothic"/>
              </a:rPr>
              <a:t>dy</a:t>
            </a:r>
            <a:r>
              <a:rPr sz="2000" spc="-5" dirty="0">
                <a:latin typeface="Century Gothic"/>
                <a:cs typeface="Century Gothic"/>
              </a:rPr>
              <a:t>asy</a:t>
            </a:r>
            <a:r>
              <a:rPr sz="2000" spc="-1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	kayna</a:t>
            </a:r>
            <a:r>
              <a:rPr sz="2000" spc="-10" dirty="0">
                <a:latin typeface="Century Gothic"/>
                <a:cs typeface="Century Gothic"/>
              </a:rPr>
              <a:t>ğ</a:t>
            </a:r>
            <a:r>
              <a:rPr sz="2000" dirty="0">
                <a:latin typeface="Century Gothic"/>
                <a:cs typeface="Century Gothic"/>
              </a:rPr>
              <a:t>ı		</a:t>
            </a:r>
            <a:r>
              <a:rPr sz="2000" spc="-10" dirty="0">
                <a:latin typeface="Century Gothic"/>
                <a:cs typeface="Century Gothic"/>
              </a:rPr>
              <a:t>ile  </a:t>
            </a:r>
            <a:r>
              <a:rPr sz="2000" dirty="0">
                <a:latin typeface="Century Gothic"/>
                <a:cs typeface="Century Gothic"/>
              </a:rPr>
              <a:t>kişi	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ı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a		uy</a:t>
            </a:r>
            <a:r>
              <a:rPr sz="2000" spc="-1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un	</a:t>
            </a:r>
            <a:r>
              <a:rPr sz="2000" spc="-5" dirty="0">
                <a:latin typeface="Century Gothic"/>
                <a:cs typeface="Century Gothic"/>
              </a:rPr>
              <a:t>bir  </a:t>
            </a:r>
            <a:r>
              <a:rPr sz="2000" dirty="0">
                <a:latin typeface="Century Gothic"/>
                <a:cs typeface="Century Gothic"/>
              </a:rPr>
              <a:t>engel konulmasıdır.  </a:t>
            </a:r>
            <a:r>
              <a:rPr sz="2000" spc="-5" dirty="0">
                <a:latin typeface="Century Gothic"/>
                <a:cs typeface="Century Gothic"/>
              </a:rPr>
              <a:t>Yüksek		yoğunluklu  </a:t>
            </a:r>
            <a:r>
              <a:rPr sz="2000" dirty="0">
                <a:latin typeface="Century Gothic"/>
                <a:cs typeface="Century Gothic"/>
              </a:rPr>
              <a:t>maddeler</a:t>
            </a:r>
            <a:r>
              <a:rPr sz="2000" spc="-10" dirty="0">
                <a:latin typeface="Century Gothic"/>
                <a:cs typeface="Century Gothic"/>
              </a:rPr>
              <a:t>de</a:t>
            </a:r>
            <a:r>
              <a:rPr sz="2000" dirty="0">
                <a:latin typeface="Century Gothic"/>
                <a:cs typeface="Century Gothic"/>
              </a:rPr>
              <a:t>n		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apı</a:t>
            </a:r>
            <a:r>
              <a:rPr sz="2000" spc="-1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mış  </a:t>
            </a:r>
            <a:r>
              <a:rPr sz="2000" spc="-5" dirty="0">
                <a:latin typeface="Century Gothic"/>
                <a:cs typeface="Century Gothic"/>
              </a:rPr>
              <a:t>malzemeler özellikle </a:t>
            </a:r>
            <a:r>
              <a:rPr sz="2000" dirty="0">
                <a:latin typeface="Century Gothic"/>
                <a:cs typeface="Century Gothic"/>
              </a:rPr>
              <a:t>X </a:t>
            </a:r>
            <a:r>
              <a:rPr sz="2000" spc="-10" dirty="0">
                <a:latin typeface="Century Gothic"/>
                <a:cs typeface="Century Gothic"/>
              </a:rPr>
              <a:t>ve  </a:t>
            </a:r>
            <a:r>
              <a:rPr sz="2000" dirty="0">
                <a:latin typeface="Century Gothic"/>
                <a:cs typeface="Century Gothic"/>
              </a:rPr>
              <a:t>gama </a:t>
            </a:r>
            <a:r>
              <a:rPr sz="2000" spc="-5" dirty="0">
                <a:latin typeface="Century Gothic"/>
                <a:cs typeface="Century Gothic"/>
              </a:rPr>
              <a:t>ışınlarına karşı etkili  bir </a:t>
            </a:r>
            <a:r>
              <a:rPr sz="2000" dirty="0">
                <a:latin typeface="Century Gothic"/>
                <a:cs typeface="Century Gothic"/>
              </a:rPr>
              <a:t>korunma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sağlarlar.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2310" y="439369"/>
            <a:ext cx="2661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ZIRHLAMA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240663"/>
            <a:ext cx="8140065" cy="4632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30"/>
              </a:spcBef>
              <a:tabLst>
                <a:tab pos="1964689" algn="l"/>
                <a:tab pos="2553335" algn="l"/>
                <a:tab pos="3083560" algn="l"/>
                <a:tab pos="4894580" algn="l"/>
                <a:tab pos="6246495" algn="l"/>
                <a:tab pos="7047865" algn="l"/>
              </a:tabLst>
            </a:pPr>
            <a:r>
              <a:rPr sz="1950" spc="10" dirty="0">
                <a:latin typeface="Century Gothic"/>
                <a:cs typeface="Century Gothic"/>
              </a:rPr>
              <a:t>Radyasyonun	</a:t>
            </a:r>
            <a:r>
              <a:rPr sz="1950" spc="0" dirty="0">
                <a:latin typeface="Century Gothic"/>
                <a:cs typeface="Century Gothic"/>
              </a:rPr>
              <a:t>tipi	</a:t>
            </a:r>
            <a:r>
              <a:rPr sz="1950" spc="10" dirty="0">
                <a:latin typeface="Century Gothic"/>
                <a:cs typeface="Century Gothic"/>
              </a:rPr>
              <a:t>ve	</a:t>
            </a:r>
            <a:r>
              <a:rPr sz="1950" spc="5" dirty="0">
                <a:latin typeface="Century Gothic"/>
                <a:cs typeface="Century Gothic"/>
              </a:rPr>
              <a:t>radyasyonun	enerjisine	</a:t>
            </a:r>
            <a:r>
              <a:rPr sz="1950" spc="10" dirty="0">
                <a:latin typeface="Century Gothic"/>
                <a:cs typeface="Century Gothic"/>
              </a:rPr>
              <a:t>göre	</a:t>
            </a:r>
            <a:r>
              <a:rPr sz="1950" spc="5" dirty="0">
                <a:latin typeface="Century Gothic"/>
                <a:cs typeface="Century Gothic"/>
              </a:rPr>
              <a:t>belirlenir.</a:t>
            </a:r>
            <a:endParaRPr sz="19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entury Gothic"/>
                <a:cs typeface="Century Gothic"/>
              </a:rPr>
              <a:t>Alfa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Işınları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55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İnce kağıt</a:t>
            </a:r>
            <a:r>
              <a:rPr sz="2000" spc="-1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tabakası</a:t>
            </a:r>
            <a:endParaRPr sz="200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Beta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Işınları</a:t>
            </a:r>
            <a:endParaRPr sz="2000">
              <a:latin typeface="Century Gothic"/>
              <a:cs typeface="Century Gothic"/>
            </a:endParaRPr>
          </a:p>
          <a:p>
            <a:pPr marL="756285" marR="5244465" lvl="1" indent="-286385">
              <a:lnSpc>
                <a:spcPct val="90000"/>
              </a:lnSpc>
              <a:spcBef>
                <a:spcPts val="395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spc="-5" dirty="0">
                <a:latin typeface="Century Gothic"/>
                <a:cs typeface="Century Gothic"/>
              </a:rPr>
              <a:t>Bir </a:t>
            </a:r>
            <a:r>
              <a:rPr sz="2000" dirty="0">
                <a:latin typeface="Century Gothic"/>
                <a:cs typeface="Century Gothic"/>
              </a:rPr>
              <a:t>kaç cm  kalınlığında</a:t>
            </a:r>
            <a:r>
              <a:rPr sz="2000" spc="-114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tahta  </a:t>
            </a:r>
            <a:r>
              <a:rPr sz="2000" spc="-5" dirty="0">
                <a:latin typeface="Century Gothic"/>
                <a:cs typeface="Century Gothic"/>
              </a:rPr>
              <a:t>parçası </a:t>
            </a:r>
            <a:r>
              <a:rPr sz="2000" dirty="0">
                <a:latin typeface="Century Gothic"/>
                <a:cs typeface="Century Gothic"/>
              </a:rPr>
              <a:t>veya  </a:t>
            </a:r>
            <a:r>
              <a:rPr sz="2000" spc="-5" dirty="0">
                <a:latin typeface="Century Gothic"/>
                <a:cs typeface="Century Gothic"/>
              </a:rPr>
              <a:t>alüminyum</a:t>
            </a:r>
            <a:endParaRPr sz="200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2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X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dirty="0">
                <a:latin typeface="Century Gothic"/>
                <a:cs typeface="Century Gothic"/>
              </a:rPr>
              <a:t>Gama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Işınları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55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Kurşun</a:t>
            </a:r>
            <a:endParaRPr sz="200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latin typeface="Century Gothic"/>
                <a:cs typeface="Century Gothic"/>
              </a:rPr>
              <a:t>Beton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60291" y="2132076"/>
            <a:ext cx="4959096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089" y="263397"/>
            <a:ext cx="857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ZIRHLAMA MATERYALİNİN</a:t>
            </a:r>
            <a:r>
              <a:rPr spc="-85" dirty="0"/>
              <a:t> </a:t>
            </a:r>
            <a:r>
              <a:rPr dirty="0"/>
              <a:t>SEÇİMİ?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877" y="484123"/>
            <a:ext cx="571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RADYASYON</a:t>
            </a:r>
            <a:r>
              <a:rPr spc="-45" dirty="0"/>
              <a:t> </a:t>
            </a:r>
            <a:r>
              <a:rPr spc="-5" dirty="0"/>
              <a:t>ALANLARI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729867"/>
            <a:ext cx="7980045" cy="3515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Century Gothic"/>
                <a:cs typeface="Century Gothic"/>
              </a:rPr>
              <a:t>Türkiye’de </a:t>
            </a:r>
            <a:r>
              <a:rPr sz="1900" spc="-10" dirty="0">
                <a:latin typeface="Century Gothic"/>
                <a:cs typeface="Century Gothic"/>
              </a:rPr>
              <a:t>radyasyon  </a:t>
            </a:r>
            <a:r>
              <a:rPr sz="1900" spc="-5" dirty="0">
                <a:latin typeface="Century Gothic"/>
                <a:cs typeface="Century Gothic"/>
              </a:rPr>
              <a:t>güvenliğinin </a:t>
            </a:r>
            <a:r>
              <a:rPr sz="1900" spc="-10" dirty="0">
                <a:latin typeface="Century Gothic"/>
                <a:cs typeface="Century Gothic"/>
              </a:rPr>
              <a:t>sağlanmasında  </a:t>
            </a:r>
            <a:r>
              <a:rPr sz="1900" spc="-5" dirty="0">
                <a:latin typeface="Century Gothic"/>
                <a:cs typeface="Century Gothic"/>
              </a:rPr>
              <a:t>sorumlu</a:t>
            </a:r>
            <a:r>
              <a:rPr sz="1900" spc="-290" dirty="0">
                <a:latin typeface="Century Gothic"/>
                <a:cs typeface="Century Gothic"/>
              </a:rPr>
              <a:t> </a:t>
            </a:r>
            <a:r>
              <a:rPr sz="1900" dirty="0">
                <a:latin typeface="Century Gothic"/>
                <a:cs typeface="Century Gothic"/>
              </a:rPr>
              <a:t>kurum</a:t>
            </a:r>
            <a:endParaRPr sz="19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1900" b="1" spc="-10" dirty="0">
                <a:latin typeface="Century Gothic"/>
                <a:cs typeface="Century Gothic"/>
              </a:rPr>
              <a:t>TÜRKİYE </a:t>
            </a:r>
            <a:r>
              <a:rPr sz="1900" b="1" spc="-5" dirty="0">
                <a:latin typeface="Century Gothic"/>
                <a:cs typeface="Century Gothic"/>
              </a:rPr>
              <a:t>ATOM </a:t>
            </a:r>
            <a:r>
              <a:rPr sz="1900" b="1" spc="-10" dirty="0">
                <a:latin typeface="Century Gothic"/>
                <a:cs typeface="Century Gothic"/>
              </a:rPr>
              <a:t>ENERJİ KURUMU</a:t>
            </a:r>
            <a:r>
              <a:rPr sz="1900" spc="-10" dirty="0">
                <a:latin typeface="Century Gothic"/>
                <a:cs typeface="Century Gothic"/>
              </a:rPr>
              <a:t>’</a:t>
            </a:r>
            <a:r>
              <a:rPr sz="1900" spc="55" dirty="0">
                <a:latin typeface="Century Gothic"/>
                <a:cs typeface="Century Gothic"/>
              </a:rPr>
              <a:t> </a:t>
            </a:r>
            <a:r>
              <a:rPr sz="1900" spc="-5" dirty="0">
                <a:latin typeface="Century Gothic"/>
                <a:cs typeface="Century Gothic"/>
              </a:rPr>
              <a:t>dur.</a:t>
            </a:r>
            <a:endParaRPr sz="1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Century Gothic"/>
                <a:cs typeface="Century Gothic"/>
              </a:rPr>
              <a:t>Radyasyon alanların lisanslama </a:t>
            </a:r>
            <a:r>
              <a:rPr sz="1900" spc="-5" dirty="0">
                <a:latin typeface="Century Gothic"/>
                <a:cs typeface="Century Gothic"/>
              </a:rPr>
              <a:t>işlemlerini </a:t>
            </a:r>
            <a:r>
              <a:rPr sz="1900" spc="-10" dirty="0">
                <a:latin typeface="Century Gothic"/>
                <a:cs typeface="Century Gothic"/>
              </a:rPr>
              <a:t>TAEK</a:t>
            </a:r>
            <a:r>
              <a:rPr sz="1900" spc="215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yapmaktadır.</a:t>
            </a:r>
            <a:endParaRPr sz="1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Century Gothic"/>
                <a:cs typeface="Century Gothic"/>
              </a:rPr>
              <a:t>Maruz </a:t>
            </a:r>
            <a:r>
              <a:rPr sz="1900" spc="-10" dirty="0">
                <a:latin typeface="Century Gothic"/>
                <a:cs typeface="Century Gothic"/>
              </a:rPr>
              <a:t>kalınacak yıllık </a:t>
            </a:r>
            <a:r>
              <a:rPr sz="1900" spc="-5" dirty="0">
                <a:latin typeface="Century Gothic"/>
                <a:cs typeface="Century Gothic"/>
              </a:rPr>
              <a:t>dozun </a:t>
            </a:r>
            <a:r>
              <a:rPr sz="1900" b="1" spc="-5" dirty="0">
                <a:latin typeface="Century Gothic"/>
                <a:cs typeface="Century Gothic"/>
              </a:rPr>
              <a:t>1mSv </a:t>
            </a:r>
            <a:r>
              <a:rPr sz="1900" spc="-5" dirty="0">
                <a:latin typeface="Century Gothic"/>
                <a:cs typeface="Century Gothic"/>
              </a:rPr>
              <a:t>değerini </a:t>
            </a:r>
            <a:r>
              <a:rPr sz="1900" spc="-10" dirty="0">
                <a:latin typeface="Century Gothic"/>
                <a:cs typeface="Century Gothic"/>
              </a:rPr>
              <a:t>geçme olasılığı  bulunan alanlar </a:t>
            </a:r>
            <a:r>
              <a:rPr sz="1900" spc="-5" dirty="0">
                <a:latin typeface="Century Gothic"/>
                <a:cs typeface="Century Gothic"/>
              </a:rPr>
              <a:t>radyasyon alanı olarak nitelendirilir </a:t>
            </a:r>
            <a:r>
              <a:rPr sz="1900" dirty="0">
                <a:latin typeface="Century Gothic"/>
                <a:cs typeface="Century Gothic"/>
              </a:rPr>
              <a:t>ve </a:t>
            </a:r>
            <a:r>
              <a:rPr sz="1900" spc="-5" dirty="0">
                <a:latin typeface="Century Gothic"/>
                <a:cs typeface="Century Gothic"/>
              </a:rPr>
              <a:t>radyasyon  </a:t>
            </a:r>
            <a:r>
              <a:rPr sz="1900" spc="-10" dirty="0">
                <a:latin typeface="Century Gothic"/>
                <a:cs typeface="Century Gothic"/>
              </a:rPr>
              <a:t>alanları radyasyon </a:t>
            </a:r>
            <a:r>
              <a:rPr sz="1900" spc="-5" dirty="0">
                <a:latin typeface="Century Gothic"/>
                <a:cs typeface="Century Gothic"/>
              </a:rPr>
              <a:t>düzeylerine göre</a:t>
            </a:r>
            <a:r>
              <a:rPr sz="1900" spc="140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sınıflandırılır.</a:t>
            </a:r>
            <a:endParaRPr sz="1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Century Gothic"/>
                <a:cs typeface="Century Gothic"/>
              </a:rPr>
              <a:t>Radyasyon </a:t>
            </a:r>
            <a:r>
              <a:rPr sz="1900" spc="-10" dirty="0">
                <a:latin typeface="Century Gothic"/>
                <a:cs typeface="Century Gothic"/>
              </a:rPr>
              <a:t>düzeyine </a:t>
            </a:r>
            <a:r>
              <a:rPr sz="1900" spc="-5" dirty="0">
                <a:latin typeface="Century Gothic"/>
                <a:cs typeface="Century Gothic"/>
              </a:rPr>
              <a:t>göre gözetimli </a:t>
            </a:r>
            <a:r>
              <a:rPr sz="1900" spc="-10" dirty="0">
                <a:latin typeface="Century Gothic"/>
                <a:cs typeface="Century Gothic"/>
              </a:rPr>
              <a:t>alanlar </a:t>
            </a:r>
            <a:r>
              <a:rPr sz="1900" dirty="0">
                <a:latin typeface="Century Gothic"/>
                <a:cs typeface="Century Gothic"/>
              </a:rPr>
              <a:t>ve </a:t>
            </a:r>
            <a:r>
              <a:rPr sz="1900" spc="-5" dirty="0">
                <a:latin typeface="Century Gothic"/>
                <a:cs typeface="Century Gothic"/>
              </a:rPr>
              <a:t>denetimli </a:t>
            </a:r>
            <a:r>
              <a:rPr sz="1900" spc="-10" dirty="0">
                <a:latin typeface="Century Gothic"/>
                <a:cs typeface="Century Gothic"/>
              </a:rPr>
              <a:t>alanlar  olmak </a:t>
            </a:r>
            <a:r>
              <a:rPr sz="1900" spc="-5" dirty="0">
                <a:latin typeface="Century Gothic"/>
                <a:cs typeface="Century Gothic"/>
              </a:rPr>
              <a:t>üzere ikiye</a:t>
            </a:r>
            <a:r>
              <a:rPr sz="1900" spc="15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ayrılır.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990" y="571322"/>
            <a:ext cx="6655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RADYASYON</a:t>
            </a:r>
            <a:r>
              <a:rPr spc="-45" dirty="0"/>
              <a:t> </a:t>
            </a:r>
            <a:r>
              <a:rPr spc="-5" dirty="0"/>
              <a:t>ALANLARININ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2645" y="1454277"/>
            <a:ext cx="492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Palatino Linotype"/>
                <a:cs typeface="Palatino Linotype"/>
              </a:rPr>
              <a:t>SINIFLANDIR</a:t>
            </a:r>
            <a:r>
              <a:rPr sz="3600" b="1" spc="0" dirty="0">
                <a:latin typeface="Palatino Linotype"/>
                <a:cs typeface="Palatino Linotype"/>
              </a:rPr>
              <a:t>I</a:t>
            </a:r>
            <a:r>
              <a:rPr sz="3600" b="1" dirty="0">
                <a:latin typeface="Palatino Linotype"/>
                <a:cs typeface="Palatino Linotype"/>
              </a:rPr>
              <a:t>LMASI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7722" y="2277617"/>
            <a:ext cx="4104640" cy="433070"/>
          </a:xfrm>
          <a:custGeom>
            <a:avLst/>
            <a:gdLst/>
            <a:ahLst/>
            <a:cxnLst/>
            <a:rect l="l" t="t" r="r" b="b"/>
            <a:pathLst>
              <a:path w="4104640" h="433069">
                <a:moveTo>
                  <a:pt x="0" y="432816"/>
                </a:moveTo>
                <a:lnTo>
                  <a:pt x="1836" y="364418"/>
                </a:lnTo>
                <a:lnTo>
                  <a:pt x="6953" y="305013"/>
                </a:lnTo>
                <a:lnTo>
                  <a:pt x="14758" y="258165"/>
                </a:lnTo>
                <a:lnTo>
                  <a:pt x="36067" y="216408"/>
                </a:lnTo>
                <a:lnTo>
                  <a:pt x="2015998" y="216408"/>
                </a:lnTo>
                <a:lnTo>
                  <a:pt x="2027405" y="205374"/>
                </a:lnTo>
                <a:lnTo>
                  <a:pt x="2037307" y="174650"/>
                </a:lnTo>
                <a:lnTo>
                  <a:pt x="2045112" y="127802"/>
                </a:lnTo>
                <a:lnTo>
                  <a:pt x="2050229" y="68397"/>
                </a:lnTo>
                <a:lnTo>
                  <a:pt x="2052065" y="0"/>
                </a:lnTo>
                <a:lnTo>
                  <a:pt x="2053902" y="68397"/>
                </a:lnTo>
                <a:lnTo>
                  <a:pt x="2059019" y="127802"/>
                </a:lnTo>
                <a:lnTo>
                  <a:pt x="2066824" y="174650"/>
                </a:lnTo>
                <a:lnTo>
                  <a:pt x="2076726" y="205374"/>
                </a:lnTo>
                <a:lnTo>
                  <a:pt x="2088133" y="216408"/>
                </a:lnTo>
                <a:lnTo>
                  <a:pt x="4068064" y="216408"/>
                </a:lnTo>
                <a:lnTo>
                  <a:pt x="4079471" y="227441"/>
                </a:lnTo>
                <a:lnTo>
                  <a:pt x="4089373" y="258165"/>
                </a:lnTo>
                <a:lnTo>
                  <a:pt x="4097178" y="305013"/>
                </a:lnTo>
                <a:lnTo>
                  <a:pt x="4102295" y="364418"/>
                </a:lnTo>
                <a:lnTo>
                  <a:pt x="4104131" y="43281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03089" y="2808223"/>
            <a:ext cx="371729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376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entury Gothic"/>
                <a:cs typeface="Century Gothic"/>
              </a:rPr>
              <a:t>Denetimli</a:t>
            </a:r>
            <a:r>
              <a:rPr sz="2000" b="1" spc="-12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alanlar</a:t>
            </a:r>
            <a:endParaRPr sz="20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999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Century Gothic"/>
                <a:cs typeface="Century Gothic"/>
              </a:rPr>
              <a:t>Ardışık beş </a:t>
            </a:r>
            <a:r>
              <a:rPr sz="1900" spc="-10" dirty="0">
                <a:latin typeface="Century Gothic"/>
                <a:cs typeface="Century Gothic"/>
              </a:rPr>
              <a:t>yılın ortalama yıllık  doz sınırlarının </a:t>
            </a:r>
            <a:r>
              <a:rPr sz="1900" spc="-15" dirty="0">
                <a:latin typeface="Century Gothic"/>
                <a:cs typeface="Century Gothic"/>
              </a:rPr>
              <a:t>(20 </a:t>
            </a:r>
            <a:r>
              <a:rPr sz="1900" dirty="0">
                <a:latin typeface="Century Gothic"/>
                <a:cs typeface="Century Gothic"/>
              </a:rPr>
              <a:t>mSv)  </a:t>
            </a:r>
            <a:r>
              <a:rPr sz="1900" spc="-10" dirty="0">
                <a:latin typeface="Century Gothic"/>
                <a:cs typeface="Century Gothic"/>
              </a:rPr>
              <a:t>3/10’undan </a:t>
            </a:r>
            <a:r>
              <a:rPr sz="1900" spc="-20" dirty="0">
                <a:solidFill>
                  <a:srgbClr val="FF0000"/>
                </a:solidFill>
                <a:latin typeface="Century Gothic"/>
                <a:cs typeface="Century Gothic"/>
              </a:rPr>
              <a:t>(6 </a:t>
            </a:r>
            <a:r>
              <a:rPr sz="1900" spc="-5" dirty="0">
                <a:solidFill>
                  <a:srgbClr val="FF0000"/>
                </a:solidFill>
                <a:latin typeface="Century Gothic"/>
                <a:cs typeface="Century Gothic"/>
              </a:rPr>
              <a:t>mSv/yıl) </a:t>
            </a:r>
            <a:r>
              <a:rPr sz="1900" spc="-10" dirty="0">
                <a:latin typeface="Century Gothic"/>
                <a:cs typeface="Century Gothic"/>
              </a:rPr>
              <a:t>fazla  radyasyon dozuna </a:t>
            </a:r>
            <a:r>
              <a:rPr sz="1900" spc="-5" dirty="0">
                <a:latin typeface="Century Gothic"/>
                <a:cs typeface="Century Gothic"/>
              </a:rPr>
              <a:t>maruz  kalabilecekleri</a:t>
            </a:r>
            <a:r>
              <a:rPr sz="1900" spc="-45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alanlardır.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577" y="2808223"/>
            <a:ext cx="3875404" cy="2861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81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entury Gothic"/>
                <a:cs typeface="Century Gothic"/>
              </a:rPr>
              <a:t>Gözetimli</a:t>
            </a:r>
            <a:r>
              <a:rPr sz="2000" b="1" spc="-11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alanlar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17600"/>
              </a:lnSpc>
              <a:spcBef>
                <a:spcPts val="1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Century Gothic"/>
                <a:cs typeface="Century Gothic"/>
              </a:rPr>
              <a:t>Yıllık doz sınırlarının 1/20’sinin </a:t>
            </a:r>
            <a:r>
              <a:rPr sz="1900" spc="-10" dirty="0">
                <a:solidFill>
                  <a:srgbClr val="FF0000"/>
                </a:solidFill>
                <a:latin typeface="Century Gothic"/>
                <a:cs typeface="Century Gothic"/>
              </a:rPr>
              <a:t> (1mSv/yıl) </a:t>
            </a:r>
            <a:r>
              <a:rPr sz="1900" spc="-10" dirty="0">
                <a:latin typeface="Century Gothic"/>
                <a:cs typeface="Century Gothic"/>
              </a:rPr>
              <a:t>aşılma olasılığı olup,  3/10’unun </a:t>
            </a:r>
            <a:r>
              <a:rPr sz="1900" spc="-10" dirty="0">
                <a:solidFill>
                  <a:srgbClr val="FF0000"/>
                </a:solidFill>
                <a:latin typeface="Century Gothic"/>
                <a:cs typeface="Century Gothic"/>
              </a:rPr>
              <a:t>(6mSv/yıl) </a:t>
            </a:r>
            <a:r>
              <a:rPr sz="1900" spc="-10" dirty="0">
                <a:latin typeface="Century Gothic"/>
                <a:cs typeface="Century Gothic"/>
              </a:rPr>
              <a:t>aşılması  </a:t>
            </a:r>
            <a:r>
              <a:rPr sz="1900" spc="-5" dirty="0">
                <a:latin typeface="Century Gothic"/>
                <a:cs typeface="Century Gothic"/>
              </a:rPr>
              <a:t>beklenmeyen, kişisel </a:t>
            </a:r>
            <a:r>
              <a:rPr sz="1900" spc="-10" dirty="0">
                <a:latin typeface="Century Gothic"/>
                <a:cs typeface="Century Gothic"/>
              </a:rPr>
              <a:t>doz  ölçümünü </a:t>
            </a:r>
            <a:r>
              <a:rPr sz="1900" spc="-5" dirty="0">
                <a:latin typeface="Century Gothic"/>
                <a:cs typeface="Century Gothic"/>
              </a:rPr>
              <a:t>gerektirmeyen fakat  çevresel </a:t>
            </a:r>
            <a:r>
              <a:rPr sz="1900" spc="-10" dirty="0">
                <a:latin typeface="Century Gothic"/>
                <a:cs typeface="Century Gothic"/>
              </a:rPr>
              <a:t>radyasyonun </a:t>
            </a:r>
            <a:r>
              <a:rPr sz="1900" spc="-5" dirty="0">
                <a:latin typeface="Century Gothic"/>
                <a:cs typeface="Century Gothic"/>
              </a:rPr>
              <a:t>izlenmesini  gerektiren</a:t>
            </a:r>
            <a:r>
              <a:rPr sz="1900" spc="-20" dirty="0">
                <a:latin typeface="Century Gothic"/>
                <a:cs typeface="Century Gothic"/>
              </a:rPr>
              <a:t> </a:t>
            </a:r>
            <a:r>
              <a:rPr sz="1900" spc="-10" dirty="0">
                <a:latin typeface="Century Gothic"/>
                <a:cs typeface="Century Gothic"/>
              </a:rPr>
              <a:t>alanlardır.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918" y="674573"/>
            <a:ext cx="780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Radyasyon Uyarı Yazı ve</a:t>
            </a:r>
            <a:r>
              <a:rPr sz="4000" dirty="0"/>
              <a:t> </a:t>
            </a:r>
            <a:r>
              <a:rPr sz="4000" spc="-5" dirty="0"/>
              <a:t>Simgesi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201414" y="1553120"/>
            <a:ext cx="4815205" cy="18040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Century Gothic"/>
                <a:cs typeface="Century Gothic"/>
              </a:rPr>
              <a:t>İyonize </a:t>
            </a:r>
            <a:r>
              <a:rPr sz="2000" spc="-5" dirty="0">
                <a:latin typeface="Century Gothic"/>
                <a:cs typeface="Century Gothic"/>
              </a:rPr>
              <a:t>radyasyon </a:t>
            </a:r>
            <a:r>
              <a:rPr sz="2000" dirty="0">
                <a:latin typeface="Century Gothic"/>
                <a:cs typeface="Century Gothic"/>
              </a:rPr>
              <a:t>içeren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her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spc="-5" dirty="0">
                <a:latin typeface="Century Gothic"/>
                <a:cs typeface="Century Gothic"/>
              </a:rPr>
              <a:t>alanda radyasyonun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varlığını</a:t>
            </a:r>
            <a:endParaRPr sz="2000">
              <a:latin typeface="Century Gothic"/>
              <a:cs typeface="Century Gothic"/>
            </a:endParaRPr>
          </a:p>
          <a:p>
            <a:pPr marL="44450" marR="5080" indent="-32384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Century Gothic"/>
                <a:cs typeface="Century Gothic"/>
              </a:rPr>
              <a:t>gösteren </a:t>
            </a:r>
            <a:r>
              <a:rPr sz="2000" spc="-5" dirty="0">
                <a:latin typeface="Century Gothic"/>
                <a:cs typeface="Century Gothic"/>
              </a:rPr>
              <a:t>yazı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dirty="0">
                <a:latin typeface="Century Gothic"/>
                <a:cs typeface="Century Gothic"/>
              </a:rPr>
              <a:t>özel </a:t>
            </a:r>
            <a:r>
              <a:rPr sz="2000" spc="-5" dirty="0">
                <a:latin typeface="Century Gothic"/>
                <a:cs typeface="Century Gothic"/>
              </a:rPr>
              <a:t>simge kullanılarak  </a:t>
            </a:r>
            <a:r>
              <a:rPr sz="2000" dirty="0">
                <a:latin typeface="Century Gothic"/>
                <a:cs typeface="Century Gothic"/>
              </a:rPr>
              <a:t>halk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spc="-5" dirty="0">
                <a:latin typeface="Century Gothic"/>
                <a:cs typeface="Century Gothic"/>
              </a:rPr>
              <a:t>radyasyonla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çalışanlar</a:t>
            </a:r>
            <a:endParaRPr sz="2000">
              <a:latin typeface="Century Gothic"/>
              <a:cs typeface="Century Gothic"/>
            </a:endParaRPr>
          </a:p>
          <a:p>
            <a:pPr marL="8255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latin typeface="Century Gothic"/>
                <a:cs typeface="Century Gothic"/>
              </a:rPr>
              <a:t>uyarılmalıdır.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4479" y="5423915"/>
            <a:ext cx="2891028" cy="117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408" y="3989832"/>
            <a:ext cx="3875532" cy="152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2411"/>
            <a:ext cx="3918204" cy="2113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59" y="4363211"/>
            <a:ext cx="4177284" cy="2121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218" y="115951"/>
            <a:ext cx="6816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HASTANELERDE</a:t>
            </a:r>
            <a:r>
              <a:rPr sz="3200" spc="-60" dirty="0"/>
              <a:t> </a:t>
            </a:r>
            <a:r>
              <a:rPr sz="3200" spc="-5" dirty="0"/>
              <a:t>İYONLAŞTIRICI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6344" y="2183892"/>
            <a:ext cx="2304288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344" y="4344923"/>
            <a:ext cx="2304288" cy="203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228" y="2257044"/>
            <a:ext cx="2161031" cy="2011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9855" y="4344923"/>
            <a:ext cx="2231136" cy="1972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2328672"/>
            <a:ext cx="2302764" cy="2183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808" y="4559808"/>
            <a:ext cx="2304288" cy="1737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0161" y="822782"/>
            <a:ext cx="8192770" cy="1217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Palatino Linotype"/>
                <a:cs typeface="Palatino Linotype"/>
              </a:rPr>
              <a:t>RADYASYONUN KULLANIM</a:t>
            </a:r>
            <a:r>
              <a:rPr sz="3200" b="1" spc="-55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ALANLARI</a:t>
            </a:r>
            <a:endParaRPr sz="3200">
              <a:latin typeface="Palatino Linotype"/>
              <a:cs typeface="Palatino Linotype"/>
            </a:endParaRPr>
          </a:p>
          <a:p>
            <a:pPr marL="283210">
              <a:lnSpc>
                <a:spcPct val="100000"/>
              </a:lnSpc>
              <a:spcBef>
                <a:spcPts val="2655"/>
              </a:spcBef>
              <a:tabLst>
                <a:tab pos="3088640" algn="l"/>
                <a:tab pos="5838825" algn="l"/>
              </a:tabLst>
            </a:pPr>
            <a:r>
              <a:rPr sz="3600" b="1" baseline="1157" dirty="0">
                <a:latin typeface="Palatino Linotype"/>
                <a:cs typeface="Palatino Linotype"/>
              </a:rPr>
              <a:t>Radyoloji	</a:t>
            </a:r>
            <a:r>
              <a:rPr sz="3600" b="1" spc="-7" baseline="3472" dirty="0">
                <a:latin typeface="Palatino Linotype"/>
                <a:cs typeface="Palatino Linotype"/>
              </a:rPr>
              <a:t>Nükleer</a:t>
            </a:r>
            <a:r>
              <a:rPr sz="3600" b="1" spc="-15" baseline="3472" dirty="0">
                <a:latin typeface="Palatino Linotype"/>
                <a:cs typeface="Palatino Linotype"/>
              </a:rPr>
              <a:t> </a:t>
            </a:r>
            <a:r>
              <a:rPr sz="3600" b="1" baseline="3472" dirty="0">
                <a:latin typeface="Palatino Linotype"/>
                <a:cs typeface="Palatino Linotype"/>
              </a:rPr>
              <a:t>Tıp	</a:t>
            </a:r>
            <a:r>
              <a:rPr sz="2400" b="1" dirty="0">
                <a:latin typeface="Palatino Linotype"/>
                <a:cs typeface="Palatino Linotype"/>
              </a:rPr>
              <a:t>Radyoterapi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1841652"/>
            <a:ext cx="6127750" cy="460510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ALARA</a:t>
            </a:r>
            <a:r>
              <a:rPr sz="28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tr-TR" sz="2800" spc="-70" dirty="0">
                <a:solidFill>
                  <a:srgbClr val="FF0000"/>
                </a:solidFill>
                <a:latin typeface="Constantia"/>
                <a:cs typeface="Constantia"/>
              </a:rPr>
              <a:t>(1997), ALADA (2014), ALADAIP (2017) </a:t>
            </a:r>
            <a:r>
              <a:rPr sz="2800" spc="-5" dirty="0" err="1">
                <a:latin typeface="Constantia"/>
                <a:cs typeface="Constantia"/>
              </a:rPr>
              <a:t>prensi</a:t>
            </a:r>
            <a:r>
              <a:rPr lang="tr-TR" sz="2800" spc="-5" dirty="0" err="1">
                <a:latin typeface="Constantia"/>
                <a:cs typeface="Constantia"/>
              </a:rPr>
              <a:t>pleri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Korunma prensiplerinin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uygulanması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Çalışma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pratiği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Koruyucu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giysi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Kişisel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dozimetri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Doz </a:t>
            </a:r>
            <a:r>
              <a:rPr sz="2800" spc="-10" dirty="0">
                <a:latin typeface="Constantia"/>
                <a:cs typeface="Constantia"/>
              </a:rPr>
              <a:t>takibi </a:t>
            </a:r>
            <a:r>
              <a:rPr sz="2800" spc="-5" dirty="0">
                <a:latin typeface="Constantia"/>
                <a:cs typeface="Constantia"/>
              </a:rPr>
              <a:t>ve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kayıt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nstantia"/>
                <a:cs typeface="Constantia"/>
              </a:rPr>
              <a:t>Hizmet </a:t>
            </a:r>
            <a:r>
              <a:rPr sz="2800" spc="-5" dirty="0">
                <a:latin typeface="Constantia"/>
                <a:cs typeface="Constantia"/>
              </a:rPr>
              <a:t>içi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eğitim</a:t>
            </a:r>
            <a:endParaRPr sz="2800" dirty="0">
              <a:latin typeface="Constantia"/>
              <a:cs typeface="Constantia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nstantia"/>
                <a:cs typeface="Constantia"/>
              </a:rPr>
              <a:t>Sağlık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izlemi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5306" y="168097"/>
            <a:ext cx="6934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ÇALIŞAN</a:t>
            </a:r>
            <a:r>
              <a:rPr spc="-80" dirty="0"/>
              <a:t> </a:t>
            </a:r>
            <a:r>
              <a:rPr dirty="0"/>
              <a:t>AÇISINDAN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RADYASYONDAN</a:t>
            </a:r>
            <a:r>
              <a:rPr spc="-80" dirty="0"/>
              <a:t> </a:t>
            </a:r>
            <a:r>
              <a:rPr dirty="0"/>
              <a:t>KORUNMA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5687567"/>
            <a:ext cx="1584960" cy="117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2950" y="5668516"/>
            <a:ext cx="1623060" cy="1189990"/>
          </a:xfrm>
          <a:custGeom>
            <a:avLst/>
            <a:gdLst/>
            <a:ahLst/>
            <a:cxnLst/>
            <a:rect l="l" t="t" r="r" b="b"/>
            <a:pathLst>
              <a:path w="1623060" h="1189990">
                <a:moveTo>
                  <a:pt x="1623060" y="1189483"/>
                </a:moveTo>
                <a:lnTo>
                  <a:pt x="1623060" y="0"/>
                </a:lnTo>
                <a:lnTo>
                  <a:pt x="0" y="0"/>
                </a:lnTo>
                <a:lnTo>
                  <a:pt x="0" y="118948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5591" y="2350007"/>
            <a:ext cx="3407664" cy="2255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83436" cy="1299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641847"/>
            <a:ext cx="1548384" cy="1216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0011" y="5661659"/>
            <a:ext cx="1368552" cy="1196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961" y="5642609"/>
            <a:ext cx="1407160" cy="1215390"/>
          </a:xfrm>
          <a:custGeom>
            <a:avLst/>
            <a:gdLst/>
            <a:ahLst/>
            <a:cxnLst/>
            <a:rect l="l" t="t" r="r" b="b"/>
            <a:pathLst>
              <a:path w="1407160" h="1215390">
                <a:moveTo>
                  <a:pt x="1406652" y="1215389"/>
                </a:moveTo>
                <a:lnTo>
                  <a:pt x="1406652" y="0"/>
                </a:lnTo>
                <a:lnTo>
                  <a:pt x="0" y="0"/>
                </a:lnTo>
                <a:lnTo>
                  <a:pt x="0" y="121538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8667" y="5661659"/>
            <a:ext cx="1513332" cy="1196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9617" y="5642609"/>
            <a:ext cx="1551940" cy="1215390"/>
          </a:xfrm>
          <a:custGeom>
            <a:avLst/>
            <a:gdLst/>
            <a:ahLst/>
            <a:cxnLst/>
            <a:rect l="l" t="t" r="r" b="b"/>
            <a:pathLst>
              <a:path w="1551939" h="1215390">
                <a:moveTo>
                  <a:pt x="1551432" y="1215389"/>
                </a:moveTo>
                <a:lnTo>
                  <a:pt x="1551432" y="0"/>
                </a:lnTo>
                <a:lnTo>
                  <a:pt x="0" y="0"/>
                </a:lnTo>
                <a:lnTo>
                  <a:pt x="0" y="121538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7243" y="4076700"/>
            <a:ext cx="1476755" cy="27812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831" y="4507991"/>
            <a:ext cx="1437132" cy="1082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6959" y="5661659"/>
            <a:ext cx="1583436" cy="1196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412747"/>
            <a:ext cx="1548384" cy="129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1147" y="0"/>
            <a:ext cx="1482851" cy="45811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781300"/>
            <a:ext cx="1616964" cy="1655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1639" y="4436364"/>
            <a:ext cx="1584960" cy="11719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7161" y="4421885"/>
            <a:ext cx="1614170" cy="1201420"/>
          </a:xfrm>
          <a:custGeom>
            <a:avLst/>
            <a:gdLst/>
            <a:ahLst/>
            <a:cxnLst/>
            <a:rect l="l" t="t" r="r" b="b"/>
            <a:pathLst>
              <a:path w="1614170" h="1201420">
                <a:moveTo>
                  <a:pt x="0" y="1200911"/>
                </a:moveTo>
                <a:lnTo>
                  <a:pt x="1613915" y="1200911"/>
                </a:lnTo>
                <a:lnTo>
                  <a:pt x="1613915" y="0"/>
                </a:lnTo>
                <a:lnTo>
                  <a:pt x="0" y="0"/>
                </a:lnTo>
                <a:lnTo>
                  <a:pt x="0" y="120091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4422647"/>
            <a:ext cx="1943100" cy="12969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57550" y="4403597"/>
            <a:ext cx="1981200" cy="1335405"/>
          </a:xfrm>
          <a:custGeom>
            <a:avLst/>
            <a:gdLst/>
            <a:ahLst/>
            <a:cxnLst/>
            <a:rect l="l" t="t" r="r" b="b"/>
            <a:pathLst>
              <a:path w="1981200" h="1335404">
                <a:moveTo>
                  <a:pt x="0" y="1335023"/>
                </a:moveTo>
                <a:lnTo>
                  <a:pt x="1981200" y="1335023"/>
                </a:lnTo>
                <a:lnTo>
                  <a:pt x="1981200" y="0"/>
                </a:lnTo>
                <a:lnTo>
                  <a:pt x="0" y="0"/>
                </a:lnTo>
                <a:lnTo>
                  <a:pt x="0" y="133502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1639" y="2350007"/>
            <a:ext cx="1405127" cy="21595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2589" y="2330957"/>
            <a:ext cx="1443355" cy="2197735"/>
          </a:xfrm>
          <a:custGeom>
            <a:avLst/>
            <a:gdLst/>
            <a:ahLst/>
            <a:cxnLst/>
            <a:rect l="l" t="t" r="r" b="b"/>
            <a:pathLst>
              <a:path w="1443355" h="2197735">
                <a:moveTo>
                  <a:pt x="0" y="2197608"/>
                </a:moveTo>
                <a:lnTo>
                  <a:pt x="1443227" y="2197608"/>
                </a:lnTo>
                <a:lnTo>
                  <a:pt x="1443227" y="0"/>
                </a:lnTo>
                <a:lnTo>
                  <a:pt x="0" y="0"/>
                </a:lnTo>
                <a:lnTo>
                  <a:pt x="0" y="219760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8655" y="4608576"/>
            <a:ext cx="1295400" cy="11460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4084" y="4604003"/>
            <a:ext cx="1304925" cy="1155700"/>
          </a:xfrm>
          <a:custGeom>
            <a:avLst/>
            <a:gdLst/>
            <a:ahLst/>
            <a:cxnLst/>
            <a:rect l="l" t="t" r="r" b="b"/>
            <a:pathLst>
              <a:path w="1304925" h="1155700">
                <a:moveTo>
                  <a:pt x="0" y="1155192"/>
                </a:moveTo>
                <a:lnTo>
                  <a:pt x="1304543" y="1155192"/>
                </a:lnTo>
                <a:lnTo>
                  <a:pt x="1304543" y="0"/>
                </a:lnTo>
                <a:lnTo>
                  <a:pt x="0" y="0"/>
                </a:lnTo>
                <a:lnTo>
                  <a:pt x="0" y="115519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1820" y="3054095"/>
            <a:ext cx="2016252" cy="12893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770" y="3035045"/>
            <a:ext cx="2054860" cy="1327785"/>
          </a:xfrm>
          <a:custGeom>
            <a:avLst/>
            <a:gdLst/>
            <a:ahLst/>
            <a:cxnLst/>
            <a:rect l="l" t="t" r="r" b="b"/>
            <a:pathLst>
              <a:path w="2054860" h="1327785">
                <a:moveTo>
                  <a:pt x="0" y="1327403"/>
                </a:moveTo>
                <a:lnTo>
                  <a:pt x="2054352" y="1327403"/>
                </a:lnTo>
                <a:lnTo>
                  <a:pt x="2054352" y="0"/>
                </a:lnTo>
                <a:lnTo>
                  <a:pt x="0" y="0"/>
                </a:lnTo>
                <a:lnTo>
                  <a:pt x="0" y="132740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8252" y="4366259"/>
            <a:ext cx="1136903" cy="14401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9202" y="4347209"/>
            <a:ext cx="1175385" cy="1478280"/>
          </a:xfrm>
          <a:custGeom>
            <a:avLst/>
            <a:gdLst/>
            <a:ahLst/>
            <a:cxnLst/>
            <a:rect l="l" t="t" r="r" b="b"/>
            <a:pathLst>
              <a:path w="1175384" h="1478279">
                <a:moveTo>
                  <a:pt x="0" y="1478280"/>
                </a:moveTo>
                <a:lnTo>
                  <a:pt x="1175003" y="1478280"/>
                </a:lnTo>
                <a:lnTo>
                  <a:pt x="1175003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9616" y="0"/>
            <a:ext cx="6192012" cy="29992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877695" y="93090"/>
            <a:ext cx="54902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RADYASYONUN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UYGULAMA</a:t>
            </a:r>
            <a:r>
              <a:rPr spc="-50" dirty="0"/>
              <a:t> </a:t>
            </a:r>
            <a:r>
              <a:rPr spc="-5" dirty="0"/>
              <a:t>ALANLARI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200" y="3048"/>
            <a:ext cx="6932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RADYASYONDAN</a:t>
            </a:r>
            <a:r>
              <a:rPr spc="-40" dirty="0"/>
              <a:t> </a:t>
            </a:r>
            <a:r>
              <a:rPr spc="-5" dirty="0"/>
              <a:t>KORUNMA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-109728" y="606264"/>
            <a:ext cx="9220200" cy="208621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414655" algn="ctr">
              <a:spcBef>
                <a:spcPts val="1295"/>
              </a:spcBef>
            </a:pPr>
            <a:r>
              <a:rPr sz="2400" b="1" spc="-5" dirty="0">
                <a:solidFill>
                  <a:srgbClr val="FF0000"/>
                </a:solidFill>
                <a:latin typeface="Arial Narrow"/>
                <a:cs typeface="Arial Narrow"/>
              </a:rPr>
              <a:t>ALARA</a:t>
            </a:r>
            <a:r>
              <a:rPr sz="2400" b="1" spc="-5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 Narrow"/>
                <a:cs typeface="Arial Narrow"/>
              </a:rPr>
              <a:t>prensibi</a:t>
            </a:r>
            <a:endParaRPr sz="2400" dirty="0">
              <a:latin typeface="Arial Narrow"/>
              <a:cs typeface="Arial Narrow"/>
            </a:endParaRPr>
          </a:p>
          <a:p>
            <a:pPr marL="1862455">
              <a:spcBef>
                <a:spcPts val="1025"/>
              </a:spcBef>
            </a:pPr>
            <a:r>
              <a:rPr sz="2400" u="heavy" spc="-5" dirty="0">
                <a:solidFill>
                  <a:srgbClr val="3399FF"/>
                </a:solidFill>
                <a:latin typeface="Arial"/>
                <a:cs typeface="Arial"/>
                <a:hlinkClick r:id="rId2"/>
              </a:rPr>
              <a:t>As Low As Reasonably</a:t>
            </a:r>
            <a:r>
              <a:rPr sz="2400" u="heavy" spc="10" dirty="0">
                <a:solidFill>
                  <a:srgbClr val="3399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u="heavy" spc="-5" dirty="0">
                <a:solidFill>
                  <a:srgbClr val="00B0F0"/>
                </a:solidFill>
                <a:latin typeface="Arial"/>
                <a:cs typeface="Arial"/>
                <a:hlinkClick r:id="rId2"/>
              </a:rPr>
              <a:t>Achievable</a:t>
            </a:r>
            <a:endParaRPr sz="24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marR="5080" algn="ctr">
              <a:spcBef>
                <a:spcPts val="2365"/>
              </a:spcBef>
            </a:pPr>
            <a:r>
              <a:rPr sz="2200" spc="-10" dirty="0">
                <a:latin typeface="Century Gothic"/>
                <a:cs typeface="Century Gothic"/>
              </a:rPr>
              <a:t>Radyasyondan </a:t>
            </a:r>
            <a:r>
              <a:rPr sz="2200" spc="-5" dirty="0">
                <a:latin typeface="Century Gothic"/>
                <a:cs typeface="Century Gothic"/>
              </a:rPr>
              <a:t>korunmada, </a:t>
            </a:r>
            <a:r>
              <a:rPr sz="2200" spc="-5" dirty="0" err="1">
                <a:latin typeface="Century Gothic"/>
                <a:cs typeface="Century Gothic"/>
              </a:rPr>
              <a:t>mümkün</a:t>
            </a:r>
            <a:r>
              <a:rPr sz="2200" spc="-5" dirty="0">
                <a:latin typeface="Century Gothic"/>
                <a:cs typeface="Century Gothic"/>
              </a:rPr>
              <a:t> olan en düşük </a:t>
            </a:r>
            <a:r>
              <a:rPr sz="2200" spc="-10" dirty="0">
                <a:latin typeface="Century Gothic"/>
                <a:cs typeface="Century Gothic"/>
              </a:rPr>
              <a:t>dozun </a:t>
            </a:r>
            <a:r>
              <a:rPr sz="2200" spc="-5" dirty="0">
                <a:latin typeface="Century Gothic"/>
                <a:cs typeface="Century Gothic"/>
              </a:rPr>
              <a:t>alınmasının sağlanması  prensibidir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272101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ALADA prensibi</a:t>
            </a:r>
          </a:p>
          <a:p>
            <a:pPr algn="ctr"/>
            <a:r>
              <a:rPr lang="tr-TR" sz="2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tr-TR" sz="2400" u="sng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tr-TR" sz="2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tr-TR" sz="2400" u="sng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Diagnostically</a:t>
            </a:r>
            <a:r>
              <a:rPr lang="tr-TR" sz="2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u="sng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Acceptaple</a:t>
            </a:r>
            <a:endParaRPr lang="tr-TR" sz="24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200" dirty="0">
                <a:latin typeface="Century Gothic" panose="020B0502020202020204" pitchFamily="34" charset="0"/>
                <a:cs typeface="Arial" panose="020B0604020202020204" pitchFamily="34" charset="0"/>
              </a:rPr>
              <a:t>Tanısal olarak kabul edilebilir en düşük radyasyon dozunun alınmasını </a:t>
            </a:r>
            <a:r>
              <a:rPr lang="tr-TR" sz="2200" dirty="0" err="1">
                <a:latin typeface="Century Gothic" panose="020B0502020202020204" pitchFamily="34" charset="0"/>
                <a:cs typeface="Arial" panose="020B0604020202020204" pitchFamily="34" charset="0"/>
              </a:rPr>
              <a:t>tarifleyen</a:t>
            </a:r>
            <a:r>
              <a:rPr lang="tr-TR" sz="2200" dirty="0">
                <a:latin typeface="Century Gothic" panose="020B0502020202020204" pitchFamily="34" charset="0"/>
                <a:cs typeface="Arial" panose="020B0604020202020204" pitchFamily="34" charset="0"/>
              </a:rPr>
              <a:t> prensiptir.</a:t>
            </a:r>
            <a:endParaRPr lang="en-US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65" y="4419600"/>
            <a:ext cx="9220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ALADAIP prensibi</a:t>
            </a:r>
          </a:p>
          <a:p>
            <a:pPr algn="ctr"/>
            <a:r>
              <a:rPr lang="en-US" sz="2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Low As Diagnostically Acceptable being Indication-oriented and Patient-specific</a:t>
            </a:r>
            <a:endParaRPr lang="tr-TR" sz="24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Endikasyon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odaklı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ve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hastaya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özgü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olarak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tr-TR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t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anısal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tr-TR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o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larak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tr-TR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k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abul</a:t>
            </a:r>
            <a:r>
              <a:rPr lang="en-US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</a:t>
            </a:r>
            <a:r>
              <a:rPr lang="tr-TR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e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dilebil</a:t>
            </a:r>
            <a:r>
              <a:rPr lang="tr-TR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ecek</a:t>
            </a:r>
            <a:r>
              <a:rPr lang="tr-TR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en d</a:t>
            </a:r>
            <a:r>
              <a:rPr lang="en-US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üşük</a:t>
            </a:r>
            <a:r>
              <a:rPr lang="tr-TR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radyasyon dozunu </a:t>
            </a:r>
            <a:r>
              <a:rPr lang="tr-TR" sz="2200" dirty="0" err="1">
                <a:solidFill>
                  <a:srgbClr val="1B1B1B"/>
                </a:solidFill>
                <a:latin typeface="Century Gothic" panose="020B0502020202020204" pitchFamily="34" charset="0"/>
              </a:rPr>
              <a:t>tarifleyen</a:t>
            </a:r>
            <a:r>
              <a:rPr lang="tr-TR" sz="2200" dirty="0">
                <a:solidFill>
                  <a:srgbClr val="1B1B1B"/>
                </a:solidFill>
                <a:latin typeface="Century Gothic" panose="020B0502020202020204" pitchFamily="34" charset="0"/>
              </a:rPr>
              <a:t> prensiptir.</a:t>
            </a:r>
            <a:endParaRPr lang="en-US" sz="2200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00" y="1718902"/>
            <a:ext cx="8915400" cy="445643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69"/>
              </a:spcBef>
            </a:pPr>
            <a:r>
              <a:rPr sz="2000" b="1" dirty="0">
                <a:latin typeface="Arial"/>
                <a:cs typeface="Arial"/>
              </a:rPr>
              <a:t>GEREKÇELENDİRME</a:t>
            </a:r>
            <a:endParaRPr sz="2000" dirty="0">
              <a:latin typeface="Arial"/>
              <a:cs typeface="Arial"/>
            </a:endParaRPr>
          </a:p>
          <a:p>
            <a:pPr marL="462915" marR="519430" algn="ctr">
              <a:lnSpc>
                <a:spcPts val="2390"/>
              </a:lnSpc>
              <a:spcBef>
                <a:spcPts val="955"/>
              </a:spcBef>
            </a:pPr>
            <a:r>
              <a:rPr sz="2000" dirty="0">
                <a:latin typeface="Century Gothic"/>
                <a:cs typeface="Century Gothic"/>
              </a:rPr>
              <a:t>Kişilere veya </a:t>
            </a:r>
            <a:r>
              <a:rPr sz="2000" spc="-5" dirty="0">
                <a:latin typeface="Century Gothic"/>
                <a:cs typeface="Century Gothic"/>
              </a:rPr>
              <a:t>topluluklara, radyasyon </a:t>
            </a:r>
            <a:r>
              <a:rPr sz="2000" dirty="0">
                <a:latin typeface="Century Gothic"/>
                <a:cs typeface="Century Gothic"/>
              </a:rPr>
              <a:t>hasarlarına kaşı net </a:t>
            </a:r>
            <a:r>
              <a:rPr sz="2000" spc="-5" dirty="0">
                <a:latin typeface="Century Gothic"/>
                <a:cs typeface="Century Gothic"/>
              </a:rPr>
              <a:t>bir</a:t>
            </a:r>
            <a:r>
              <a:rPr sz="2000" spc="-1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yarar  sağlamayan radyasyon uygulamalarına izin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verilmemelidir.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R="5334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OPTİMİZASYON</a:t>
            </a:r>
            <a:endParaRPr sz="2000" dirty="0">
              <a:latin typeface="Arial"/>
              <a:cs typeface="Arial"/>
            </a:endParaRPr>
          </a:p>
          <a:p>
            <a:pPr marL="12700" marR="64769" algn="ctr">
              <a:lnSpc>
                <a:spcPct val="99800"/>
              </a:lnSpc>
              <a:spcBef>
                <a:spcPts val="1280"/>
              </a:spcBef>
            </a:pPr>
            <a:r>
              <a:rPr sz="2000" spc="-5" dirty="0">
                <a:latin typeface="Century Gothic"/>
                <a:cs typeface="Century Gothic"/>
              </a:rPr>
              <a:t>Uygulamalarda </a:t>
            </a:r>
            <a:r>
              <a:rPr sz="2000" dirty="0">
                <a:latin typeface="Century Gothic"/>
                <a:cs typeface="Century Gothic"/>
              </a:rPr>
              <a:t>net </a:t>
            </a:r>
            <a:r>
              <a:rPr sz="2000" spc="-5" dirty="0">
                <a:latin typeface="Century Gothic"/>
                <a:cs typeface="Century Gothic"/>
              </a:rPr>
              <a:t>yararı </a:t>
            </a:r>
            <a:r>
              <a:rPr sz="2000" dirty="0">
                <a:latin typeface="Century Gothic"/>
                <a:cs typeface="Century Gothic"/>
              </a:rPr>
              <a:t>maksimize etmek üzere ışınlanan kişilerin</a:t>
            </a:r>
            <a:r>
              <a:rPr sz="2000" spc="-1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sayısı,  bireysel dozun büyüklüğü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dirty="0">
                <a:latin typeface="Century Gothic"/>
                <a:cs typeface="Century Gothic"/>
              </a:rPr>
              <a:t>ekonomik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spc="-5" dirty="0">
                <a:latin typeface="Century Gothic"/>
                <a:cs typeface="Century Gothic"/>
              </a:rPr>
              <a:t>sosyal </a:t>
            </a:r>
            <a:r>
              <a:rPr sz="2000" dirty="0">
                <a:latin typeface="Century Gothic"/>
                <a:cs typeface="Century Gothic"/>
              </a:rPr>
              <a:t>faktörler dikkate  alınarak, mümkün olan en düşük </a:t>
            </a:r>
            <a:r>
              <a:rPr sz="2000" spc="-5" dirty="0">
                <a:latin typeface="Century Gothic"/>
                <a:cs typeface="Century Gothic"/>
              </a:rPr>
              <a:t>dozun </a:t>
            </a:r>
            <a:r>
              <a:rPr sz="2000" dirty="0">
                <a:latin typeface="Century Gothic"/>
                <a:cs typeface="Century Gothic"/>
              </a:rPr>
              <a:t>alınmasının</a:t>
            </a:r>
            <a:r>
              <a:rPr sz="2000" spc="-1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başarılmasıdır.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064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DOZ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SINIRLARI</a:t>
            </a:r>
            <a:endParaRPr sz="2000" dirty="0">
              <a:latin typeface="Arial"/>
              <a:cs typeface="Arial"/>
            </a:endParaRPr>
          </a:p>
          <a:p>
            <a:pPr marL="937894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latin typeface="Century Gothic"/>
                <a:cs typeface="Century Gothic"/>
              </a:rPr>
              <a:t>Radyasyon </a:t>
            </a:r>
            <a:r>
              <a:rPr sz="2000" dirty="0">
                <a:latin typeface="Century Gothic"/>
                <a:cs typeface="Century Gothic"/>
              </a:rPr>
              <a:t>görevlilerinin veya toplum bireylerinin </a:t>
            </a:r>
            <a:r>
              <a:rPr sz="2000" spc="-5" dirty="0">
                <a:latin typeface="Century Gothic"/>
                <a:cs typeface="Century Gothic"/>
              </a:rPr>
              <a:t>alabileceği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yıllık</a:t>
            </a:r>
            <a:endParaRPr sz="2000" dirty="0">
              <a:latin typeface="Century Gothic"/>
              <a:cs typeface="Century Gothic"/>
            </a:endParaRPr>
          </a:p>
          <a:p>
            <a:pPr marL="13970" algn="ctr">
              <a:lnSpc>
                <a:spcPct val="100000"/>
              </a:lnSpc>
              <a:spcBef>
                <a:spcPts val="45"/>
              </a:spcBef>
            </a:pPr>
            <a:r>
              <a:rPr sz="2000" spc="-5" dirty="0">
                <a:latin typeface="Century Gothic"/>
                <a:cs typeface="Century Gothic"/>
              </a:rPr>
              <a:t>doz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sınırlarıdır.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5306" y="406984"/>
            <a:ext cx="6932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RADYASYONDAN</a:t>
            </a:r>
            <a:r>
              <a:rPr spc="-40" dirty="0"/>
              <a:t> </a:t>
            </a:r>
            <a:r>
              <a:rPr spc="-5" dirty="0"/>
              <a:t>KORUNMA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000" y="1066800"/>
            <a:ext cx="8915400" cy="652102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ALARA</a:t>
            </a:r>
            <a:r>
              <a:rPr lang="tr-TR" sz="2000" b="1" dirty="0">
                <a:solidFill>
                  <a:srgbClr val="FF0000"/>
                </a:solidFill>
                <a:latin typeface="Arial Narrow"/>
                <a:cs typeface="Arial Narrow"/>
              </a:rPr>
              <a:t>, ALADA ve ALADAIP tüm prensipler radyasyondan korunma ilkelerini desteklerler.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245" y="487426"/>
            <a:ext cx="368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DOZ</a:t>
            </a:r>
            <a:r>
              <a:rPr spc="-100" dirty="0"/>
              <a:t> </a:t>
            </a:r>
            <a:r>
              <a:rPr dirty="0"/>
              <a:t>SINIRLARI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4655311"/>
            <a:ext cx="7592695" cy="164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171428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400" b="1" spc="-5" dirty="0">
                <a:latin typeface="Century Gothic"/>
                <a:cs typeface="Century Gothic"/>
              </a:rPr>
              <a:t>Eşdeğer </a:t>
            </a:r>
            <a:r>
              <a:rPr sz="1400" b="1" spc="10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doz</a:t>
            </a:r>
            <a:r>
              <a:rPr sz="1400" spc="-5" dirty="0">
                <a:latin typeface="Century Gothic"/>
                <a:cs typeface="Century Gothic"/>
              </a:rPr>
              <a:t>; </a:t>
            </a:r>
            <a:r>
              <a:rPr sz="1400" spc="9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radyasyonun </a:t>
            </a:r>
            <a:r>
              <a:rPr sz="1400" spc="1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türüne </a:t>
            </a:r>
            <a:r>
              <a:rPr sz="1400" spc="1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ve </a:t>
            </a:r>
            <a:r>
              <a:rPr sz="1400" spc="9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enerjisine </a:t>
            </a:r>
            <a:r>
              <a:rPr sz="1400" spc="8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bağlı </a:t>
            </a:r>
            <a:r>
              <a:rPr sz="1400" spc="1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olarak </a:t>
            </a:r>
            <a:r>
              <a:rPr sz="1400" spc="10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doku </a:t>
            </a:r>
            <a:r>
              <a:rPr sz="1400" spc="1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ve </a:t>
            </a:r>
            <a:r>
              <a:rPr sz="1400" spc="8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organda</a:t>
            </a:r>
          </a:p>
          <a:p>
            <a:pPr marL="355600">
              <a:lnSpc>
                <a:spcPct val="100000"/>
              </a:lnSpc>
            </a:pPr>
            <a:r>
              <a:rPr sz="1400" dirty="0" err="1">
                <a:latin typeface="Century Gothic"/>
                <a:cs typeface="Century Gothic"/>
              </a:rPr>
              <a:t>soğ</a:t>
            </a:r>
            <a:r>
              <a:rPr lang="tr-TR" sz="1400" dirty="0">
                <a:latin typeface="Century Gothic"/>
                <a:cs typeface="Century Gothic"/>
              </a:rPr>
              <a:t>u</a:t>
            </a:r>
            <a:r>
              <a:rPr sz="1400" dirty="0" err="1">
                <a:latin typeface="Century Gothic"/>
                <a:cs typeface="Century Gothic"/>
              </a:rPr>
              <a:t>rulmuş</a:t>
            </a:r>
            <a:r>
              <a:rPr sz="1400" dirty="0">
                <a:latin typeface="Century Gothic"/>
                <a:cs typeface="Century Gothic"/>
              </a:rPr>
              <a:t> dozun ,radyasyon </a:t>
            </a:r>
            <a:r>
              <a:rPr sz="1400" spc="-5" dirty="0">
                <a:latin typeface="Century Gothic"/>
                <a:cs typeface="Century Gothic"/>
              </a:rPr>
              <a:t>ağırlığı faktörü </a:t>
            </a:r>
            <a:r>
              <a:rPr sz="1400" dirty="0">
                <a:latin typeface="Century Gothic"/>
                <a:cs typeface="Century Gothic"/>
              </a:rPr>
              <a:t>ile çarpılmış </a:t>
            </a:r>
            <a:r>
              <a:rPr sz="1400" spc="-5" dirty="0">
                <a:latin typeface="Century Gothic"/>
                <a:cs typeface="Century Gothic"/>
              </a:rPr>
              <a:t>halidir </a:t>
            </a:r>
            <a:r>
              <a:rPr sz="1400" spc="0" dirty="0">
                <a:latin typeface="Century Gothic"/>
                <a:cs typeface="Century Gothic"/>
              </a:rPr>
              <a:t>ve </a:t>
            </a:r>
            <a:r>
              <a:rPr sz="1400" spc="-5" dirty="0">
                <a:latin typeface="Century Gothic"/>
                <a:cs typeface="Century Gothic"/>
              </a:rPr>
              <a:t>birim (Sv)</a:t>
            </a:r>
            <a:r>
              <a:rPr sz="1400" spc="-1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sieverttir.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9800"/>
              </a:lnSpc>
              <a:buSzPct val="171428"/>
              <a:buFont typeface="Arial"/>
              <a:buChar char="•"/>
              <a:tabLst>
                <a:tab pos="356235" algn="l"/>
              </a:tabLst>
            </a:pPr>
            <a:r>
              <a:rPr sz="1400" b="1" spc="-5" dirty="0">
                <a:latin typeface="Century Gothic"/>
                <a:cs typeface="Century Gothic"/>
              </a:rPr>
              <a:t>Etkin doz</a:t>
            </a:r>
            <a:r>
              <a:rPr sz="1400" spc="-5" dirty="0">
                <a:latin typeface="Century Gothic"/>
                <a:cs typeface="Century Gothic"/>
              </a:rPr>
              <a:t>, </a:t>
            </a:r>
            <a:r>
              <a:rPr sz="1400" dirty="0">
                <a:latin typeface="Century Gothic"/>
                <a:cs typeface="Century Gothic"/>
              </a:rPr>
              <a:t>insan </a:t>
            </a:r>
            <a:r>
              <a:rPr sz="1400" spc="-5" dirty="0">
                <a:latin typeface="Century Gothic"/>
                <a:cs typeface="Century Gothic"/>
              </a:rPr>
              <a:t>vücudunda ışınlanan </a:t>
            </a:r>
            <a:r>
              <a:rPr sz="1400" dirty="0">
                <a:latin typeface="Century Gothic"/>
                <a:cs typeface="Century Gothic"/>
              </a:rPr>
              <a:t>bütün </a:t>
            </a:r>
            <a:r>
              <a:rPr sz="1400" spc="-5" dirty="0">
                <a:latin typeface="Century Gothic"/>
                <a:cs typeface="Century Gothic"/>
              </a:rPr>
              <a:t>doku </a:t>
            </a:r>
            <a:r>
              <a:rPr sz="1400" dirty="0">
                <a:latin typeface="Century Gothic"/>
                <a:cs typeface="Century Gothic"/>
              </a:rPr>
              <a:t>ve </a:t>
            </a:r>
            <a:r>
              <a:rPr sz="1400" spc="-5" dirty="0">
                <a:latin typeface="Century Gothic"/>
                <a:cs typeface="Century Gothic"/>
              </a:rPr>
              <a:t>organlar için hesaplanmış  </a:t>
            </a:r>
            <a:r>
              <a:rPr sz="1400" dirty="0">
                <a:latin typeface="Century Gothic"/>
                <a:cs typeface="Century Gothic"/>
              </a:rPr>
              <a:t>eşdeğer </a:t>
            </a:r>
            <a:r>
              <a:rPr sz="1400" spc="-5" dirty="0">
                <a:latin typeface="Century Gothic"/>
                <a:cs typeface="Century Gothic"/>
              </a:rPr>
              <a:t>dozun, </a:t>
            </a:r>
            <a:r>
              <a:rPr sz="1400" dirty="0">
                <a:latin typeface="Century Gothic"/>
                <a:cs typeface="Century Gothic"/>
              </a:rPr>
              <a:t>her doku </a:t>
            </a:r>
            <a:r>
              <a:rPr sz="1400" spc="0" dirty="0">
                <a:latin typeface="Century Gothic"/>
                <a:cs typeface="Century Gothic"/>
              </a:rPr>
              <a:t>ve </a:t>
            </a:r>
            <a:r>
              <a:rPr sz="1400" spc="-5" dirty="0">
                <a:latin typeface="Century Gothic"/>
                <a:cs typeface="Century Gothic"/>
              </a:rPr>
              <a:t>organın </a:t>
            </a:r>
            <a:r>
              <a:rPr sz="1400" dirty="0">
                <a:latin typeface="Century Gothic"/>
                <a:cs typeface="Century Gothic"/>
              </a:rPr>
              <a:t>doku </a:t>
            </a:r>
            <a:r>
              <a:rPr sz="1400" spc="-5" dirty="0">
                <a:latin typeface="Century Gothic"/>
                <a:cs typeface="Century Gothic"/>
              </a:rPr>
              <a:t>ağırlık faktörleri ile çarpılması sonucunda  elde edilen dozların toplamıdır. Birim sievert olup etkin doz hesaplarında daha </a:t>
            </a:r>
            <a:r>
              <a:rPr sz="1400" dirty="0">
                <a:latin typeface="Century Gothic"/>
                <a:cs typeface="Century Gothic"/>
              </a:rPr>
              <a:t>çok  </a:t>
            </a:r>
            <a:r>
              <a:rPr sz="1400" spc="-5" dirty="0">
                <a:latin typeface="Century Gothic"/>
                <a:cs typeface="Century Gothic"/>
              </a:rPr>
              <a:t>milisievert (mSv)kullanılır. </a:t>
            </a:r>
            <a:r>
              <a:rPr sz="1400" dirty="0">
                <a:latin typeface="Century Gothic"/>
                <a:cs typeface="Century Gothic"/>
              </a:rPr>
              <a:t>(1sievert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=100milisievert)</a:t>
            </a:r>
            <a:endParaRPr sz="1400" dirty="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7113" y="1074547"/>
          <a:ext cx="8318067" cy="339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1670">
                        <a:lnSpc>
                          <a:spcPts val="2155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Radyasyon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6435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Çalışanları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55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Toplum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üyesi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215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kişiler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 rowSpan="2">
                  <a:txBody>
                    <a:bodyPr/>
                    <a:lstStyle/>
                    <a:p>
                      <a:pPr marL="84455">
                        <a:lnSpc>
                          <a:spcPts val="2155"/>
                        </a:lnSpc>
                        <a:spcBef>
                          <a:spcPts val="17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Etkin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Doz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Sınırı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17550">
                        <a:lnSpc>
                          <a:spcPts val="215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Ardışık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yılın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ortalaması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3275" algn="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6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Herhangi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bir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yılda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13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 rowSpan="3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Yıllık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4455" marR="248285">
                        <a:lnSpc>
                          <a:spcPct val="997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Eşdeğer  Organ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Dozu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Sınırı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Göz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Merceği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914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150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26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Deri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(cm</a:t>
                      </a:r>
                      <a:r>
                        <a:rPr sz="1800" spc="-7" baseline="25462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91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0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Eller ve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ayaklar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025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01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00">
                <a:tc gridSpan="2">
                  <a:txBody>
                    <a:bodyPr/>
                    <a:lstStyle/>
                    <a:p>
                      <a:pPr marL="84455" marR="307975">
                        <a:lnSpc>
                          <a:spcPts val="2150"/>
                        </a:lnSpc>
                        <a:spcBef>
                          <a:spcPts val="565"/>
                        </a:spcBef>
                        <a:tabLst>
                          <a:tab pos="1238885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Hamile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bir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radyasyon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çalışanının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abdomen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Eşdeğer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dozu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9860" marR="972185">
                        <a:lnSpc>
                          <a:spcPts val="258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Hamileliğin bildirilmesinden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sonra  1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mSv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41909" y="0"/>
                </a:moveTo>
                <a:lnTo>
                  <a:pt x="25610" y="3292"/>
                </a:lnTo>
                <a:lnTo>
                  <a:pt x="12287" y="12272"/>
                </a:lnTo>
                <a:lnTo>
                  <a:pt x="3298" y="25594"/>
                </a:lnTo>
                <a:lnTo>
                  <a:pt x="0" y="41909"/>
                </a:lnTo>
                <a:lnTo>
                  <a:pt x="3298" y="58225"/>
                </a:lnTo>
                <a:lnTo>
                  <a:pt x="12287" y="71547"/>
                </a:lnTo>
                <a:lnTo>
                  <a:pt x="25610" y="80527"/>
                </a:lnTo>
                <a:lnTo>
                  <a:pt x="41909" y="83819"/>
                </a:lnTo>
                <a:lnTo>
                  <a:pt x="58209" y="80527"/>
                </a:lnTo>
                <a:lnTo>
                  <a:pt x="71532" y="71547"/>
                </a:lnTo>
                <a:lnTo>
                  <a:pt x="80521" y="58225"/>
                </a:lnTo>
                <a:lnTo>
                  <a:pt x="83820" y="41909"/>
                </a:lnTo>
                <a:lnTo>
                  <a:pt x="80521" y="25594"/>
                </a:lnTo>
                <a:lnTo>
                  <a:pt x="71532" y="12272"/>
                </a:lnTo>
                <a:lnTo>
                  <a:pt x="58209" y="3292"/>
                </a:lnTo>
                <a:lnTo>
                  <a:pt x="4190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725" cy="83820"/>
          </a:xfrm>
          <a:custGeom>
            <a:avLst/>
            <a:gdLst/>
            <a:ahLst/>
            <a:cxnLst/>
            <a:rect l="l" t="t" r="r" b="b"/>
            <a:pathLst>
              <a:path w="85725" h="83820">
                <a:moveTo>
                  <a:pt x="42671" y="0"/>
                </a:moveTo>
                <a:lnTo>
                  <a:pt x="26060" y="3292"/>
                </a:lnTo>
                <a:lnTo>
                  <a:pt x="12496" y="12272"/>
                </a:lnTo>
                <a:lnTo>
                  <a:pt x="3352" y="25594"/>
                </a:lnTo>
                <a:lnTo>
                  <a:pt x="0" y="41909"/>
                </a:lnTo>
                <a:lnTo>
                  <a:pt x="3352" y="58225"/>
                </a:lnTo>
                <a:lnTo>
                  <a:pt x="12496" y="71547"/>
                </a:lnTo>
                <a:lnTo>
                  <a:pt x="26060" y="80527"/>
                </a:lnTo>
                <a:lnTo>
                  <a:pt x="42671" y="83819"/>
                </a:lnTo>
                <a:lnTo>
                  <a:pt x="59283" y="80527"/>
                </a:lnTo>
                <a:lnTo>
                  <a:pt x="72847" y="71547"/>
                </a:lnTo>
                <a:lnTo>
                  <a:pt x="81991" y="58225"/>
                </a:lnTo>
                <a:lnTo>
                  <a:pt x="85343" y="41909"/>
                </a:lnTo>
                <a:lnTo>
                  <a:pt x="81991" y="25594"/>
                </a:lnTo>
                <a:lnTo>
                  <a:pt x="72847" y="12272"/>
                </a:lnTo>
                <a:lnTo>
                  <a:pt x="59283" y="3292"/>
                </a:lnTo>
                <a:lnTo>
                  <a:pt x="4267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0798" y="389890"/>
            <a:ext cx="712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KİŞİSEL </a:t>
            </a:r>
            <a:r>
              <a:rPr spc="-5" dirty="0"/>
              <a:t>KORUYUCU</a:t>
            </a:r>
            <a:r>
              <a:rPr spc="-60" dirty="0"/>
              <a:t> </a:t>
            </a:r>
            <a:r>
              <a:rPr dirty="0"/>
              <a:t>EKİPMAN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875" y="1244701"/>
            <a:ext cx="2489835" cy="270891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Kurşun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Önlük</a:t>
            </a:r>
          </a:p>
          <a:p>
            <a:pPr marL="355600" indent="-34290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Eldiven</a:t>
            </a: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latin typeface="Century Gothic"/>
                <a:cs typeface="Century Gothic"/>
              </a:rPr>
              <a:t>Tiroid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lang="tr-TR" sz="2000" dirty="0">
                <a:latin typeface="Century Gothic"/>
                <a:cs typeface="Century Gothic"/>
              </a:rPr>
              <a:t>koruyucu</a:t>
            </a:r>
            <a:endParaRPr sz="20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Gözlük</a:t>
            </a:r>
          </a:p>
          <a:p>
            <a:pPr marL="355600" indent="-34290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Kurşun</a:t>
            </a:r>
            <a:r>
              <a:rPr sz="2000" spc="-9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Paravan</a:t>
            </a: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entury Gothic"/>
                <a:cs typeface="Century Gothic"/>
              </a:rPr>
              <a:t>Gonad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Koruyucu</a:t>
            </a:r>
          </a:p>
        </p:txBody>
      </p:sp>
      <p:sp>
        <p:nvSpPr>
          <p:cNvPr id="7" name="object 7"/>
          <p:cNvSpPr/>
          <p:nvPr/>
        </p:nvSpPr>
        <p:spPr>
          <a:xfrm>
            <a:off x="3191255" y="1312163"/>
            <a:ext cx="1703832" cy="1778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5160" y="1306067"/>
            <a:ext cx="1716405" cy="1790700"/>
          </a:xfrm>
          <a:custGeom>
            <a:avLst/>
            <a:gdLst/>
            <a:ahLst/>
            <a:cxnLst/>
            <a:rect l="l" t="t" r="r" b="b"/>
            <a:pathLst>
              <a:path w="1716404" h="1790700">
                <a:moveTo>
                  <a:pt x="0" y="1790700"/>
                </a:moveTo>
                <a:lnTo>
                  <a:pt x="1716024" y="1790700"/>
                </a:lnTo>
                <a:lnTo>
                  <a:pt x="1716024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ln w="12192">
            <a:solidFill>
              <a:srgbClr val="E3E9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3611" y="1397508"/>
            <a:ext cx="1355090" cy="1239520"/>
          </a:xfrm>
          <a:custGeom>
            <a:avLst/>
            <a:gdLst/>
            <a:ahLst/>
            <a:cxnLst/>
            <a:rect l="l" t="t" r="r" b="b"/>
            <a:pathLst>
              <a:path w="1355090" h="1239520">
                <a:moveTo>
                  <a:pt x="0" y="1239012"/>
                </a:moveTo>
                <a:lnTo>
                  <a:pt x="1354836" y="1239012"/>
                </a:lnTo>
                <a:lnTo>
                  <a:pt x="1354836" y="0"/>
                </a:lnTo>
                <a:lnTo>
                  <a:pt x="0" y="0"/>
                </a:lnTo>
                <a:lnTo>
                  <a:pt x="0" y="12390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4343" y="1181100"/>
            <a:ext cx="1492250" cy="1362710"/>
          </a:xfrm>
          <a:custGeom>
            <a:avLst/>
            <a:gdLst/>
            <a:ahLst/>
            <a:cxnLst/>
            <a:rect l="l" t="t" r="r" b="b"/>
            <a:pathLst>
              <a:path w="1492250" h="1362710">
                <a:moveTo>
                  <a:pt x="0" y="1362455"/>
                </a:moveTo>
                <a:lnTo>
                  <a:pt x="1491996" y="1362455"/>
                </a:lnTo>
                <a:lnTo>
                  <a:pt x="1491996" y="0"/>
                </a:lnTo>
                <a:lnTo>
                  <a:pt x="0" y="0"/>
                </a:lnTo>
                <a:lnTo>
                  <a:pt x="0" y="13624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4343" y="1181100"/>
            <a:ext cx="1492250" cy="1362710"/>
          </a:xfrm>
          <a:custGeom>
            <a:avLst/>
            <a:gdLst/>
            <a:ahLst/>
            <a:cxnLst/>
            <a:rect l="l" t="t" r="r" b="b"/>
            <a:pathLst>
              <a:path w="1492250" h="1362710">
                <a:moveTo>
                  <a:pt x="0" y="1362455"/>
                </a:moveTo>
                <a:lnTo>
                  <a:pt x="1491996" y="1362455"/>
                </a:lnTo>
                <a:lnTo>
                  <a:pt x="1491996" y="0"/>
                </a:lnTo>
                <a:lnTo>
                  <a:pt x="0" y="0"/>
                </a:lnTo>
                <a:lnTo>
                  <a:pt x="0" y="13624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9395" y="1146047"/>
            <a:ext cx="1327403" cy="1377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4823" y="1141475"/>
            <a:ext cx="1336675" cy="1386840"/>
          </a:xfrm>
          <a:custGeom>
            <a:avLst/>
            <a:gdLst/>
            <a:ahLst/>
            <a:cxnLst/>
            <a:rect l="l" t="t" r="r" b="b"/>
            <a:pathLst>
              <a:path w="1336675" h="1386839">
                <a:moveTo>
                  <a:pt x="0" y="1386839"/>
                </a:moveTo>
                <a:lnTo>
                  <a:pt x="1336548" y="1386839"/>
                </a:lnTo>
                <a:lnTo>
                  <a:pt x="1336548" y="0"/>
                </a:lnTo>
                <a:lnTo>
                  <a:pt x="0" y="0"/>
                </a:lnTo>
                <a:lnTo>
                  <a:pt x="0" y="1386839"/>
                </a:lnTo>
                <a:close/>
              </a:path>
            </a:pathLst>
          </a:custGeom>
          <a:ln w="9144">
            <a:solidFill>
              <a:srgbClr val="E3E9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7508" y="1536191"/>
            <a:ext cx="1799843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3983" y="4626864"/>
            <a:ext cx="2321052" cy="1941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6140" y="3416808"/>
            <a:ext cx="3243071" cy="2875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2740" y="2804160"/>
            <a:ext cx="2453640" cy="3730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6" y="1360170"/>
            <a:ext cx="8114030" cy="4783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1490" indent="-342900">
              <a:lnSpc>
                <a:spcPct val="120000"/>
              </a:lnSpc>
              <a:spcBef>
                <a:spcPts val="100"/>
              </a:spcBef>
              <a:buSzPct val="9047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entury Gothic"/>
                <a:cs typeface="Century Gothic"/>
              </a:rPr>
              <a:t>Bu </a:t>
            </a:r>
            <a:r>
              <a:rPr sz="2100" dirty="0">
                <a:latin typeface="Century Gothic"/>
                <a:cs typeface="Century Gothic"/>
              </a:rPr>
              <a:t>amaçla; kurşun önlük, </a:t>
            </a:r>
            <a:r>
              <a:rPr sz="2100" spc="-5" dirty="0">
                <a:latin typeface="Century Gothic"/>
                <a:cs typeface="Century Gothic"/>
              </a:rPr>
              <a:t>eldiven, </a:t>
            </a:r>
            <a:r>
              <a:rPr sz="2100" dirty="0">
                <a:latin typeface="Century Gothic"/>
                <a:cs typeface="Century Gothic"/>
              </a:rPr>
              <a:t>gözlük, </a:t>
            </a:r>
            <a:r>
              <a:rPr lang="tr-TR" sz="2100" spc="-5" dirty="0" err="1">
                <a:latin typeface="Century Gothic"/>
                <a:cs typeface="Century Gothic"/>
              </a:rPr>
              <a:t>tiroid</a:t>
            </a:r>
            <a:r>
              <a:rPr lang="tr-TR" sz="2100" spc="-5" dirty="0">
                <a:latin typeface="Century Gothic"/>
                <a:cs typeface="Century Gothic"/>
              </a:rPr>
              <a:t> koruyucu</a:t>
            </a:r>
            <a:r>
              <a:rPr sz="2100" spc="-5" dirty="0">
                <a:latin typeface="Century Gothic"/>
                <a:cs typeface="Century Gothic"/>
              </a:rPr>
              <a:t>,  paravanlar, </a:t>
            </a:r>
            <a:r>
              <a:rPr sz="2100" dirty="0">
                <a:latin typeface="Century Gothic"/>
                <a:cs typeface="Century Gothic"/>
              </a:rPr>
              <a:t>gonad </a:t>
            </a:r>
            <a:r>
              <a:rPr sz="2100" spc="-5" dirty="0">
                <a:latin typeface="Century Gothic"/>
                <a:cs typeface="Century Gothic"/>
              </a:rPr>
              <a:t>koruyucular </a:t>
            </a:r>
            <a:r>
              <a:rPr sz="2100" spc="0" dirty="0">
                <a:latin typeface="Century Gothic"/>
                <a:cs typeface="Century Gothic"/>
              </a:rPr>
              <a:t>ve </a:t>
            </a:r>
            <a:r>
              <a:rPr sz="2100" dirty="0">
                <a:latin typeface="Century Gothic"/>
                <a:cs typeface="Century Gothic"/>
              </a:rPr>
              <a:t>kurşun camlar </a:t>
            </a:r>
            <a:r>
              <a:rPr sz="2100" spc="-5" dirty="0">
                <a:latin typeface="Century Gothic"/>
                <a:cs typeface="Century Gothic"/>
              </a:rPr>
              <a:t>yaygın  </a:t>
            </a:r>
            <a:r>
              <a:rPr sz="2100" dirty="0">
                <a:latin typeface="Century Gothic"/>
                <a:cs typeface="Century Gothic"/>
              </a:rPr>
              <a:t>olarak</a:t>
            </a:r>
            <a:r>
              <a:rPr sz="2100" spc="-15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kullanılmaktadır.</a:t>
            </a:r>
            <a:endParaRPr sz="2100" dirty="0">
              <a:latin typeface="Century Gothic"/>
              <a:cs typeface="Century Gothic"/>
            </a:endParaRPr>
          </a:p>
          <a:p>
            <a:pPr marL="355600" marR="584835" indent="-342900">
              <a:lnSpc>
                <a:spcPct val="120000"/>
              </a:lnSpc>
              <a:spcBef>
                <a:spcPts val="405"/>
              </a:spcBef>
              <a:buSzPct val="90476"/>
              <a:buFont typeface="Arial"/>
              <a:buChar char="•"/>
              <a:tabLst>
                <a:tab pos="354965" algn="l"/>
                <a:tab pos="355600" algn="l"/>
                <a:tab pos="2974975" algn="l"/>
              </a:tabLst>
            </a:pPr>
            <a:r>
              <a:rPr sz="2100" spc="-5" dirty="0">
                <a:latin typeface="Century Gothic"/>
                <a:cs typeface="Century Gothic"/>
              </a:rPr>
              <a:t>Koruyucu</a:t>
            </a:r>
            <a:r>
              <a:rPr sz="2100" spc="30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aygıtların	kalınlıkları </a:t>
            </a:r>
            <a:r>
              <a:rPr sz="2100" b="1" spc="-5" dirty="0">
                <a:latin typeface="Century Gothic"/>
                <a:cs typeface="Century Gothic"/>
              </a:rPr>
              <a:t>0,25-0,5-1 </a:t>
            </a:r>
            <a:r>
              <a:rPr sz="2100" b="1" dirty="0">
                <a:latin typeface="Century Gothic"/>
                <a:cs typeface="Century Gothic"/>
              </a:rPr>
              <a:t>mm</a:t>
            </a:r>
            <a:r>
              <a:rPr sz="2100" b="1" spc="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gibi</a:t>
            </a:r>
            <a:r>
              <a:rPr sz="2100" spc="0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kurşun  eşdeğeri olarak</a:t>
            </a:r>
            <a:r>
              <a:rPr sz="2100" spc="-30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belirlenmiştir.</a:t>
            </a:r>
            <a:endParaRPr sz="21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20000"/>
              </a:lnSpc>
              <a:spcBef>
                <a:spcPts val="395"/>
              </a:spcBef>
              <a:buSzPct val="9047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entury Gothic"/>
                <a:cs typeface="Century Gothic"/>
              </a:rPr>
              <a:t>Kurşun </a:t>
            </a:r>
            <a:r>
              <a:rPr sz="2100" dirty="0">
                <a:latin typeface="Century Gothic"/>
                <a:cs typeface="Century Gothic"/>
              </a:rPr>
              <a:t>önlük olarak </a:t>
            </a:r>
            <a:r>
              <a:rPr sz="2100" spc="-5" dirty="0">
                <a:latin typeface="Century Gothic"/>
                <a:cs typeface="Century Gothic"/>
              </a:rPr>
              <a:t>pratikte </a:t>
            </a:r>
            <a:r>
              <a:rPr sz="2100" dirty="0">
                <a:latin typeface="Century Gothic"/>
                <a:cs typeface="Century Gothic"/>
              </a:rPr>
              <a:t>en çok </a:t>
            </a:r>
            <a:r>
              <a:rPr sz="2100" b="1" spc="-5" dirty="0">
                <a:latin typeface="Century Gothic"/>
                <a:cs typeface="Century Gothic"/>
              </a:rPr>
              <a:t>0,50 </a:t>
            </a:r>
            <a:r>
              <a:rPr sz="2100" b="1" dirty="0">
                <a:latin typeface="Century Gothic"/>
                <a:cs typeface="Century Gothic"/>
              </a:rPr>
              <a:t>mm </a:t>
            </a:r>
            <a:r>
              <a:rPr sz="2100" dirty="0">
                <a:latin typeface="Century Gothic"/>
                <a:cs typeface="Century Gothic"/>
              </a:rPr>
              <a:t>kurşun eşdeğeri  </a:t>
            </a:r>
            <a:r>
              <a:rPr sz="2100" spc="-5" dirty="0">
                <a:latin typeface="Century Gothic"/>
                <a:cs typeface="Century Gothic"/>
              </a:rPr>
              <a:t>koruyucu </a:t>
            </a:r>
            <a:r>
              <a:rPr sz="2100" dirty="0">
                <a:latin typeface="Century Gothic"/>
                <a:cs typeface="Century Gothic"/>
              </a:rPr>
              <a:t>önlükler </a:t>
            </a:r>
            <a:r>
              <a:rPr sz="2100" spc="-5" dirty="0">
                <a:latin typeface="Century Gothic"/>
                <a:cs typeface="Century Gothic"/>
              </a:rPr>
              <a:t>kullanılır. </a:t>
            </a:r>
            <a:r>
              <a:rPr sz="2100" b="1" dirty="0">
                <a:latin typeface="Century Gothic"/>
                <a:cs typeface="Century Gothic"/>
              </a:rPr>
              <a:t>1 mm </a:t>
            </a:r>
            <a:r>
              <a:rPr sz="2100" dirty="0">
                <a:latin typeface="Century Gothic"/>
                <a:cs typeface="Century Gothic"/>
              </a:rPr>
              <a:t>önlükler daha </a:t>
            </a:r>
            <a:r>
              <a:rPr sz="2100" spc="-10" dirty="0">
                <a:latin typeface="Century Gothic"/>
                <a:cs typeface="Century Gothic"/>
              </a:rPr>
              <a:t>iyi  </a:t>
            </a:r>
            <a:r>
              <a:rPr sz="2100" spc="-5" dirty="0">
                <a:latin typeface="Century Gothic"/>
                <a:cs typeface="Century Gothic"/>
              </a:rPr>
              <a:t>korudukları </a:t>
            </a:r>
            <a:r>
              <a:rPr sz="2100" dirty="0">
                <a:latin typeface="Century Gothic"/>
                <a:cs typeface="Century Gothic"/>
              </a:rPr>
              <a:t>halde </a:t>
            </a:r>
            <a:r>
              <a:rPr sz="2100" spc="-5" dirty="0">
                <a:latin typeface="Century Gothic"/>
                <a:cs typeface="Century Gothic"/>
              </a:rPr>
              <a:t>oldukça</a:t>
            </a:r>
            <a:r>
              <a:rPr sz="2100" spc="0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ağırdırlar.</a:t>
            </a:r>
            <a:endParaRPr sz="2100" dirty="0">
              <a:latin typeface="Century Gothic"/>
              <a:cs typeface="Century Gothic"/>
            </a:endParaRPr>
          </a:p>
          <a:p>
            <a:pPr marL="355600" marR="833755" indent="-342900">
              <a:lnSpc>
                <a:spcPct val="120000"/>
              </a:lnSpc>
              <a:spcBef>
                <a:spcPts val="400"/>
              </a:spcBef>
              <a:buSzPct val="90476"/>
              <a:buFont typeface="Arial"/>
              <a:buChar char="•"/>
              <a:tabLst>
                <a:tab pos="354965" algn="l"/>
                <a:tab pos="355600" algn="l"/>
                <a:tab pos="1619250" algn="l"/>
              </a:tabLst>
            </a:pPr>
            <a:r>
              <a:rPr sz="2100" spc="-5" dirty="0">
                <a:latin typeface="Century Gothic"/>
                <a:cs typeface="Century Gothic"/>
              </a:rPr>
              <a:t>Kurşun koruyucuların içerisindeki </a:t>
            </a:r>
            <a:r>
              <a:rPr sz="2100" dirty="0">
                <a:latin typeface="Century Gothic"/>
                <a:cs typeface="Century Gothic"/>
              </a:rPr>
              <a:t>kurşun </a:t>
            </a:r>
            <a:r>
              <a:rPr sz="2100" spc="-5" dirty="0">
                <a:latin typeface="Century Gothic"/>
                <a:cs typeface="Century Gothic"/>
              </a:rPr>
              <a:t>tabakalarının  çatlama	</a:t>
            </a:r>
            <a:r>
              <a:rPr sz="2100" dirty="0">
                <a:latin typeface="Century Gothic"/>
                <a:cs typeface="Century Gothic"/>
              </a:rPr>
              <a:t>riski </a:t>
            </a:r>
            <a:r>
              <a:rPr sz="2100" spc="-5" dirty="0">
                <a:latin typeface="Century Gothic"/>
                <a:cs typeface="Century Gothic"/>
              </a:rPr>
              <a:t>nedeniyle </a:t>
            </a:r>
            <a:r>
              <a:rPr sz="2100" dirty="0">
                <a:latin typeface="Century Gothic"/>
                <a:cs typeface="Century Gothic"/>
              </a:rPr>
              <a:t>kurşun</a:t>
            </a:r>
            <a:r>
              <a:rPr sz="2100" spc="25" dirty="0">
                <a:latin typeface="Century Gothic"/>
                <a:cs typeface="Century Gothic"/>
              </a:rPr>
              <a:t> </a:t>
            </a:r>
            <a:r>
              <a:rPr sz="2100" dirty="0" err="1">
                <a:latin typeface="Century Gothic"/>
                <a:cs typeface="Century Gothic"/>
              </a:rPr>
              <a:t>önlükler</a:t>
            </a:r>
            <a:r>
              <a:rPr sz="2100" spc="-10" dirty="0">
                <a:latin typeface="Century Gothic"/>
                <a:cs typeface="Century Gothic"/>
              </a:rPr>
              <a:t> </a:t>
            </a:r>
            <a:r>
              <a:rPr sz="2100" spc="-5" dirty="0" err="1">
                <a:latin typeface="Century Gothic"/>
                <a:cs typeface="Century Gothic"/>
              </a:rPr>
              <a:t>katlanmamalı</a:t>
            </a:r>
            <a:r>
              <a:rPr lang="tr-TR" sz="2100" spc="-5" dirty="0" err="1">
                <a:latin typeface="Century Gothic"/>
                <a:cs typeface="Century Gothic"/>
              </a:rPr>
              <a:t>dır</a:t>
            </a:r>
            <a:r>
              <a:rPr lang="tr-TR" sz="2100" spc="-5" dirty="0">
                <a:latin typeface="Century Gothic"/>
                <a:cs typeface="Century Gothic"/>
              </a:rPr>
              <a:t>.</a:t>
            </a:r>
            <a:r>
              <a:rPr sz="2100" spc="-5" dirty="0">
                <a:latin typeface="Century Gothic"/>
                <a:cs typeface="Century Gothic"/>
              </a:rPr>
              <a:t>  </a:t>
            </a:r>
            <a:r>
              <a:rPr lang="tr-TR" sz="2100" spc="-5" dirty="0">
                <a:latin typeface="Century Gothic"/>
                <a:cs typeface="Century Gothic"/>
              </a:rPr>
              <a:t>S</a:t>
            </a:r>
            <a:r>
              <a:rPr sz="2100" spc="-5" dirty="0" err="1">
                <a:latin typeface="Century Gothic"/>
                <a:cs typeface="Century Gothic"/>
              </a:rPr>
              <a:t>aklanırken</a:t>
            </a:r>
            <a:r>
              <a:rPr sz="2100" spc="-5" dirty="0">
                <a:latin typeface="Century Gothic"/>
                <a:cs typeface="Century Gothic"/>
              </a:rPr>
              <a:t> </a:t>
            </a:r>
            <a:r>
              <a:rPr lang="tr-TR" sz="2100" spc="-5" dirty="0">
                <a:latin typeface="Century Gothic"/>
                <a:cs typeface="Century Gothic"/>
              </a:rPr>
              <a:t>ya düz bir zemine serilmeli ya da </a:t>
            </a:r>
            <a:r>
              <a:rPr sz="2100" spc="-5" dirty="0" err="1">
                <a:latin typeface="Century Gothic"/>
                <a:cs typeface="Century Gothic"/>
              </a:rPr>
              <a:t>askıya</a:t>
            </a:r>
            <a:r>
              <a:rPr sz="2100" spc="-25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asılmalıdır.</a:t>
            </a:r>
            <a:endParaRPr sz="21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798" y="389890"/>
            <a:ext cx="712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KİŞİSEL </a:t>
            </a:r>
            <a:r>
              <a:rPr spc="-5" dirty="0"/>
              <a:t>KORUYUCU</a:t>
            </a:r>
            <a:r>
              <a:rPr spc="-60" dirty="0"/>
              <a:t> </a:t>
            </a:r>
            <a:r>
              <a:rPr dirty="0"/>
              <a:t>EKİPMAN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8" y="1167383"/>
            <a:ext cx="2234184" cy="211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6683" y="1437132"/>
            <a:ext cx="2781299" cy="184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2179" y="4005071"/>
            <a:ext cx="2276855" cy="2316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3686555"/>
            <a:ext cx="4535424" cy="2953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7642" y="300354"/>
            <a:ext cx="5731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KİŞİSEL</a:t>
            </a:r>
            <a:r>
              <a:rPr spc="-85" dirty="0"/>
              <a:t> </a:t>
            </a:r>
            <a:r>
              <a:rPr spc="-5" dirty="0"/>
              <a:t>DOZİMETRELER</a:t>
            </a:r>
          </a:p>
        </p:txBody>
      </p:sp>
      <p:sp>
        <p:nvSpPr>
          <p:cNvPr id="7" name="object 7"/>
          <p:cNvSpPr/>
          <p:nvPr/>
        </p:nvSpPr>
        <p:spPr>
          <a:xfrm>
            <a:off x="6635495" y="1048511"/>
            <a:ext cx="2301240" cy="2459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719" y="674877"/>
            <a:ext cx="584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DOZİMETRE</a:t>
            </a:r>
            <a:r>
              <a:rPr spc="-75" dirty="0"/>
              <a:t> </a:t>
            </a:r>
            <a:r>
              <a:rPr dirty="0"/>
              <a:t>KULLANIMI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0659" y="1889505"/>
            <a:ext cx="8342680" cy="2655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dirty="0"/>
              <a:t>Dozimetre gömlek cebine</a:t>
            </a:r>
            <a:r>
              <a:rPr spc="-105" dirty="0"/>
              <a:t> </a:t>
            </a:r>
            <a:r>
              <a:rPr spc="-5" dirty="0"/>
              <a:t>takılmalı</a:t>
            </a:r>
          </a:p>
          <a:p>
            <a:pPr marL="73660">
              <a:lnSpc>
                <a:spcPct val="100000"/>
              </a:lnSpc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429259" indent="-342900">
              <a:lnSpc>
                <a:spcPct val="100000"/>
              </a:lnSpc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dirty="0"/>
              <a:t>Dozimetre nem </a:t>
            </a:r>
            <a:r>
              <a:rPr spc="0" dirty="0"/>
              <a:t>ve </a:t>
            </a:r>
            <a:r>
              <a:rPr spc="-5" dirty="0"/>
              <a:t>sıcağa </a:t>
            </a:r>
            <a:r>
              <a:rPr dirty="0" err="1"/>
              <a:t>maruz</a:t>
            </a:r>
            <a:r>
              <a:rPr spc="-130" dirty="0"/>
              <a:t> </a:t>
            </a:r>
            <a:r>
              <a:rPr dirty="0" err="1"/>
              <a:t>bırakılmama</a:t>
            </a:r>
            <a:r>
              <a:rPr lang="tr-TR" dirty="0" err="1"/>
              <a:t>lı</a:t>
            </a:r>
            <a:endParaRPr dirty="0"/>
          </a:p>
          <a:p>
            <a:pPr marL="73660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429259" indent="-342900">
              <a:lnSpc>
                <a:spcPts val="2160"/>
              </a:lnSpc>
              <a:buFont typeface="Arial"/>
              <a:buChar char="•"/>
              <a:tabLst>
                <a:tab pos="428625" algn="l"/>
                <a:tab pos="429259" algn="l"/>
                <a:tab pos="6102350" algn="l"/>
              </a:tabLst>
            </a:pPr>
            <a:r>
              <a:rPr lang="tr-TR" dirty="0"/>
              <a:t>Mesai saatleri dışında </a:t>
            </a:r>
            <a:r>
              <a:rPr spc="-5" dirty="0" err="1"/>
              <a:t>dozimetreler</a:t>
            </a:r>
            <a:r>
              <a:rPr spc="-5" dirty="0"/>
              <a:t> radyasyon</a:t>
            </a:r>
            <a:r>
              <a:rPr spc="110" dirty="0"/>
              <a:t> </a:t>
            </a:r>
            <a:r>
              <a:rPr spc="-5" dirty="0" err="1"/>
              <a:t>alanı</a:t>
            </a:r>
            <a:r>
              <a:rPr spc="10" dirty="0"/>
              <a:t> </a:t>
            </a:r>
            <a:r>
              <a:rPr spc="-5" dirty="0" err="1"/>
              <a:t>dışında</a:t>
            </a:r>
            <a:r>
              <a:rPr lang="tr-TR" spc="-5" dirty="0"/>
              <a:t> </a:t>
            </a:r>
            <a:r>
              <a:rPr spc="-5" dirty="0" err="1"/>
              <a:t>muhafaza</a:t>
            </a:r>
            <a:r>
              <a:rPr lang="tr-TR" spc="-5" dirty="0"/>
              <a:t> </a:t>
            </a:r>
            <a:r>
              <a:rPr spc="-5" dirty="0" err="1"/>
              <a:t>edilmelidir</a:t>
            </a:r>
            <a:r>
              <a:rPr spc="-5" dirty="0"/>
              <a:t>.</a:t>
            </a:r>
          </a:p>
          <a:p>
            <a:pPr marL="73660"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29259" indent="-342900">
              <a:lnSpc>
                <a:spcPts val="2160"/>
              </a:lnSpc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spc="-5" dirty="0"/>
              <a:t>Dozimetre</a:t>
            </a:r>
            <a:r>
              <a:rPr spc="415" dirty="0"/>
              <a:t> </a:t>
            </a:r>
            <a:r>
              <a:rPr spc="-5" dirty="0"/>
              <a:t>sonuçları</a:t>
            </a:r>
            <a:r>
              <a:rPr spc="415" dirty="0"/>
              <a:t> </a:t>
            </a:r>
            <a:r>
              <a:rPr dirty="0"/>
              <a:t>2</a:t>
            </a:r>
            <a:r>
              <a:rPr spc="409" dirty="0"/>
              <a:t> </a:t>
            </a:r>
            <a:r>
              <a:rPr spc="-5" dirty="0"/>
              <a:t>aylık</a:t>
            </a:r>
            <a:r>
              <a:rPr spc="400" dirty="0"/>
              <a:t> </a:t>
            </a:r>
            <a:r>
              <a:rPr dirty="0"/>
              <a:t>ve</a:t>
            </a:r>
            <a:r>
              <a:rPr spc="409" dirty="0"/>
              <a:t> </a:t>
            </a:r>
            <a:r>
              <a:rPr spc="-5" dirty="0"/>
              <a:t>yıllık</a:t>
            </a:r>
            <a:r>
              <a:rPr spc="400" dirty="0"/>
              <a:t> </a:t>
            </a:r>
            <a:r>
              <a:rPr spc="-5" dirty="0"/>
              <a:t>olarak</a:t>
            </a:r>
            <a:r>
              <a:rPr spc="405" dirty="0"/>
              <a:t> </a:t>
            </a:r>
            <a:r>
              <a:rPr spc="-5" dirty="0"/>
              <a:t>kayıt</a:t>
            </a:r>
            <a:r>
              <a:rPr spc="390" dirty="0"/>
              <a:t> </a:t>
            </a:r>
            <a:r>
              <a:rPr spc="-5" dirty="0"/>
              <a:t>altına</a:t>
            </a:r>
            <a:r>
              <a:rPr spc="409" dirty="0"/>
              <a:t> </a:t>
            </a:r>
            <a:r>
              <a:rPr spc="-5" dirty="0"/>
              <a:t>alınarak</a:t>
            </a:r>
          </a:p>
          <a:p>
            <a:pPr marL="429259">
              <a:lnSpc>
                <a:spcPts val="2160"/>
              </a:lnSpc>
            </a:pPr>
            <a:r>
              <a:rPr spc="-5" dirty="0"/>
              <a:t>yasal </a:t>
            </a:r>
            <a:r>
              <a:rPr dirty="0"/>
              <a:t>sınırlar </a:t>
            </a:r>
            <a:r>
              <a:rPr spc="-5" dirty="0"/>
              <a:t>ile</a:t>
            </a:r>
            <a:r>
              <a:rPr spc="-50" dirty="0"/>
              <a:t> </a:t>
            </a:r>
            <a:r>
              <a:rPr spc="-5" dirty="0"/>
              <a:t>karşılaştırılır.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97" y="384809"/>
            <a:ext cx="7991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KİŞİSEL </a:t>
            </a:r>
            <a:r>
              <a:rPr spc="-5" dirty="0"/>
              <a:t>DOZİMETRE</a:t>
            </a:r>
            <a:r>
              <a:rPr dirty="0"/>
              <a:t> </a:t>
            </a:r>
            <a:r>
              <a:rPr spc="-5" dirty="0"/>
              <a:t>HİZMETİNİN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AMAÇLARI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875" y="2284222"/>
            <a:ext cx="8483600" cy="27305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715" indent="-342900" algn="just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426084" algn="l"/>
              </a:tabLst>
            </a:pPr>
            <a:r>
              <a:rPr sz="2000" spc="-5" dirty="0">
                <a:latin typeface="Century Gothic"/>
                <a:cs typeface="Century Gothic"/>
              </a:rPr>
              <a:t>Personelin maruz kaldığı kişisel </a:t>
            </a:r>
            <a:r>
              <a:rPr sz="2000" spc="-10" dirty="0">
                <a:latin typeface="Century Gothic"/>
                <a:cs typeface="Century Gothic"/>
              </a:rPr>
              <a:t>radyasyon </a:t>
            </a:r>
            <a:r>
              <a:rPr sz="2000" spc="-5" dirty="0">
                <a:latin typeface="Century Gothic"/>
                <a:cs typeface="Century Gothic"/>
              </a:rPr>
              <a:t>dozlarının maksimum  müsaade edilen seviyenin altında tutulabilmesi için, </a:t>
            </a:r>
            <a:r>
              <a:rPr sz="2000" dirty="0">
                <a:latin typeface="Century Gothic"/>
                <a:cs typeface="Century Gothic"/>
              </a:rPr>
              <a:t>alınan </a:t>
            </a:r>
            <a:r>
              <a:rPr sz="2000" spc="-5" dirty="0">
                <a:latin typeface="Century Gothic"/>
                <a:cs typeface="Century Gothic"/>
              </a:rPr>
              <a:t>dozları  </a:t>
            </a:r>
            <a:r>
              <a:rPr sz="2000" dirty="0">
                <a:latin typeface="Century Gothic"/>
                <a:cs typeface="Century Gothic"/>
              </a:rPr>
              <a:t>ölçmek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spc="-5" dirty="0">
                <a:latin typeface="Century Gothic"/>
                <a:cs typeface="Century Gothic"/>
              </a:rPr>
              <a:t>kayıtlarını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tutmak,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160"/>
              </a:lnSpc>
              <a:buFont typeface="Arial"/>
              <a:buChar char="•"/>
              <a:tabLst>
                <a:tab pos="426084" algn="l"/>
              </a:tabLst>
            </a:pPr>
            <a:r>
              <a:rPr sz="2000" spc="-5" dirty="0">
                <a:latin typeface="Century Gothic"/>
                <a:cs typeface="Century Gothic"/>
              </a:rPr>
              <a:t>Personele, radyasyon bakımından sağlığının korunduğu  </a:t>
            </a:r>
            <a:r>
              <a:rPr sz="2000" dirty="0">
                <a:latin typeface="Century Gothic"/>
                <a:cs typeface="Century Gothic"/>
              </a:rPr>
              <a:t>güvencesini</a:t>
            </a:r>
            <a:r>
              <a:rPr sz="2000" spc="-8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vermek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425450" algn="l"/>
                <a:tab pos="426084" algn="l"/>
                <a:tab pos="1681480" algn="l"/>
                <a:tab pos="2406650" algn="l"/>
                <a:tab pos="3874770" algn="l"/>
                <a:tab pos="5546725" algn="l"/>
                <a:tab pos="6548120" algn="l"/>
                <a:tab pos="7833359" algn="l"/>
              </a:tabLst>
            </a:pP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0" dirty="0">
                <a:latin typeface="Century Gothic"/>
                <a:cs typeface="Century Gothic"/>
              </a:rPr>
              <a:t>u</a:t>
            </a:r>
            <a:r>
              <a:rPr sz="2000" spc="-2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spc="-5" dirty="0">
                <a:latin typeface="Century Gothic"/>
                <a:cs typeface="Century Gothic"/>
              </a:rPr>
              <a:t>lu</a:t>
            </a:r>
            <a:r>
              <a:rPr sz="2000" dirty="0">
                <a:latin typeface="Century Gothic"/>
                <a:cs typeface="Century Gothic"/>
              </a:rPr>
              <a:t>ş	</a:t>
            </a:r>
            <a:r>
              <a:rPr sz="2000" spc="0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e	</a:t>
            </a:r>
            <a:r>
              <a:rPr sz="2000" spc="-1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erso</a:t>
            </a:r>
            <a:r>
              <a:rPr sz="2000" spc="-10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el	</a:t>
            </a:r>
            <a:r>
              <a:rPr sz="2000" spc="-5" dirty="0">
                <a:latin typeface="Century Gothic"/>
                <a:cs typeface="Century Gothic"/>
              </a:rPr>
              <a:t>ara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spc="0" dirty="0">
                <a:latin typeface="Century Gothic"/>
                <a:cs typeface="Century Gothic"/>
              </a:rPr>
              <a:t>ı</a:t>
            </a:r>
            <a:r>
              <a:rPr sz="2000" dirty="0">
                <a:latin typeface="Century Gothic"/>
                <a:cs typeface="Century Gothic"/>
              </a:rPr>
              <a:t>ndaki	fa</a:t>
            </a:r>
            <a:r>
              <a:rPr sz="2000" spc="-20" dirty="0">
                <a:latin typeface="Century Gothic"/>
                <a:cs typeface="Century Gothic"/>
              </a:rPr>
              <a:t>z</a:t>
            </a:r>
            <a:r>
              <a:rPr sz="2000" spc="0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a	</a:t>
            </a:r>
            <a:r>
              <a:rPr sz="2000" spc="-5" dirty="0">
                <a:latin typeface="Century Gothic"/>
                <a:cs typeface="Century Gothic"/>
              </a:rPr>
              <a:t>do</a:t>
            </a:r>
            <a:r>
              <a:rPr sz="2000" dirty="0">
                <a:latin typeface="Century Gothic"/>
                <a:cs typeface="Century Gothic"/>
              </a:rPr>
              <a:t>z	</a:t>
            </a:r>
            <a:r>
              <a:rPr sz="2000" spc="-5" dirty="0">
                <a:latin typeface="Century Gothic"/>
                <a:cs typeface="Century Gothic"/>
              </a:rPr>
              <a:t>alma</a:t>
            </a:r>
            <a:endParaRPr sz="2000">
              <a:latin typeface="Century Gothic"/>
              <a:cs typeface="Century Gothic"/>
            </a:endParaRPr>
          </a:p>
          <a:p>
            <a:pPr marL="355600">
              <a:lnSpc>
                <a:spcPts val="2280"/>
              </a:lnSpc>
              <a:tabLst>
                <a:tab pos="2748280" algn="l"/>
              </a:tabLst>
            </a:pPr>
            <a:r>
              <a:rPr sz="2000" spc="-5" dirty="0">
                <a:latin typeface="Century Gothic"/>
                <a:cs typeface="Century Gothic"/>
              </a:rPr>
              <a:t>anlaşmazlıklarında	</a:t>
            </a:r>
            <a:r>
              <a:rPr sz="2000" dirty="0">
                <a:latin typeface="Century Gothic"/>
                <a:cs typeface="Century Gothic"/>
              </a:rPr>
              <a:t>kanuni koruma olanağı</a:t>
            </a:r>
            <a:r>
              <a:rPr sz="2000" spc="-9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sağlamak.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654" y="674877"/>
            <a:ext cx="5254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SAĞLIK</a:t>
            </a:r>
            <a:r>
              <a:rPr spc="-60" dirty="0"/>
              <a:t> </a:t>
            </a:r>
            <a:r>
              <a:rPr spc="-5" dirty="0"/>
              <a:t>TARAMALARI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433" y="1661871"/>
            <a:ext cx="8371840" cy="308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Radyasyon alanında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çalışanlar;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entury Gothic"/>
                <a:cs typeface="Century Gothic"/>
              </a:rPr>
              <a:t>6 </a:t>
            </a:r>
            <a:r>
              <a:rPr sz="2400" spc="-5" dirty="0">
                <a:latin typeface="Century Gothic"/>
                <a:cs typeface="Century Gothic"/>
              </a:rPr>
              <a:t>ayda </a:t>
            </a:r>
            <a:r>
              <a:rPr sz="2400" dirty="0">
                <a:latin typeface="Century Gothic"/>
                <a:cs typeface="Century Gothic"/>
              </a:rPr>
              <a:t>bir kez </a:t>
            </a:r>
            <a:r>
              <a:rPr sz="2400" spc="-5" dirty="0">
                <a:latin typeface="Century Gothic"/>
                <a:cs typeface="Century Gothic"/>
              </a:rPr>
              <a:t>periferik</a:t>
            </a:r>
            <a:r>
              <a:rPr sz="2400" spc="-9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yayma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entury Gothic"/>
                <a:cs typeface="Century Gothic"/>
              </a:rPr>
              <a:t>6 </a:t>
            </a:r>
            <a:r>
              <a:rPr sz="2400" spc="-5" dirty="0">
                <a:latin typeface="Century Gothic"/>
                <a:cs typeface="Century Gothic"/>
              </a:rPr>
              <a:t>ayda </a:t>
            </a:r>
            <a:r>
              <a:rPr sz="2400" dirty="0">
                <a:latin typeface="Century Gothic"/>
                <a:cs typeface="Century Gothic"/>
              </a:rPr>
              <a:t>bir kez</a:t>
            </a:r>
            <a:r>
              <a:rPr sz="2400" spc="-1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hemogram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entury Gothic"/>
                <a:cs typeface="Century Gothic"/>
              </a:rPr>
              <a:t>Yılda 1 </a:t>
            </a:r>
            <a:r>
              <a:rPr sz="2400" spc="-10" dirty="0">
                <a:latin typeface="Century Gothic"/>
                <a:cs typeface="Century Gothic"/>
              </a:rPr>
              <a:t>kez  </a:t>
            </a:r>
            <a:r>
              <a:rPr sz="2400" dirty="0">
                <a:latin typeface="Century Gothic"/>
                <a:cs typeface="Century Gothic"/>
              </a:rPr>
              <a:t>Tiroid </a:t>
            </a:r>
            <a:r>
              <a:rPr sz="2400" spc="-10" dirty="0">
                <a:latin typeface="Century Gothic"/>
                <a:cs typeface="Century Gothic"/>
              </a:rPr>
              <a:t>USG, </a:t>
            </a:r>
            <a:r>
              <a:rPr sz="2400" spc="-5" dirty="0">
                <a:latin typeface="Century Gothic"/>
                <a:cs typeface="Century Gothic"/>
              </a:rPr>
              <a:t>Dermatoloji  </a:t>
            </a:r>
            <a:r>
              <a:rPr sz="2400" dirty="0">
                <a:latin typeface="Century Gothic"/>
                <a:cs typeface="Century Gothic"/>
              </a:rPr>
              <a:t>ve </a:t>
            </a:r>
            <a:r>
              <a:rPr sz="2400" spc="-10" dirty="0">
                <a:latin typeface="Century Gothic"/>
                <a:cs typeface="Century Gothic"/>
              </a:rPr>
              <a:t>Göz</a:t>
            </a:r>
            <a:r>
              <a:rPr sz="2400" spc="60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muayenesi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Century Gothic"/>
                <a:cs typeface="Century Gothic"/>
              </a:rPr>
              <a:t>yaptırmalıdır.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002" y="459994"/>
            <a:ext cx="7225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HAVALANDIRMA </a:t>
            </a:r>
            <a:r>
              <a:rPr dirty="0"/>
              <a:t>ve</a:t>
            </a:r>
            <a:r>
              <a:rPr spc="-50" dirty="0"/>
              <a:t> </a:t>
            </a:r>
            <a:r>
              <a:rPr dirty="0"/>
              <a:t>TEMİZLİK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1871929"/>
            <a:ext cx="82340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entury Gothic"/>
                <a:cs typeface="Century Gothic"/>
              </a:rPr>
              <a:t>Radyasyon yayan cihazların bulunduğu </a:t>
            </a:r>
            <a:r>
              <a:rPr sz="2400" dirty="0">
                <a:latin typeface="Century Gothic"/>
                <a:cs typeface="Century Gothic"/>
              </a:rPr>
              <a:t>odaların  hem </a:t>
            </a:r>
            <a:r>
              <a:rPr sz="2400" spc="-5" dirty="0">
                <a:latin typeface="Century Gothic"/>
                <a:cs typeface="Century Gothic"/>
              </a:rPr>
              <a:t>radyasyon güvenliği hem </a:t>
            </a:r>
            <a:r>
              <a:rPr sz="2400" dirty="0">
                <a:latin typeface="Century Gothic"/>
                <a:cs typeface="Century Gothic"/>
              </a:rPr>
              <a:t>de </a:t>
            </a:r>
            <a:r>
              <a:rPr sz="2400" spc="-5" dirty="0">
                <a:latin typeface="Century Gothic"/>
                <a:cs typeface="Century Gothic"/>
              </a:rPr>
              <a:t>hijyen </a:t>
            </a:r>
            <a:r>
              <a:rPr sz="2400" spc="-10" dirty="0">
                <a:latin typeface="Century Gothic"/>
                <a:cs typeface="Century Gothic"/>
              </a:rPr>
              <a:t>açısından  </a:t>
            </a:r>
            <a:r>
              <a:rPr sz="2400" dirty="0">
                <a:latin typeface="Century Gothic"/>
                <a:cs typeface="Century Gothic"/>
              </a:rPr>
              <a:t>mutlaka havalandırma </a:t>
            </a:r>
            <a:r>
              <a:rPr sz="2400" spc="-5" dirty="0">
                <a:latin typeface="Century Gothic"/>
                <a:cs typeface="Century Gothic"/>
              </a:rPr>
              <a:t>sistemine </a:t>
            </a:r>
            <a:r>
              <a:rPr sz="2400" dirty="0">
                <a:latin typeface="Century Gothic"/>
                <a:cs typeface="Century Gothic"/>
              </a:rPr>
              <a:t>sahip </a:t>
            </a:r>
            <a:r>
              <a:rPr sz="2400" spc="-5" dirty="0">
                <a:latin typeface="Century Gothic"/>
                <a:cs typeface="Century Gothic"/>
              </a:rPr>
              <a:t>olması</a:t>
            </a:r>
            <a:r>
              <a:rPr sz="2400" spc="-1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gerekir.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entury Gothic"/>
                <a:cs typeface="Century Gothic"/>
              </a:rPr>
              <a:t>Düzenli olarak temizlik yapılmalı, </a:t>
            </a:r>
            <a:r>
              <a:rPr sz="2400" dirty="0">
                <a:latin typeface="Century Gothic"/>
                <a:cs typeface="Century Gothic"/>
              </a:rPr>
              <a:t>radyoaktif </a:t>
            </a:r>
            <a:r>
              <a:rPr sz="2400" spc="-10" dirty="0">
                <a:latin typeface="Century Gothic"/>
                <a:cs typeface="Century Gothic"/>
              </a:rPr>
              <a:t>atıklar</a:t>
            </a:r>
            <a:r>
              <a:rPr sz="2400" spc="37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için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kurşun tenekeler</a:t>
            </a:r>
            <a:r>
              <a:rPr sz="2400" spc="-7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olmalıdır.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716" y="620344"/>
            <a:ext cx="6053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RADYASYON</a:t>
            </a:r>
            <a:r>
              <a:rPr sz="4400" spc="-75" dirty="0"/>
              <a:t> </a:t>
            </a:r>
            <a:r>
              <a:rPr sz="4400" spc="-5" dirty="0"/>
              <a:t>NEDİR?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444" y="3159379"/>
            <a:ext cx="7007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Enerjinin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parçacık </a:t>
            </a:r>
            <a:r>
              <a:rPr sz="2400" spc="-5" dirty="0">
                <a:latin typeface="Century Gothic"/>
                <a:cs typeface="Century Gothic"/>
              </a:rPr>
              <a:t>ya da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elektromanyetik</a:t>
            </a:r>
            <a:r>
              <a:rPr sz="2400" spc="-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dalga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entury Gothic"/>
                <a:cs typeface="Century Gothic"/>
              </a:rPr>
              <a:t>yoluyla</a:t>
            </a:r>
            <a:r>
              <a:rPr sz="2400" spc="-9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yayılmasıdır.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7070" y="2113533"/>
            <a:ext cx="3093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Radyasyonun yapısını </a:t>
            </a:r>
            <a:r>
              <a:rPr sz="1400" spc="-5" dirty="0">
                <a:latin typeface="Arial"/>
                <a:cs typeface="Arial"/>
              </a:rPr>
              <a:t>ifade</a:t>
            </a:r>
            <a:r>
              <a:rPr sz="1400" spc="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etmektedir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4120" y="2546604"/>
            <a:ext cx="4464050" cy="433070"/>
          </a:xfrm>
          <a:custGeom>
            <a:avLst/>
            <a:gdLst/>
            <a:ahLst/>
            <a:cxnLst/>
            <a:rect l="l" t="t" r="r" b="b"/>
            <a:pathLst>
              <a:path w="4464050" h="433069">
                <a:moveTo>
                  <a:pt x="0" y="432816"/>
                </a:moveTo>
                <a:lnTo>
                  <a:pt x="1836" y="364418"/>
                </a:lnTo>
                <a:lnTo>
                  <a:pt x="6953" y="305013"/>
                </a:lnTo>
                <a:lnTo>
                  <a:pt x="14758" y="258165"/>
                </a:lnTo>
                <a:lnTo>
                  <a:pt x="36068" y="216408"/>
                </a:lnTo>
                <a:lnTo>
                  <a:pt x="2195830" y="216408"/>
                </a:lnTo>
                <a:lnTo>
                  <a:pt x="2207237" y="205374"/>
                </a:lnTo>
                <a:lnTo>
                  <a:pt x="2217139" y="174650"/>
                </a:lnTo>
                <a:lnTo>
                  <a:pt x="2224944" y="127802"/>
                </a:lnTo>
                <a:lnTo>
                  <a:pt x="2230061" y="68397"/>
                </a:lnTo>
                <a:lnTo>
                  <a:pt x="2231897" y="0"/>
                </a:lnTo>
                <a:lnTo>
                  <a:pt x="2233734" y="68397"/>
                </a:lnTo>
                <a:lnTo>
                  <a:pt x="2238851" y="127802"/>
                </a:lnTo>
                <a:lnTo>
                  <a:pt x="2246656" y="174650"/>
                </a:lnTo>
                <a:lnTo>
                  <a:pt x="2256558" y="205374"/>
                </a:lnTo>
                <a:lnTo>
                  <a:pt x="2267966" y="216408"/>
                </a:lnTo>
                <a:lnTo>
                  <a:pt x="4427728" y="216408"/>
                </a:lnTo>
                <a:lnTo>
                  <a:pt x="4439135" y="227441"/>
                </a:lnTo>
                <a:lnTo>
                  <a:pt x="4449037" y="258165"/>
                </a:lnTo>
                <a:lnTo>
                  <a:pt x="4456842" y="305013"/>
                </a:lnTo>
                <a:lnTo>
                  <a:pt x="4461959" y="364418"/>
                </a:lnTo>
                <a:lnTo>
                  <a:pt x="4463796" y="4328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1350263"/>
            <a:ext cx="3407664" cy="2487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5275" y="4032502"/>
            <a:ext cx="3738372" cy="2708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6108" y="1412747"/>
            <a:ext cx="2735580" cy="2202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7420" y="4041647"/>
            <a:ext cx="2072639" cy="2513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7454" y="336931"/>
            <a:ext cx="278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RADYOLO</a:t>
            </a:r>
            <a:r>
              <a:rPr spc="5" dirty="0"/>
              <a:t>J</a:t>
            </a:r>
            <a:r>
              <a:rPr dirty="0"/>
              <a:t>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23370"/>
          <a:stretch/>
        </p:blipFill>
        <p:spPr>
          <a:xfrm>
            <a:off x="33528" y="-28338"/>
            <a:ext cx="8962267" cy="68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091" y="1533905"/>
            <a:ext cx="5871845" cy="351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entury Gothic"/>
                <a:cs typeface="Century Gothic"/>
              </a:rPr>
              <a:t>Kumanda Ünitesi</a:t>
            </a:r>
            <a:r>
              <a:rPr sz="2800" b="1" spc="-15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Yerleşimi: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180340" marR="1550035">
              <a:lnSpc>
                <a:spcPct val="117100"/>
              </a:lnSpc>
            </a:pPr>
            <a:r>
              <a:rPr sz="2400" spc="-5" dirty="0">
                <a:latin typeface="Century Gothic"/>
                <a:cs typeface="Century Gothic"/>
              </a:rPr>
              <a:t>Tercihen </a:t>
            </a:r>
            <a:r>
              <a:rPr sz="2400" dirty="0">
                <a:latin typeface="Century Gothic"/>
                <a:cs typeface="Century Gothic"/>
              </a:rPr>
              <a:t>oda </a:t>
            </a:r>
            <a:r>
              <a:rPr sz="2400" spc="-5" dirty="0">
                <a:latin typeface="Century Gothic"/>
                <a:cs typeface="Century Gothic"/>
              </a:rPr>
              <a:t>dışında </a:t>
            </a:r>
            <a:r>
              <a:rPr sz="2400" dirty="0">
                <a:latin typeface="Century Gothic"/>
                <a:cs typeface="Century Gothic"/>
              </a:rPr>
              <a:t>olmalı.  </a:t>
            </a:r>
            <a:r>
              <a:rPr sz="2400" spc="-5" dirty="0">
                <a:latin typeface="Century Gothic"/>
                <a:cs typeface="Century Gothic"/>
              </a:rPr>
              <a:t>Oda </a:t>
            </a:r>
            <a:r>
              <a:rPr sz="2400" dirty="0">
                <a:latin typeface="Century Gothic"/>
                <a:cs typeface="Century Gothic"/>
              </a:rPr>
              <a:t>içinde ise</a:t>
            </a:r>
            <a:r>
              <a:rPr sz="2400" spc="-1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Paravan: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365760" indent="-185420">
              <a:lnSpc>
                <a:spcPct val="100000"/>
              </a:lnSpc>
              <a:buChar char="-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Hasta masasından </a:t>
            </a:r>
            <a:r>
              <a:rPr sz="2400" dirty="0">
                <a:latin typeface="Century Gothic"/>
                <a:cs typeface="Century Gothic"/>
              </a:rPr>
              <a:t>en </a:t>
            </a:r>
            <a:r>
              <a:rPr sz="2400" spc="-5" dirty="0">
                <a:latin typeface="Century Gothic"/>
                <a:cs typeface="Century Gothic"/>
              </a:rPr>
              <a:t>az 2m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uzaklıkta</a:t>
            </a:r>
            <a:endParaRPr sz="2400">
              <a:latin typeface="Century Gothic"/>
              <a:cs typeface="Century Gothic"/>
            </a:endParaRPr>
          </a:p>
          <a:p>
            <a:pPr marL="365760" indent="-185420">
              <a:lnSpc>
                <a:spcPct val="100000"/>
              </a:lnSpc>
              <a:spcBef>
                <a:spcPts val="490"/>
              </a:spcBef>
              <a:buChar char="-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Kurşun eşdeğerli cam</a:t>
            </a:r>
            <a:r>
              <a:rPr sz="2400" spc="-8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pencereli</a:t>
            </a:r>
            <a:endParaRPr sz="2400">
              <a:latin typeface="Century Gothic"/>
              <a:cs typeface="Century Gothic"/>
            </a:endParaRPr>
          </a:p>
          <a:p>
            <a:pPr marL="365760" indent="-185420">
              <a:lnSpc>
                <a:spcPct val="100000"/>
              </a:lnSpc>
              <a:spcBef>
                <a:spcPts val="500"/>
              </a:spcBef>
              <a:buChar char="-"/>
              <a:tabLst>
                <a:tab pos="366395" algn="l"/>
              </a:tabLst>
            </a:pPr>
            <a:r>
              <a:rPr sz="2400" spc="-10" dirty="0">
                <a:latin typeface="Century Gothic"/>
                <a:cs typeface="Century Gothic"/>
              </a:rPr>
              <a:t>1.8m </a:t>
            </a:r>
            <a:r>
              <a:rPr sz="2400" spc="-5" dirty="0">
                <a:latin typeface="Century Gothic"/>
                <a:cs typeface="Century Gothic"/>
              </a:rPr>
              <a:t>yükseklik </a:t>
            </a:r>
            <a:r>
              <a:rPr sz="2400" spc="0" dirty="0">
                <a:latin typeface="Century Gothic"/>
                <a:cs typeface="Century Gothic"/>
              </a:rPr>
              <a:t>ve </a:t>
            </a:r>
            <a:r>
              <a:rPr sz="2400" spc="-5" dirty="0">
                <a:latin typeface="Century Gothic"/>
                <a:cs typeface="Century Gothic"/>
              </a:rPr>
              <a:t>1m </a:t>
            </a:r>
            <a:r>
              <a:rPr sz="2400" dirty="0">
                <a:latin typeface="Century Gothic"/>
                <a:cs typeface="Century Gothic"/>
              </a:rPr>
              <a:t>eninde</a:t>
            </a:r>
            <a:r>
              <a:rPr sz="2400" spc="-10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olmalı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454" y="336931"/>
            <a:ext cx="278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RADYOLO</a:t>
            </a:r>
            <a:r>
              <a:rPr spc="5" dirty="0"/>
              <a:t>J</a:t>
            </a:r>
            <a:r>
              <a:rPr dirty="0"/>
              <a:t>İ</a:t>
            </a:r>
          </a:p>
        </p:txBody>
      </p:sp>
      <p:sp>
        <p:nvSpPr>
          <p:cNvPr id="4" name="object 4"/>
          <p:cNvSpPr/>
          <p:nvPr/>
        </p:nvSpPr>
        <p:spPr>
          <a:xfrm>
            <a:off x="5500115" y="1124711"/>
            <a:ext cx="2935224" cy="2270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6852" y="2522220"/>
            <a:ext cx="2327148" cy="2270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726" y="1695145"/>
            <a:ext cx="642747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B1B1B1"/>
                </a:solidFill>
                <a:latin typeface="Arial"/>
                <a:cs typeface="Arial"/>
              </a:rPr>
              <a:t>•</a:t>
            </a:r>
            <a:r>
              <a:rPr sz="1800" spc="-5" dirty="0">
                <a:latin typeface="Arial"/>
                <a:cs typeface="Arial"/>
              </a:rPr>
              <a:t>Radyolog, radyoloji tekniker/teknisyen, hemşire gibi X-ışını  uygulamaları </a:t>
            </a:r>
            <a:r>
              <a:rPr sz="1800" spc="-10" dirty="0">
                <a:latin typeface="Arial"/>
                <a:cs typeface="Arial"/>
              </a:rPr>
              <a:t>yapan </a:t>
            </a:r>
            <a:r>
              <a:rPr sz="1800" spc="-5" dirty="0">
                <a:latin typeface="Arial"/>
                <a:cs typeface="Arial"/>
              </a:rPr>
              <a:t>radyasyon görevlileri bazı durumlarda  hastanın, dolayısıyla da X-ışını demetinin yakınında  bulunabilirler.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B1B1B1"/>
                </a:solidFill>
                <a:latin typeface="Arial"/>
                <a:cs typeface="Arial"/>
              </a:rPr>
              <a:t>•</a:t>
            </a:r>
            <a:r>
              <a:rPr sz="1800" spc="-5" dirty="0">
                <a:latin typeface="Arial"/>
                <a:cs typeface="Arial"/>
              </a:rPr>
              <a:t>Bazı özel uygulamalar dışında, personel vücutlarının herhangi  bir bölümünü ASLA </a:t>
            </a:r>
            <a:r>
              <a:rPr sz="1800" spc="-10" dirty="0">
                <a:latin typeface="Arial"/>
                <a:cs typeface="Arial"/>
              </a:rPr>
              <a:t>doğrudan </a:t>
            </a:r>
            <a:r>
              <a:rPr sz="1800" spc="-5" dirty="0">
                <a:latin typeface="Arial"/>
                <a:cs typeface="Arial"/>
              </a:rPr>
              <a:t>X-ışını demetine maruz  </a:t>
            </a:r>
            <a:r>
              <a:rPr sz="1800" spc="-10" dirty="0">
                <a:latin typeface="Arial"/>
                <a:cs typeface="Arial"/>
              </a:rPr>
              <a:t>bırakmamalıdır.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7454" y="336931"/>
            <a:ext cx="278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RADYOLO</a:t>
            </a:r>
            <a:r>
              <a:rPr spc="5" dirty="0"/>
              <a:t>J</a:t>
            </a:r>
            <a:r>
              <a:rPr dirty="0"/>
              <a:t>İ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8588" y="2852927"/>
            <a:ext cx="2781300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5152" y="231140"/>
            <a:ext cx="5933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HAMİLELİK </a:t>
            </a:r>
            <a:r>
              <a:rPr dirty="0"/>
              <a:t>ve</a:t>
            </a:r>
            <a:r>
              <a:rPr spc="-75" dirty="0"/>
              <a:t> </a:t>
            </a:r>
            <a:r>
              <a:rPr spc="-5" dirty="0"/>
              <a:t>IŞINLAMA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38860"/>
            <a:ext cx="8552180" cy="480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entury Gothic"/>
                <a:cs typeface="Century Gothic"/>
              </a:rPr>
              <a:t>Hamilelik şüphesi taşıyan personel, durumu </a:t>
            </a:r>
            <a:r>
              <a:rPr sz="2400" dirty="0">
                <a:latin typeface="Century Gothic"/>
                <a:cs typeface="Century Gothic"/>
              </a:rPr>
              <a:t>amirine </a:t>
            </a:r>
            <a:r>
              <a:rPr sz="2400" spc="-5" dirty="0">
                <a:latin typeface="Century Gothic"/>
                <a:cs typeface="Century Gothic"/>
              </a:rPr>
              <a:t>yazılı  </a:t>
            </a:r>
            <a:r>
              <a:rPr sz="2400" dirty="0">
                <a:latin typeface="Century Gothic"/>
                <a:cs typeface="Century Gothic"/>
              </a:rPr>
              <a:t>olarak </a:t>
            </a:r>
            <a:r>
              <a:rPr sz="2400" spc="-5" dirty="0">
                <a:latin typeface="Century Gothic"/>
                <a:cs typeface="Century Gothic"/>
              </a:rPr>
              <a:t>bildirmeli </a:t>
            </a:r>
            <a:r>
              <a:rPr sz="2400" dirty="0">
                <a:latin typeface="Century Gothic"/>
                <a:cs typeface="Century Gothic"/>
              </a:rPr>
              <a:t>ve hamile personelin </a:t>
            </a:r>
            <a:r>
              <a:rPr sz="2400" spc="-5" dirty="0">
                <a:latin typeface="Century Gothic"/>
                <a:cs typeface="Century Gothic"/>
              </a:rPr>
              <a:t>yıllık doz limitleri  </a:t>
            </a:r>
            <a:r>
              <a:rPr sz="2400" dirty="0">
                <a:latin typeface="Century Gothic"/>
                <a:cs typeface="Century Gothic"/>
              </a:rPr>
              <a:t>toplum </a:t>
            </a:r>
            <a:r>
              <a:rPr sz="2400" spc="-5" dirty="0">
                <a:latin typeface="Century Gothic"/>
                <a:cs typeface="Century Gothic"/>
              </a:rPr>
              <a:t>doz limitlerini aşmamalıdır. Ayrıca bilfiil denetimli  alanlarda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çalıştırılmayacaktır.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marR="266446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entury Gothic"/>
                <a:cs typeface="Century Gothic"/>
              </a:rPr>
              <a:t>Yumurtanın döllenip rahime inmeden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 önceki 10-12 günlük periyotta</a:t>
            </a:r>
            <a:r>
              <a:rPr sz="2400" spc="-5" dirty="0">
                <a:latin typeface="Century Gothic"/>
                <a:cs typeface="Century Gothic"/>
              </a:rPr>
              <a:t>, küçük  dozların dahi fetüsü başarısız kıldığı  </a:t>
            </a:r>
            <a:r>
              <a:rPr sz="2400" dirty="0">
                <a:latin typeface="Century Gothic"/>
                <a:cs typeface="Century Gothic"/>
              </a:rPr>
              <a:t>kabul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edilmektedir.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266573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entury Gothic"/>
                <a:cs typeface="Century Gothic"/>
              </a:rPr>
              <a:t>Hamilelikte </a:t>
            </a:r>
            <a:r>
              <a:rPr sz="2400" dirty="0">
                <a:latin typeface="Century Gothic"/>
                <a:cs typeface="Century Gothic"/>
              </a:rPr>
              <a:t>radyasyona karşı </a:t>
            </a:r>
            <a:r>
              <a:rPr sz="2400" spc="-5" dirty="0">
                <a:latin typeface="Century Gothic"/>
                <a:cs typeface="Century Gothic"/>
              </a:rPr>
              <a:t>en  hassas dönemin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18. </a:t>
            </a:r>
            <a:r>
              <a:rPr sz="2400" spc="5" dirty="0">
                <a:solidFill>
                  <a:srgbClr val="FF0000"/>
                </a:solidFill>
                <a:latin typeface="Century Gothic"/>
                <a:cs typeface="Century Gothic"/>
              </a:rPr>
              <a:t>ve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48.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günler 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arasıdır.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152" y="231140"/>
            <a:ext cx="5933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HAMİLELİK </a:t>
            </a:r>
            <a:r>
              <a:rPr dirty="0"/>
              <a:t>ve</a:t>
            </a:r>
            <a:r>
              <a:rPr spc="-75" dirty="0"/>
              <a:t> </a:t>
            </a:r>
            <a:r>
              <a:rPr spc="-5" dirty="0"/>
              <a:t>IŞINLAMA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3394"/>
            <a:ext cx="8982075" cy="5512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2720" indent="-342900" algn="just">
              <a:lnSpc>
                <a:spcPct val="100000"/>
              </a:lnSpc>
              <a:spcBef>
                <a:spcPts val="105"/>
              </a:spcBef>
              <a:buClr>
                <a:srgbClr val="5F76B4"/>
              </a:buClr>
              <a:buSzPct val="75000"/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entury Gothic"/>
                <a:cs typeface="Century Gothic"/>
              </a:rPr>
              <a:t>Hamileler, hamileliklerinin sonuna kadar ertelenmesinde </a:t>
            </a:r>
            <a:r>
              <a:rPr sz="2000" spc="-10" dirty="0">
                <a:latin typeface="Century Gothic"/>
                <a:cs typeface="Century Gothic"/>
              </a:rPr>
              <a:t>bir </a:t>
            </a:r>
            <a:r>
              <a:rPr sz="2000" spc="-5" dirty="0">
                <a:latin typeface="Century Gothic"/>
                <a:cs typeface="Century Gothic"/>
              </a:rPr>
              <a:t>sakınca  </a:t>
            </a:r>
            <a:r>
              <a:rPr sz="2000" dirty="0">
                <a:latin typeface="Century Gothic"/>
                <a:cs typeface="Century Gothic"/>
              </a:rPr>
              <a:t>yoksa, </a:t>
            </a:r>
            <a:r>
              <a:rPr sz="2000" spc="-5" dirty="0">
                <a:latin typeface="Century Gothic"/>
                <a:cs typeface="Century Gothic"/>
              </a:rPr>
              <a:t>karın bölgesinde tanısal X-ışını tetkiklerini yaptırmaktan  </a:t>
            </a:r>
            <a:r>
              <a:rPr sz="2000" dirty="0">
                <a:latin typeface="Century Gothic"/>
                <a:cs typeface="Century Gothic"/>
              </a:rPr>
              <a:t>kaçınmalıdırlar.</a:t>
            </a:r>
          </a:p>
          <a:p>
            <a:pPr marL="355600" marR="170180" indent="-342900" algn="just">
              <a:lnSpc>
                <a:spcPct val="99800"/>
              </a:lnSpc>
              <a:spcBef>
                <a:spcPts val="605"/>
              </a:spcBef>
              <a:buClr>
                <a:srgbClr val="5F76B4"/>
              </a:buClr>
              <a:buSzPct val="75000"/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entury Gothic"/>
                <a:cs typeface="Century Gothic"/>
              </a:rPr>
              <a:t>Üreme </a:t>
            </a:r>
            <a:r>
              <a:rPr sz="2000" dirty="0">
                <a:latin typeface="Century Gothic"/>
                <a:cs typeface="Century Gothic"/>
              </a:rPr>
              <a:t>çağındaki tüm </a:t>
            </a:r>
            <a:r>
              <a:rPr sz="2000" spc="-5" dirty="0">
                <a:latin typeface="Century Gothic"/>
                <a:cs typeface="Century Gothic"/>
              </a:rPr>
              <a:t>kadınların pelvik bölge </a:t>
            </a:r>
            <a:r>
              <a:rPr sz="2000" dirty="0">
                <a:latin typeface="Century Gothic"/>
                <a:cs typeface="Century Gothic"/>
              </a:rPr>
              <a:t>tanısal </a:t>
            </a:r>
            <a:r>
              <a:rPr sz="2000" spc="-5" dirty="0">
                <a:latin typeface="Century Gothic"/>
                <a:cs typeface="Century Gothic"/>
              </a:rPr>
              <a:t>tetkikleri,  hamilelik olasılığının daha </a:t>
            </a:r>
            <a:r>
              <a:rPr sz="2000" spc="-10" dirty="0">
                <a:latin typeface="Century Gothic"/>
                <a:cs typeface="Century Gothic"/>
              </a:rPr>
              <a:t>az </a:t>
            </a:r>
            <a:r>
              <a:rPr sz="2000" spc="-5" dirty="0">
                <a:latin typeface="Century Gothic"/>
                <a:cs typeface="Century Gothic"/>
              </a:rPr>
              <a:t>olduğu, </a:t>
            </a:r>
            <a:r>
              <a:rPr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adet döneminin ilk günleri</a:t>
            </a:r>
            <a:r>
              <a:rPr sz="2000" spc="-5" dirty="0">
                <a:latin typeface="Century Gothic"/>
                <a:cs typeface="Century Gothic"/>
              </a:rPr>
              <a:t>nde  yaptırmaları</a:t>
            </a:r>
            <a:r>
              <a:rPr sz="2000" spc="-9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önerilir.</a:t>
            </a:r>
          </a:p>
          <a:p>
            <a:pPr marL="355600" indent="-342900">
              <a:lnSpc>
                <a:spcPts val="2395"/>
              </a:lnSpc>
              <a:spcBef>
                <a:spcPts val="1330"/>
              </a:spcBef>
              <a:buClr>
                <a:srgbClr val="5F76B4"/>
              </a:buClr>
              <a:buSzPct val="70000"/>
              <a:buFont typeface="Arial"/>
              <a:buChar char="•"/>
              <a:tabLst>
                <a:tab pos="354965" algn="l"/>
                <a:tab pos="355600" algn="l"/>
                <a:tab pos="1887220" algn="l"/>
                <a:tab pos="2955925" algn="l"/>
                <a:tab pos="4313555" algn="l"/>
                <a:tab pos="5923280" algn="l"/>
                <a:tab pos="7508875" algn="l"/>
              </a:tabLst>
            </a:pP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Radyolojik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2000" dirty="0" err="1">
                <a:solidFill>
                  <a:srgbClr val="FF0000"/>
                </a:solidFill>
                <a:latin typeface="Century Gothic"/>
                <a:cs typeface="Century Gothic"/>
              </a:rPr>
              <a:t>çekim</a:t>
            </a:r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sırasında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hamileliğin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bilinmediği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durumlarda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60960" algn="ctr">
              <a:lnSpc>
                <a:spcPts val="2395"/>
              </a:lnSpc>
            </a:pPr>
            <a:r>
              <a:rPr lang="en-US" sz="2000" dirty="0" err="1">
                <a:solidFill>
                  <a:srgbClr val="FF0000"/>
                </a:solidFill>
                <a:latin typeface="Century Gothic"/>
                <a:cs typeface="Century Gothic"/>
              </a:rPr>
              <a:t>Hastanın</a:t>
            </a:r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/>
                <a:cs typeface="Century Gothic"/>
              </a:rPr>
              <a:t>almış</a:t>
            </a:r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entury Gothic"/>
                <a:cs typeface="Century Gothic"/>
              </a:rPr>
              <a:t>olabileceği</a:t>
            </a:r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dozun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tayin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000" spc="-5" dirty="0" err="1">
                <a:solidFill>
                  <a:srgbClr val="FF0000"/>
                </a:solidFill>
                <a:latin typeface="Century Gothic"/>
                <a:cs typeface="Century Gothic"/>
              </a:rPr>
              <a:t>edilebilmesi</a:t>
            </a:r>
            <a:r>
              <a:rPr lang="en-US"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Century Gothic"/>
                <a:cs typeface="Century Gothic"/>
              </a:rPr>
              <a:t>ÇOK</a:t>
            </a:r>
            <a:r>
              <a:rPr sz="2000" u="sng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u="sng" spc="-5" dirty="0">
                <a:solidFill>
                  <a:srgbClr val="FF0000"/>
                </a:solidFill>
                <a:latin typeface="Century Gothic"/>
                <a:cs typeface="Century Gothic"/>
              </a:rPr>
              <a:t>ÖNEMLİDİR</a:t>
            </a:r>
            <a:r>
              <a:rPr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-Yapılan </a:t>
            </a:r>
            <a:r>
              <a:rPr sz="2000" dirty="0">
                <a:latin typeface="Century Gothic"/>
                <a:cs typeface="Century Gothic"/>
              </a:rPr>
              <a:t>tetkikin</a:t>
            </a:r>
            <a:r>
              <a:rPr sz="2000" spc="-1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türü</a:t>
            </a:r>
          </a:p>
          <a:p>
            <a:pPr marL="927100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-Çekilen </a:t>
            </a:r>
            <a:r>
              <a:rPr sz="2000" spc="-5" dirty="0">
                <a:latin typeface="Century Gothic"/>
                <a:cs typeface="Century Gothic"/>
              </a:rPr>
              <a:t>film </a:t>
            </a:r>
            <a:r>
              <a:rPr sz="2000" spc="-5" dirty="0" err="1">
                <a:latin typeface="Century Gothic"/>
                <a:cs typeface="Century Gothic"/>
              </a:rPr>
              <a:t>sayısı</a:t>
            </a:r>
            <a:endParaRPr sz="2000" dirty="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-X-</a:t>
            </a:r>
            <a:r>
              <a:rPr sz="2000" spc="-5" dirty="0" err="1">
                <a:latin typeface="Century Gothic"/>
                <a:cs typeface="Century Gothic"/>
              </a:rPr>
              <a:t>ışınının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5" dirty="0" err="1">
                <a:latin typeface="Century Gothic"/>
                <a:cs typeface="Century Gothic"/>
              </a:rPr>
              <a:t>yarı</a:t>
            </a:r>
            <a:r>
              <a:rPr lang="tr-TR" sz="2000" spc="-5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5" dirty="0" err="1">
                <a:latin typeface="Century Gothic"/>
                <a:cs typeface="Century Gothic"/>
              </a:rPr>
              <a:t>değer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lang="tr-TR" sz="2000" dirty="0">
                <a:latin typeface="Century Gothic"/>
                <a:cs typeface="Century Gothic"/>
              </a:rPr>
              <a:t>tabakası</a:t>
            </a:r>
            <a:endParaRPr sz="2000" dirty="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entury Gothic"/>
                <a:cs typeface="Century Gothic"/>
              </a:rPr>
              <a:t>-kV </a:t>
            </a:r>
            <a:r>
              <a:rPr sz="2000" spc="0" dirty="0">
                <a:latin typeface="Century Gothic"/>
                <a:cs typeface="Century Gothic"/>
              </a:rPr>
              <a:t>ve </a:t>
            </a:r>
            <a:r>
              <a:rPr sz="2000" dirty="0">
                <a:latin typeface="Century Gothic"/>
                <a:cs typeface="Century Gothic"/>
              </a:rPr>
              <a:t>mAs</a:t>
            </a:r>
            <a:r>
              <a:rPr sz="2000" spc="-1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değerleri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355600" marR="225425" indent="-342900">
              <a:lnSpc>
                <a:spcPct val="99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entury Gothic"/>
                <a:cs typeface="Century Gothic"/>
              </a:rPr>
              <a:t>Fetal </a:t>
            </a:r>
            <a:r>
              <a:rPr sz="2000" spc="-5" dirty="0">
                <a:latin typeface="Century Gothic"/>
                <a:cs typeface="Century Gothic"/>
              </a:rPr>
              <a:t>dozun </a:t>
            </a:r>
            <a:r>
              <a:rPr sz="2000" dirty="0">
                <a:latin typeface="Century Gothic"/>
                <a:cs typeface="Century Gothic"/>
              </a:rPr>
              <a:t>150 </a:t>
            </a:r>
            <a:r>
              <a:rPr sz="2000" spc="-5" dirty="0">
                <a:latin typeface="Century Gothic"/>
                <a:cs typeface="Century Gothic"/>
              </a:rPr>
              <a:t>mGy’in </a:t>
            </a:r>
            <a:r>
              <a:rPr sz="2000" dirty="0">
                <a:latin typeface="Century Gothic"/>
                <a:cs typeface="Century Gothic"/>
              </a:rPr>
              <a:t>üzerinde olduğu </a:t>
            </a:r>
            <a:r>
              <a:rPr sz="2000" spc="-5" dirty="0">
                <a:latin typeface="Century Gothic"/>
                <a:cs typeface="Century Gothic"/>
              </a:rPr>
              <a:t>tahmin ediliyorsa, dozdan  doğan risk ile diğer riskleri karşılaştırılarak </a:t>
            </a:r>
            <a:r>
              <a:rPr sz="2000" dirty="0">
                <a:latin typeface="Century Gothic"/>
                <a:cs typeface="Century Gothic"/>
              </a:rPr>
              <a:t>hamileliğin </a:t>
            </a:r>
            <a:r>
              <a:rPr sz="2000" spc="-5" dirty="0">
                <a:latin typeface="Century Gothic"/>
                <a:cs typeface="Century Gothic"/>
              </a:rPr>
              <a:t>sonlandırması söz  </a:t>
            </a:r>
            <a:r>
              <a:rPr sz="2000" dirty="0">
                <a:latin typeface="Century Gothic"/>
                <a:cs typeface="Century Gothic"/>
              </a:rPr>
              <a:t>konusu</a:t>
            </a:r>
            <a:r>
              <a:rPr sz="2000" spc="-1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olabilir.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932" y="2135885"/>
            <a:ext cx="8216900" cy="34410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60045" marR="5080" indent="-343535">
              <a:lnSpc>
                <a:spcPct val="90000"/>
              </a:lnSpc>
              <a:spcBef>
                <a:spcPts val="360"/>
              </a:spcBef>
              <a:buFont typeface="Arial"/>
              <a:buChar char="•"/>
              <a:tabLst>
                <a:tab pos="360045" algn="l"/>
                <a:tab pos="360680" algn="l"/>
                <a:tab pos="2799715" algn="l"/>
                <a:tab pos="4542790" algn="l"/>
              </a:tabLst>
            </a:pPr>
            <a:r>
              <a:rPr sz="2200" spc="-10" dirty="0">
                <a:latin typeface="Century Gothic"/>
                <a:cs typeface="Century Gothic"/>
              </a:rPr>
              <a:t>Radyasyon </a:t>
            </a:r>
            <a:r>
              <a:rPr sz="2200" spc="-15" dirty="0">
                <a:latin typeface="Century Gothic"/>
                <a:cs typeface="Century Gothic"/>
              </a:rPr>
              <a:t>yayan </a:t>
            </a:r>
            <a:r>
              <a:rPr sz="2200" spc="-5" dirty="0">
                <a:latin typeface="Century Gothic"/>
                <a:cs typeface="Century Gothic"/>
              </a:rPr>
              <a:t>cihazların kalibrasyonu </a:t>
            </a:r>
            <a:r>
              <a:rPr sz="2200" dirty="0">
                <a:latin typeface="Century Gothic"/>
                <a:cs typeface="Century Gothic"/>
              </a:rPr>
              <a:t>ve kalite </a:t>
            </a:r>
            <a:r>
              <a:rPr sz="2200" spc="-5" dirty="0">
                <a:latin typeface="Century Gothic"/>
                <a:cs typeface="Century Gothic"/>
              </a:rPr>
              <a:t>testleri  periyodik yapılmalıdır. Doğru kalibre edilmiş cihaz </a:t>
            </a:r>
            <a:r>
              <a:rPr sz="2200" spc="-10" dirty="0">
                <a:latin typeface="Century Gothic"/>
                <a:cs typeface="Century Gothic"/>
              </a:rPr>
              <a:t>çalışanın  </a:t>
            </a:r>
            <a:r>
              <a:rPr sz="2200" dirty="0">
                <a:latin typeface="Century Gothic"/>
                <a:cs typeface="Century Gothic"/>
              </a:rPr>
              <a:t>ve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hastanın fazla	</a:t>
            </a:r>
            <a:r>
              <a:rPr sz="2200" spc="-10" dirty="0">
                <a:latin typeface="Century Gothic"/>
                <a:cs typeface="Century Gothic"/>
              </a:rPr>
              <a:t>doza</a:t>
            </a:r>
            <a:r>
              <a:rPr sz="2200" spc="2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maruz	kalmasını</a:t>
            </a:r>
            <a:r>
              <a:rPr sz="2200" spc="-8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engeller.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355600" marR="323215" indent="-342900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entury Gothic"/>
                <a:cs typeface="Century Gothic"/>
              </a:rPr>
              <a:t>Kurşun önlük içinde </a:t>
            </a:r>
            <a:r>
              <a:rPr sz="2200" spc="-10" dirty="0">
                <a:latin typeface="Century Gothic"/>
                <a:cs typeface="Century Gothic"/>
              </a:rPr>
              <a:t>katlanamayacak </a:t>
            </a:r>
            <a:r>
              <a:rPr sz="2200" spc="-5" dirty="0">
                <a:latin typeface="Century Gothic"/>
                <a:cs typeface="Century Gothic"/>
              </a:rPr>
              <a:t>kurşun </a:t>
            </a:r>
            <a:r>
              <a:rPr sz="2200" spc="-10" dirty="0">
                <a:latin typeface="Century Gothic"/>
                <a:cs typeface="Century Gothic"/>
              </a:rPr>
              <a:t>plakalar  </a:t>
            </a:r>
            <a:r>
              <a:rPr sz="2200" spc="-5" dirty="0">
                <a:latin typeface="Century Gothic"/>
                <a:cs typeface="Century Gothic"/>
              </a:rPr>
              <a:t>olduğundan </a:t>
            </a:r>
            <a:r>
              <a:rPr sz="2200" spc="-10" dirty="0">
                <a:latin typeface="Century Gothic"/>
                <a:cs typeface="Century Gothic"/>
              </a:rPr>
              <a:t>katlanamayacak </a:t>
            </a:r>
            <a:r>
              <a:rPr sz="2200" spc="-5" dirty="0">
                <a:latin typeface="Century Gothic"/>
                <a:cs typeface="Century Gothic"/>
              </a:rPr>
              <a:t>şekilde düzgün </a:t>
            </a:r>
            <a:r>
              <a:rPr sz="2200" dirty="0">
                <a:latin typeface="Century Gothic"/>
                <a:cs typeface="Century Gothic"/>
              </a:rPr>
              <a:t>bir </a:t>
            </a:r>
            <a:r>
              <a:rPr sz="2200" spc="-10" dirty="0">
                <a:latin typeface="Century Gothic"/>
                <a:cs typeface="Century Gothic"/>
              </a:rPr>
              <a:t>askıda  </a:t>
            </a:r>
            <a:r>
              <a:rPr sz="2200" spc="-5" dirty="0">
                <a:latin typeface="Century Gothic"/>
                <a:cs typeface="Century Gothic"/>
              </a:rPr>
              <a:t>muhafaza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edilmelidir.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entury Gothic"/>
                <a:cs typeface="Century Gothic"/>
              </a:rPr>
              <a:t>Kurşun önlükler 6 </a:t>
            </a:r>
            <a:r>
              <a:rPr sz="2200" spc="-10" dirty="0">
                <a:latin typeface="Century Gothic"/>
                <a:cs typeface="Century Gothic"/>
              </a:rPr>
              <a:t>ayda </a:t>
            </a:r>
            <a:r>
              <a:rPr sz="2200" dirty="0">
                <a:latin typeface="Century Gothic"/>
                <a:cs typeface="Century Gothic"/>
              </a:rPr>
              <a:t>bir </a:t>
            </a:r>
            <a:r>
              <a:rPr sz="2200" spc="-5" dirty="0">
                <a:latin typeface="Century Gothic"/>
                <a:cs typeface="Century Gothic"/>
              </a:rPr>
              <a:t>periyodik kontrol</a:t>
            </a:r>
            <a:r>
              <a:rPr sz="2200" spc="4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edilmelidir.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ts val="2510"/>
              </a:lnSpc>
              <a:tabLst>
                <a:tab pos="4700270" algn="l"/>
              </a:tabLst>
            </a:pPr>
            <a:r>
              <a:rPr sz="2200" spc="-5" dirty="0">
                <a:latin typeface="Century Gothic"/>
                <a:cs typeface="Century Gothic"/>
              </a:rPr>
              <a:t>Kontrolde kurşun</a:t>
            </a:r>
            <a:r>
              <a:rPr sz="2200" spc="3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önlüğün</a:t>
            </a:r>
            <a:r>
              <a:rPr sz="2200" dirty="0">
                <a:latin typeface="Century Gothic"/>
                <a:cs typeface="Century Gothic"/>
              </a:rPr>
              <a:t> geniş	</a:t>
            </a:r>
            <a:r>
              <a:rPr sz="2200" spc="-5" dirty="0">
                <a:latin typeface="Century Gothic"/>
                <a:cs typeface="Century Gothic"/>
              </a:rPr>
              <a:t>yüzeyinin filmi</a:t>
            </a:r>
            <a:r>
              <a:rPr sz="2200" spc="-45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çekilir.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70" y="143382"/>
            <a:ext cx="7889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RADYASYON DOZUNU</a:t>
            </a:r>
            <a:r>
              <a:rPr spc="-55" dirty="0"/>
              <a:t> </a:t>
            </a:r>
            <a:r>
              <a:rPr spc="-5" dirty="0"/>
              <a:t>AZALTMA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7133" y="1026033"/>
            <a:ext cx="319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Palatino Linotype"/>
                <a:cs typeface="Palatino Linotype"/>
              </a:rPr>
              <a:t>YÖNTEMLERİ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2971800"/>
            <a:ext cx="2056130" cy="3054350"/>
          </a:xfrm>
          <a:custGeom>
            <a:avLst/>
            <a:gdLst/>
            <a:ahLst/>
            <a:cxnLst/>
            <a:rect l="l" t="t" r="r" b="b"/>
            <a:pathLst>
              <a:path w="2056130" h="3054350">
                <a:moveTo>
                  <a:pt x="1572260" y="517905"/>
                </a:moveTo>
                <a:lnTo>
                  <a:pt x="480466" y="517905"/>
                </a:lnTo>
                <a:lnTo>
                  <a:pt x="477393" y="2896285"/>
                </a:lnTo>
                <a:lnTo>
                  <a:pt x="486625" y="2926156"/>
                </a:lnTo>
                <a:lnTo>
                  <a:pt x="494334" y="2939440"/>
                </a:lnTo>
                <a:lnTo>
                  <a:pt x="497408" y="2956039"/>
                </a:lnTo>
                <a:lnTo>
                  <a:pt x="512813" y="2974289"/>
                </a:lnTo>
                <a:lnTo>
                  <a:pt x="532828" y="2989224"/>
                </a:lnTo>
                <a:lnTo>
                  <a:pt x="545147" y="3002508"/>
                </a:lnTo>
                <a:lnTo>
                  <a:pt x="597509" y="3032379"/>
                </a:lnTo>
                <a:lnTo>
                  <a:pt x="648322" y="3047326"/>
                </a:lnTo>
                <a:lnTo>
                  <a:pt x="703770" y="3053956"/>
                </a:lnTo>
                <a:lnTo>
                  <a:pt x="739190" y="3053956"/>
                </a:lnTo>
                <a:lnTo>
                  <a:pt x="813054" y="3042335"/>
                </a:lnTo>
                <a:lnTo>
                  <a:pt x="874649" y="3019107"/>
                </a:lnTo>
                <a:lnTo>
                  <a:pt x="922401" y="2979267"/>
                </a:lnTo>
                <a:lnTo>
                  <a:pt x="951738" y="2934462"/>
                </a:lnTo>
                <a:lnTo>
                  <a:pt x="962533" y="2894622"/>
                </a:lnTo>
                <a:lnTo>
                  <a:pt x="965581" y="1462277"/>
                </a:lnTo>
                <a:lnTo>
                  <a:pt x="1572260" y="1462277"/>
                </a:lnTo>
                <a:lnTo>
                  <a:pt x="1572260" y="517905"/>
                </a:lnTo>
                <a:close/>
              </a:path>
              <a:path w="2056130" h="3054350">
                <a:moveTo>
                  <a:pt x="1572260" y="1462277"/>
                </a:moveTo>
                <a:lnTo>
                  <a:pt x="1084199" y="1462277"/>
                </a:lnTo>
                <a:lnTo>
                  <a:pt x="1084199" y="2902927"/>
                </a:lnTo>
                <a:lnTo>
                  <a:pt x="1087247" y="2921177"/>
                </a:lnTo>
                <a:lnTo>
                  <a:pt x="1098042" y="2936113"/>
                </a:lnTo>
                <a:lnTo>
                  <a:pt x="1104138" y="2954375"/>
                </a:lnTo>
                <a:lnTo>
                  <a:pt x="1113409" y="2965996"/>
                </a:lnTo>
                <a:lnTo>
                  <a:pt x="1130300" y="2982595"/>
                </a:lnTo>
                <a:lnTo>
                  <a:pt x="1148842" y="3002508"/>
                </a:lnTo>
                <a:lnTo>
                  <a:pt x="1168781" y="3012465"/>
                </a:lnTo>
                <a:lnTo>
                  <a:pt x="1187323" y="3025749"/>
                </a:lnTo>
                <a:lnTo>
                  <a:pt x="1213485" y="3034042"/>
                </a:lnTo>
                <a:lnTo>
                  <a:pt x="1242695" y="3045663"/>
                </a:lnTo>
                <a:lnTo>
                  <a:pt x="1278128" y="3052305"/>
                </a:lnTo>
                <a:lnTo>
                  <a:pt x="1310513" y="3053956"/>
                </a:lnTo>
                <a:lnTo>
                  <a:pt x="1336675" y="3053956"/>
                </a:lnTo>
                <a:lnTo>
                  <a:pt x="1358265" y="3052305"/>
                </a:lnTo>
                <a:lnTo>
                  <a:pt x="1381379" y="3048977"/>
                </a:lnTo>
                <a:lnTo>
                  <a:pt x="1407541" y="3045663"/>
                </a:lnTo>
                <a:lnTo>
                  <a:pt x="1436751" y="3040684"/>
                </a:lnTo>
                <a:lnTo>
                  <a:pt x="1464564" y="3025749"/>
                </a:lnTo>
                <a:lnTo>
                  <a:pt x="1487551" y="3015780"/>
                </a:lnTo>
                <a:lnTo>
                  <a:pt x="1507617" y="2999193"/>
                </a:lnTo>
                <a:lnTo>
                  <a:pt x="1532255" y="2980931"/>
                </a:lnTo>
                <a:lnTo>
                  <a:pt x="1549273" y="2956039"/>
                </a:lnTo>
                <a:lnTo>
                  <a:pt x="1561592" y="2932798"/>
                </a:lnTo>
                <a:lnTo>
                  <a:pt x="1572260" y="2906242"/>
                </a:lnTo>
                <a:lnTo>
                  <a:pt x="1572260" y="1462277"/>
                </a:lnTo>
                <a:close/>
              </a:path>
              <a:path w="2056130" h="3054350">
                <a:moveTo>
                  <a:pt x="491248" y="0"/>
                </a:moveTo>
                <a:lnTo>
                  <a:pt x="438886" y="4952"/>
                </a:lnTo>
                <a:lnTo>
                  <a:pt x="391147" y="8254"/>
                </a:lnTo>
                <a:lnTo>
                  <a:pt x="338797" y="14986"/>
                </a:lnTo>
                <a:lnTo>
                  <a:pt x="283349" y="28194"/>
                </a:lnTo>
                <a:lnTo>
                  <a:pt x="212521" y="51435"/>
                </a:lnTo>
                <a:lnTo>
                  <a:pt x="164782" y="71374"/>
                </a:lnTo>
                <a:lnTo>
                  <a:pt x="120116" y="92963"/>
                </a:lnTo>
                <a:lnTo>
                  <a:pt x="93941" y="112902"/>
                </a:lnTo>
                <a:lnTo>
                  <a:pt x="64681" y="131063"/>
                </a:lnTo>
                <a:lnTo>
                  <a:pt x="41579" y="152653"/>
                </a:lnTo>
                <a:lnTo>
                  <a:pt x="15405" y="180975"/>
                </a:lnTo>
                <a:lnTo>
                  <a:pt x="3086" y="212471"/>
                </a:lnTo>
                <a:lnTo>
                  <a:pt x="0" y="248920"/>
                </a:lnTo>
                <a:lnTo>
                  <a:pt x="0" y="1389252"/>
                </a:lnTo>
                <a:lnTo>
                  <a:pt x="15405" y="1429004"/>
                </a:lnTo>
                <a:lnTo>
                  <a:pt x="41579" y="1453895"/>
                </a:lnTo>
                <a:lnTo>
                  <a:pt x="55435" y="1467231"/>
                </a:lnTo>
                <a:lnTo>
                  <a:pt x="64681" y="1473835"/>
                </a:lnTo>
                <a:lnTo>
                  <a:pt x="80073" y="1480566"/>
                </a:lnTo>
                <a:lnTo>
                  <a:pt x="97015" y="1487170"/>
                </a:lnTo>
                <a:lnTo>
                  <a:pt x="106260" y="1492123"/>
                </a:lnTo>
                <a:lnTo>
                  <a:pt x="129362" y="1495425"/>
                </a:lnTo>
                <a:lnTo>
                  <a:pt x="144754" y="1498727"/>
                </a:lnTo>
                <a:lnTo>
                  <a:pt x="220218" y="1498727"/>
                </a:lnTo>
                <a:lnTo>
                  <a:pt x="235610" y="1495425"/>
                </a:lnTo>
                <a:lnTo>
                  <a:pt x="255638" y="1488820"/>
                </a:lnTo>
                <a:lnTo>
                  <a:pt x="267957" y="1487170"/>
                </a:lnTo>
                <a:lnTo>
                  <a:pt x="283349" y="1475486"/>
                </a:lnTo>
                <a:lnTo>
                  <a:pt x="297218" y="1468882"/>
                </a:lnTo>
                <a:lnTo>
                  <a:pt x="309537" y="1460627"/>
                </a:lnTo>
                <a:lnTo>
                  <a:pt x="323392" y="1452245"/>
                </a:lnTo>
                <a:lnTo>
                  <a:pt x="326478" y="1447292"/>
                </a:lnTo>
                <a:lnTo>
                  <a:pt x="338797" y="1432433"/>
                </a:lnTo>
                <a:lnTo>
                  <a:pt x="348030" y="1419098"/>
                </a:lnTo>
                <a:lnTo>
                  <a:pt x="355727" y="1400810"/>
                </a:lnTo>
                <a:lnTo>
                  <a:pt x="361899" y="1385951"/>
                </a:lnTo>
                <a:lnTo>
                  <a:pt x="361899" y="517905"/>
                </a:lnTo>
                <a:lnTo>
                  <a:pt x="2055170" y="517905"/>
                </a:lnTo>
                <a:lnTo>
                  <a:pt x="2055876" y="255650"/>
                </a:lnTo>
                <a:lnTo>
                  <a:pt x="2055876" y="235712"/>
                </a:lnTo>
                <a:lnTo>
                  <a:pt x="2052827" y="214122"/>
                </a:lnTo>
                <a:lnTo>
                  <a:pt x="2035810" y="187578"/>
                </a:lnTo>
                <a:lnTo>
                  <a:pt x="2026539" y="170941"/>
                </a:lnTo>
                <a:lnTo>
                  <a:pt x="1985010" y="127762"/>
                </a:lnTo>
                <a:lnTo>
                  <a:pt x="1932686" y="92963"/>
                </a:lnTo>
                <a:lnTo>
                  <a:pt x="1875663" y="64770"/>
                </a:lnTo>
                <a:lnTo>
                  <a:pt x="1843404" y="51435"/>
                </a:lnTo>
                <a:lnTo>
                  <a:pt x="1797177" y="33147"/>
                </a:lnTo>
                <a:lnTo>
                  <a:pt x="1743202" y="19938"/>
                </a:lnTo>
                <a:lnTo>
                  <a:pt x="1687829" y="11557"/>
                </a:lnTo>
                <a:lnTo>
                  <a:pt x="1661667" y="6603"/>
                </a:lnTo>
                <a:lnTo>
                  <a:pt x="1632331" y="4952"/>
                </a:lnTo>
                <a:lnTo>
                  <a:pt x="1604645" y="1650"/>
                </a:lnTo>
                <a:lnTo>
                  <a:pt x="1575435" y="1650"/>
                </a:lnTo>
                <a:lnTo>
                  <a:pt x="491248" y="0"/>
                </a:lnTo>
                <a:close/>
              </a:path>
              <a:path w="2056130" h="3054350">
                <a:moveTo>
                  <a:pt x="2055170" y="517905"/>
                </a:moveTo>
                <a:lnTo>
                  <a:pt x="1690877" y="517905"/>
                </a:lnTo>
                <a:lnTo>
                  <a:pt x="1687829" y="1385951"/>
                </a:lnTo>
                <a:lnTo>
                  <a:pt x="1690877" y="1400810"/>
                </a:lnTo>
                <a:lnTo>
                  <a:pt x="1697101" y="1409192"/>
                </a:lnTo>
                <a:lnTo>
                  <a:pt x="1704721" y="1420749"/>
                </a:lnTo>
                <a:lnTo>
                  <a:pt x="1704721" y="1432433"/>
                </a:lnTo>
                <a:lnTo>
                  <a:pt x="1717039" y="1440688"/>
                </a:lnTo>
                <a:lnTo>
                  <a:pt x="1726311" y="1452245"/>
                </a:lnTo>
                <a:lnTo>
                  <a:pt x="1743202" y="1465580"/>
                </a:lnTo>
                <a:lnTo>
                  <a:pt x="1758696" y="1473835"/>
                </a:lnTo>
                <a:lnTo>
                  <a:pt x="1775587" y="1485519"/>
                </a:lnTo>
                <a:lnTo>
                  <a:pt x="1794002" y="1488820"/>
                </a:lnTo>
                <a:lnTo>
                  <a:pt x="1817115" y="1495425"/>
                </a:lnTo>
                <a:lnTo>
                  <a:pt x="1843404" y="1498727"/>
                </a:lnTo>
                <a:lnTo>
                  <a:pt x="1894204" y="1498727"/>
                </a:lnTo>
                <a:lnTo>
                  <a:pt x="1920366" y="1495425"/>
                </a:lnTo>
                <a:lnTo>
                  <a:pt x="1940306" y="1492123"/>
                </a:lnTo>
                <a:lnTo>
                  <a:pt x="1968119" y="1480566"/>
                </a:lnTo>
                <a:lnTo>
                  <a:pt x="1991233" y="1468882"/>
                </a:lnTo>
                <a:lnTo>
                  <a:pt x="2008124" y="1453895"/>
                </a:lnTo>
                <a:lnTo>
                  <a:pt x="2026539" y="1440688"/>
                </a:lnTo>
                <a:lnTo>
                  <a:pt x="2032762" y="1429004"/>
                </a:lnTo>
                <a:lnTo>
                  <a:pt x="2040509" y="1414145"/>
                </a:lnTo>
                <a:lnTo>
                  <a:pt x="2049652" y="1402461"/>
                </a:lnTo>
                <a:lnTo>
                  <a:pt x="2052827" y="1389252"/>
                </a:lnTo>
                <a:lnTo>
                  <a:pt x="2055170" y="5179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572" y="2369820"/>
            <a:ext cx="852169" cy="601980"/>
          </a:xfrm>
          <a:custGeom>
            <a:avLst/>
            <a:gdLst/>
            <a:ahLst/>
            <a:cxnLst/>
            <a:rect l="l" t="t" r="r" b="b"/>
            <a:pathLst>
              <a:path w="852169" h="601980">
                <a:moveTo>
                  <a:pt x="425958" y="0"/>
                </a:moveTo>
                <a:lnTo>
                  <a:pt x="368167" y="2747"/>
                </a:lnTo>
                <a:lnTo>
                  <a:pt x="312737" y="10750"/>
                </a:lnTo>
                <a:lnTo>
                  <a:pt x="260175" y="23651"/>
                </a:lnTo>
                <a:lnTo>
                  <a:pt x="210989" y="41091"/>
                </a:lnTo>
                <a:lnTo>
                  <a:pt x="165687" y="62711"/>
                </a:lnTo>
                <a:lnTo>
                  <a:pt x="124777" y="88153"/>
                </a:lnTo>
                <a:lnTo>
                  <a:pt x="88767" y="117059"/>
                </a:lnTo>
                <a:lnTo>
                  <a:pt x="58165" y="149069"/>
                </a:lnTo>
                <a:lnTo>
                  <a:pt x="33480" y="183826"/>
                </a:lnTo>
                <a:lnTo>
                  <a:pt x="15218" y="220971"/>
                </a:lnTo>
                <a:lnTo>
                  <a:pt x="3889" y="260145"/>
                </a:lnTo>
                <a:lnTo>
                  <a:pt x="0" y="300989"/>
                </a:lnTo>
                <a:lnTo>
                  <a:pt x="3889" y="341834"/>
                </a:lnTo>
                <a:lnTo>
                  <a:pt x="15218" y="381008"/>
                </a:lnTo>
                <a:lnTo>
                  <a:pt x="33480" y="418153"/>
                </a:lnTo>
                <a:lnTo>
                  <a:pt x="58166" y="452910"/>
                </a:lnTo>
                <a:lnTo>
                  <a:pt x="88767" y="484920"/>
                </a:lnTo>
                <a:lnTo>
                  <a:pt x="124777" y="513826"/>
                </a:lnTo>
                <a:lnTo>
                  <a:pt x="165687" y="539268"/>
                </a:lnTo>
                <a:lnTo>
                  <a:pt x="210989" y="560888"/>
                </a:lnTo>
                <a:lnTo>
                  <a:pt x="260175" y="578328"/>
                </a:lnTo>
                <a:lnTo>
                  <a:pt x="312737" y="591229"/>
                </a:lnTo>
                <a:lnTo>
                  <a:pt x="368167" y="599232"/>
                </a:lnTo>
                <a:lnTo>
                  <a:pt x="425958" y="601979"/>
                </a:lnTo>
                <a:lnTo>
                  <a:pt x="483748" y="599232"/>
                </a:lnTo>
                <a:lnTo>
                  <a:pt x="539178" y="591229"/>
                </a:lnTo>
                <a:lnTo>
                  <a:pt x="591740" y="578328"/>
                </a:lnTo>
                <a:lnTo>
                  <a:pt x="640926" y="560888"/>
                </a:lnTo>
                <a:lnTo>
                  <a:pt x="686228" y="539268"/>
                </a:lnTo>
                <a:lnTo>
                  <a:pt x="727138" y="513826"/>
                </a:lnTo>
                <a:lnTo>
                  <a:pt x="763148" y="484920"/>
                </a:lnTo>
                <a:lnTo>
                  <a:pt x="793749" y="452910"/>
                </a:lnTo>
                <a:lnTo>
                  <a:pt x="818435" y="418153"/>
                </a:lnTo>
                <a:lnTo>
                  <a:pt x="836697" y="381008"/>
                </a:lnTo>
                <a:lnTo>
                  <a:pt x="848026" y="341834"/>
                </a:lnTo>
                <a:lnTo>
                  <a:pt x="851916" y="300989"/>
                </a:lnTo>
                <a:lnTo>
                  <a:pt x="848026" y="260145"/>
                </a:lnTo>
                <a:lnTo>
                  <a:pt x="836697" y="220971"/>
                </a:lnTo>
                <a:lnTo>
                  <a:pt x="818435" y="183826"/>
                </a:lnTo>
                <a:lnTo>
                  <a:pt x="793749" y="149069"/>
                </a:lnTo>
                <a:lnTo>
                  <a:pt x="763148" y="117059"/>
                </a:lnTo>
                <a:lnTo>
                  <a:pt x="727138" y="88153"/>
                </a:lnTo>
                <a:lnTo>
                  <a:pt x="686228" y="62711"/>
                </a:lnTo>
                <a:lnTo>
                  <a:pt x="640926" y="41091"/>
                </a:lnTo>
                <a:lnTo>
                  <a:pt x="591740" y="23651"/>
                </a:lnTo>
                <a:lnTo>
                  <a:pt x="539178" y="10750"/>
                </a:lnTo>
                <a:lnTo>
                  <a:pt x="483748" y="2747"/>
                </a:lnTo>
                <a:lnTo>
                  <a:pt x="425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8572" y="4117847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35814" y="0"/>
                </a:moveTo>
                <a:lnTo>
                  <a:pt x="21859" y="2875"/>
                </a:lnTo>
                <a:lnTo>
                  <a:pt x="10477" y="10715"/>
                </a:lnTo>
                <a:lnTo>
                  <a:pt x="2809" y="22342"/>
                </a:lnTo>
                <a:lnTo>
                  <a:pt x="0" y="36575"/>
                </a:lnTo>
                <a:lnTo>
                  <a:pt x="2809" y="50809"/>
                </a:lnTo>
                <a:lnTo>
                  <a:pt x="10477" y="62436"/>
                </a:lnTo>
                <a:lnTo>
                  <a:pt x="21859" y="70276"/>
                </a:lnTo>
                <a:lnTo>
                  <a:pt x="35814" y="73151"/>
                </a:lnTo>
                <a:lnTo>
                  <a:pt x="49768" y="70276"/>
                </a:lnTo>
                <a:lnTo>
                  <a:pt x="61150" y="62436"/>
                </a:lnTo>
                <a:lnTo>
                  <a:pt x="68818" y="50809"/>
                </a:lnTo>
                <a:lnTo>
                  <a:pt x="71628" y="36575"/>
                </a:lnTo>
                <a:lnTo>
                  <a:pt x="68818" y="22342"/>
                </a:lnTo>
                <a:lnTo>
                  <a:pt x="61150" y="10715"/>
                </a:lnTo>
                <a:lnTo>
                  <a:pt x="49768" y="2875"/>
                </a:lnTo>
                <a:lnTo>
                  <a:pt x="35814" y="0"/>
                </a:lnTo>
                <a:close/>
              </a:path>
            </a:pathLst>
          </a:custGeom>
          <a:solidFill>
            <a:srgbClr val="2E5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8572" y="4117847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0" y="36575"/>
                </a:moveTo>
                <a:lnTo>
                  <a:pt x="2809" y="22342"/>
                </a:lnTo>
                <a:lnTo>
                  <a:pt x="10477" y="10715"/>
                </a:lnTo>
                <a:lnTo>
                  <a:pt x="21859" y="2875"/>
                </a:lnTo>
                <a:lnTo>
                  <a:pt x="35814" y="0"/>
                </a:lnTo>
                <a:lnTo>
                  <a:pt x="49768" y="2875"/>
                </a:lnTo>
                <a:lnTo>
                  <a:pt x="61150" y="10715"/>
                </a:lnTo>
                <a:lnTo>
                  <a:pt x="68818" y="22342"/>
                </a:lnTo>
                <a:lnTo>
                  <a:pt x="71628" y="36575"/>
                </a:lnTo>
                <a:lnTo>
                  <a:pt x="68818" y="50809"/>
                </a:lnTo>
                <a:lnTo>
                  <a:pt x="61150" y="62436"/>
                </a:lnTo>
                <a:lnTo>
                  <a:pt x="49768" y="70276"/>
                </a:lnTo>
                <a:lnTo>
                  <a:pt x="35814" y="73151"/>
                </a:lnTo>
                <a:lnTo>
                  <a:pt x="21859" y="70276"/>
                </a:lnTo>
                <a:lnTo>
                  <a:pt x="10477" y="62436"/>
                </a:lnTo>
                <a:lnTo>
                  <a:pt x="2809" y="50809"/>
                </a:lnTo>
                <a:lnTo>
                  <a:pt x="0" y="365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100" y="3733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594" y="3142869"/>
            <a:ext cx="160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588" y="4364863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4316729"/>
            <a:ext cx="301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	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6794" y="4212716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-925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79" baseline="-92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37841" y="549351"/>
            <a:ext cx="4068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İÇ</a:t>
            </a:r>
            <a:r>
              <a:rPr spc="-85" dirty="0"/>
              <a:t> </a:t>
            </a:r>
            <a:r>
              <a:rPr spc="-5" dirty="0"/>
              <a:t>IŞINLAMALAR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8340" y="6270752"/>
            <a:ext cx="1622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Beta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Radyasyonu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8791" y="2964179"/>
            <a:ext cx="1903730" cy="3074035"/>
          </a:xfrm>
          <a:custGeom>
            <a:avLst/>
            <a:gdLst/>
            <a:ahLst/>
            <a:cxnLst/>
            <a:rect l="l" t="t" r="r" b="b"/>
            <a:pathLst>
              <a:path w="1903729" h="3074035">
                <a:moveTo>
                  <a:pt x="1455801" y="521208"/>
                </a:moveTo>
                <a:lnTo>
                  <a:pt x="444881" y="521208"/>
                </a:lnTo>
                <a:lnTo>
                  <a:pt x="442087" y="2915056"/>
                </a:lnTo>
                <a:lnTo>
                  <a:pt x="450596" y="2945130"/>
                </a:lnTo>
                <a:lnTo>
                  <a:pt x="457708" y="2958490"/>
                </a:lnTo>
                <a:lnTo>
                  <a:pt x="460502" y="2975203"/>
                </a:lnTo>
                <a:lnTo>
                  <a:pt x="474853" y="2993580"/>
                </a:lnTo>
                <a:lnTo>
                  <a:pt x="493395" y="3008604"/>
                </a:lnTo>
                <a:lnTo>
                  <a:pt x="504825" y="3021977"/>
                </a:lnTo>
                <a:lnTo>
                  <a:pt x="553212" y="3052038"/>
                </a:lnTo>
                <a:lnTo>
                  <a:pt x="600329" y="3067075"/>
                </a:lnTo>
                <a:lnTo>
                  <a:pt x="651637" y="3073755"/>
                </a:lnTo>
                <a:lnTo>
                  <a:pt x="684403" y="3073755"/>
                </a:lnTo>
                <a:lnTo>
                  <a:pt x="752856" y="3062071"/>
                </a:lnTo>
                <a:lnTo>
                  <a:pt x="809879" y="3038678"/>
                </a:lnTo>
                <a:lnTo>
                  <a:pt x="854075" y="2998584"/>
                </a:lnTo>
                <a:lnTo>
                  <a:pt x="881253" y="2953486"/>
                </a:lnTo>
                <a:lnTo>
                  <a:pt x="891159" y="2913392"/>
                </a:lnTo>
                <a:lnTo>
                  <a:pt x="894080" y="1471676"/>
                </a:lnTo>
                <a:lnTo>
                  <a:pt x="1455801" y="1471676"/>
                </a:lnTo>
                <a:lnTo>
                  <a:pt x="1455801" y="521208"/>
                </a:lnTo>
                <a:close/>
              </a:path>
              <a:path w="1903729" h="3074035">
                <a:moveTo>
                  <a:pt x="1455801" y="1471676"/>
                </a:moveTo>
                <a:lnTo>
                  <a:pt x="1003808" y="1471676"/>
                </a:lnTo>
                <a:lnTo>
                  <a:pt x="1003808" y="2921749"/>
                </a:lnTo>
                <a:lnTo>
                  <a:pt x="1006729" y="2940113"/>
                </a:lnTo>
                <a:lnTo>
                  <a:pt x="1016635" y="2955150"/>
                </a:lnTo>
                <a:lnTo>
                  <a:pt x="1022350" y="2973527"/>
                </a:lnTo>
                <a:lnTo>
                  <a:pt x="1030986" y="2985223"/>
                </a:lnTo>
                <a:lnTo>
                  <a:pt x="1046607" y="3001924"/>
                </a:lnTo>
                <a:lnTo>
                  <a:pt x="1063752" y="3021977"/>
                </a:lnTo>
                <a:lnTo>
                  <a:pt x="1082294" y="3031998"/>
                </a:lnTo>
                <a:lnTo>
                  <a:pt x="1099312" y="3045358"/>
                </a:lnTo>
                <a:lnTo>
                  <a:pt x="1123569" y="3053715"/>
                </a:lnTo>
                <a:lnTo>
                  <a:pt x="1150747" y="3065411"/>
                </a:lnTo>
                <a:lnTo>
                  <a:pt x="1183513" y="3072091"/>
                </a:lnTo>
                <a:lnTo>
                  <a:pt x="1213485" y="3073755"/>
                </a:lnTo>
                <a:lnTo>
                  <a:pt x="1237742" y="3073755"/>
                </a:lnTo>
                <a:lnTo>
                  <a:pt x="1257681" y="3072091"/>
                </a:lnTo>
                <a:lnTo>
                  <a:pt x="1279017" y="3068751"/>
                </a:lnTo>
                <a:lnTo>
                  <a:pt x="1303274" y="3065411"/>
                </a:lnTo>
                <a:lnTo>
                  <a:pt x="1330325" y="3060395"/>
                </a:lnTo>
                <a:lnTo>
                  <a:pt x="1355979" y="3045358"/>
                </a:lnTo>
                <a:lnTo>
                  <a:pt x="1377442" y="3035338"/>
                </a:lnTo>
                <a:lnTo>
                  <a:pt x="1395984" y="3018637"/>
                </a:lnTo>
                <a:lnTo>
                  <a:pt x="1418717" y="3000260"/>
                </a:lnTo>
                <a:lnTo>
                  <a:pt x="1434465" y="2975203"/>
                </a:lnTo>
                <a:lnTo>
                  <a:pt x="1445895" y="2951810"/>
                </a:lnTo>
                <a:lnTo>
                  <a:pt x="1455801" y="2925089"/>
                </a:lnTo>
                <a:lnTo>
                  <a:pt x="1455801" y="1471676"/>
                </a:lnTo>
                <a:close/>
              </a:path>
              <a:path w="1903729" h="3074035">
                <a:moveTo>
                  <a:pt x="454913" y="0"/>
                </a:moveTo>
                <a:lnTo>
                  <a:pt x="406400" y="4953"/>
                </a:lnTo>
                <a:lnTo>
                  <a:pt x="362204" y="8382"/>
                </a:lnTo>
                <a:lnTo>
                  <a:pt x="313690" y="14986"/>
                </a:lnTo>
                <a:lnTo>
                  <a:pt x="262382" y="28448"/>
                </a:lnTo>
                <a:lnTo>
                  <a:pt x="196723" y="51816"/>
                </a:lnTo>
                <a:lnTo>
                  <a:pt x="152527" y="71882"/>
                </a:lnTo>
                <a:lnTo>
                  <a:pt x="111252" y="93599"/>
                </a:lnTo>
                <a:lnTo>
                  <a:pt x="86995" y="113537"/>
                </a:lnTo>
                <a:lnTo>
                  <a:pt x="59944" y="131953"/>
                </a:lnTo>
                <a:lnTo>
                  <a:pt x="38481" y="153670"/>
                </a:lnTo>
                <a:lnTo>
                  <a:pt x="14224" y="182118"/>
                </a:lnTo>
                <a:lnTo>
                  <a:pt x="2794" y="213868"/>
                </a:lnTo>
                <a:lnTo>
                  <a:pt x="0" y="250571"/>
                </a:lnTo>
                <a:lnTo>
                  <a:pt x="0" y="1398270"/>
                </a:lnTo>
                <a:lnTo>
                  <a:pt x="14224" y="1438275"/>
                </a:lnTo>
                <a:lnTo>
                  <a:pt x="38481" y="1463421"/>
                </a:lnTo>
                <a:lnTo>
                  <a:pt x="51308" y="1476756"/>
                </a:lnTo>
                <a:lnTo>
                  <a:pt x="59944" y="1483487"/>
                </a:lnTo>
                <a:lnTo>
                  <a:pt x="74168" y="1490091"/>
                </a:lnTo>
                <a:lnTo>
                  <a:pt x="89788" y="1496822"/>
                </a:lnTo>
                <a:lnTo>
                  <a:pt x="98425" y="1501775"/>
                </a:lnTo>
                <a:lnTo>
                  <a:pt x="119761" y="1505204"/>
                </a:lnTo>
                <a:lnTo>
                  <a:pt x="133985" y="1508506"/>
                </a:lnTo>
                <a:lnTo>
                  <a:pt x="203962" y="1508506"/>
                </a:lnTo>
                <a:lnTo>
                  <a:pt x="218186" y="1505204"/>
                </a:lnTo>
                <a:lnTo>
                  <a:pt x="236728" y="1498473"/>
                </a:lnTo>
                <a:lnTo>
                  <a:pt x="248158" y="1496822"/>
                </a:lnTo>
                <a:lnTo>
                  <a:pt x="262382" y="1485138"/>
                </a:lnTo>
                <a:lnTo>
                  <a:pt x="275209" y="1478407"/>
                </a:lnTo>
                <a:lnTo>
                  <a:pt x="286638" y="1470025"/>
                </a:lnTo>
                <a:lnTo>
                  <a:pt x="299466" y="1461770"/>
                </a:lnTo>
                <a:lnTo>
                  <a:pt x="302260" y="1456690"/>
                </a:lnTo>
                <a:lnTo>
                  <a:pt x="313690" y="1441704"/>
                </a:lnTo>
                <a:lnTo>
                  <a:pt x="322199" y="1428242"/>
                </a:lnTo>
                <a:lnTo>
                  <a:pt x="329438" y="1409954"/>
                </a:lnTo>
                <a:lnTo>
                  <a:pt x="335025" y="1394841"/>
                </a:lnTo>
                <a:lnTo>
                  <a:pt x="335025" y="521208"/>
                </a:lnTo>
                <a:lnTo>
                  <a:pt x="1902927" y="521208"/>
                </a:lnTo>
                <a:lnTo>
                  <a:pt x="1903603" y="257302"/>
                </a:lnTo>
                <a:lnTo>
                  <a:pt x="1903603" y="237236"/>
                </a:lnTo>
                <a:lnTo>
                  <a:pt x="1900682" y="215519"/>
                </a:lnTo>
                <a:lnTo>
                  <a:pt x="1885061" y="188722"/>
                </a:lnTo>
                <a:lnTo>
                  <a:pt x="1876425" y="172085"/>
                </a:lnTo>
                <a:lnTo>
                  <a:pt x="1837944" y="128650"/>
                </a:lnTo>
                <a:lnTo>
                  <a:pt x="1789557" y="93599"/>
                </a:lnTo>
                <a:lnTo>
                  <a:pt x="1706753" y="51816"/>
                </a:lnTo>
                <a:lnTo>
                  <a:pt x="1685417" y="41783"/>
                </a:lnTo>
                <a:lnTo>
                  <a:pt x="1641221" y="26670"/>
                </a:lnTo>
                <a:lnTo>
                  <a:pt x="1586992" y="14986"/>
                </a:lnTo>
                <a:lnTo>
                  <a:pt x="1562735" y="11684"/>
                </a:lnTo>
                <a:lnTo>
                  <a:pt x="1538605" y="6731"/>
                </a:lnTo>
                <a:lnTo>
                  <a:pt x="1511427" y="4953"/>
                </a:lnTo>
                <a:lnTo>
                  <a:pt x="1485773" y="1650"/>
                </a:lnTo>
                <a:lnTo>
                  <a:pt x="1458722" y="1650"/>
                </a:lnTo>
                <a:lnTo>
                  <a:pt x="454913" y="0"/>
                </a:lnTo>
                <a:close/>
              </a:path>
              <a:path w="1903729" h="3074035">
                <a:moveTo>
                  <a:pt x="1902927" y="521208"/>
                </a:moveTo>
                <a:lnTo>
                  <a:pt x="1565656" y="521208"/>
                </a:lnTo>
                <a:lnTo>
                  <a:pt x="1562735" y="1394841"/>
                </a:lnTo>
                <a:lnTo>
                  <a:pt x="1565656" y="1409954"/>
                </a:lnTo>
                <a:lnTo>
                  <a:pt x="1571371" y="1418336"/>
                </a:lnTo>
                <a:lnTo>
                  <a:pt x="1578483" y="1430020"/>
                </a:lnTo>
                <a:lnTo>
                  <a:pt x="1578483" y="1441704"/>
                </a:lnTo>
                <a:lnTo>
                  <a:pt x="1589913" y="1449959"/>
                </a:lnTo>
                <a:lnTo>
                  <a:pt x="1598422" y="1461770"/>
                </a:lnTo>
                <a:lnTo>
                  <a:pt x="1614170" y="1475105"/>
                </a:lnTo>
                <a:lnTo>
                  <a:pt x="1628394" y="1483487"/>
                </a:lnTo>
                <a:lnTo>
                  <a:pt x="1644015" y="1495171"/>
                </a:lnTo>
                <a:lnTo>
                  <a:pt x="1661160" y="1498473"/>
                </a:lnTo>
                <a:lnTo>
                  <a:pt x="1682623" y="1505204"/>
                </a:lnTo>
                <a:lnTo>
                  <a:pt x="1706753" y="1508506"/>
                </a:lnTo>
                <a:lnTo>
                  <a:pt x="1753870" y="1508506"/>
                </a:lnTo>
                <a:lnTo>
                  <a:pt x="1778127" y="1505204"/>
                </a:lnTo>
                <a:lnTo>
                  <a:pt x="1796669" y="1501775"/>
                </a:lnTo>
                <a:lnTo>
                  <a:pt x="1822323" y="1490091"/>
                </a:lnTo>
                <a:lnTo>
                  <a:pt x="1843659" y="1478407"/>
                </a:lnTo>
                <a:lnTo>
                  <a:pt x="1859407" y="1463421"/>
                </a:lnTo>
                <a:lnTo>
                  <a:pt x="1876425" y="1449959"/>
                </a:lnTo>
                <a:lnTo>
                  <a:pt x="1882140" y="1438275"/>
                </a:lnTo>
                <a:lnTo>
                  <a:pt x="1889252" y="1423289"/>
                </a:lnTo>
                <a:lnTo>
                  <a:pt x="1897888" y="1411605"/>
                </a:lnTo>
                <a:lnTo>
                  <a:pt x="1900682" y="1398270"/>
                </a:lnTo>
                <a:lnTo>
                  <a:pt x="1902927" y="5212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0959" y="2357627"/>
            <a:ext cx="788035" cy="607060"/>
          </a:xfrm>
          <a:custGeom>
            <a:avLst/>
            <a:gdLst/>
            <a:ahLst/>
            <a:cxnLst/>
            <a:rect l="l" t="t" r="r" b="b"/>
            <a:pathLst>
              <a:path w="788035" h="607060">
                <a:moveTo>
                  <a:pt x="393953" y="0"/>
                </a:moveTo>
                <a:lnTo>
                  <a:pt x="340501" y="2768"/>
                </a:lnTo>
                <a:lnTo>
                  <a:pt x="289233" y="10832"/>
                </a:lnTo>
                <a:lnTo>
                  <a:pt x="240619" y="23830"/>
                </a:lnTo>
                <a:lnTo>
                  <a:pt x="195128" y="41401"/>
                </a:lnTo>
                <a:lnTo>
                  <a:pt x="153230" y="63185"/>
                </a:lnTo>
                <a:lnTo>
                  <a:pt x="115395" y="88820"/>
                </a:lnTo>
                <a:lnTo>
                  <a:pt x="82092" y="117945"/>
                </a:lnTo>
                <a:lnTo>
                  <a:pt x="53791" y="150198"/>
                </a:lnTo>
                <a:lnTo>
                  <a:pt x="30962" y="185219"/>
                </a:lnTo>
                <a:lnTo>
                  <a:pt x="14074" y="222646"/>
                </a:lnTo>
                <a:lnTo>
                  <a:pt x="3596" y="262119"/>
                </a:lnTo>
                <a:lnTo>
                  <a:pt x="0" y="303275"/>
                </a:lnTo>
                <a:lnTo>
                  <a:pt x="3596" y="344432"/>
                </a:lnTo>
                <a:lnTo>
                  <a:pt x="14074" y="383905"/>
                </a:lnTo>
                <a:lnTo>
                  <a:pt x="30962" y="421332"/>
                </a:lnTo>
                <a:lnTo>
                  <a:pt x="53791" y="456353"/>
                </a:lnTo>
                <a:lnTo>
                  <a:pt x="82092" y="488606"/>
                </a:lnTo>
                <a:lnTo>
                  <a:pt x="115395" y="517731"/>
                </a:lnTo>
                <a:lnTo>
                  <a:pt x="153230" y="543366"/>
                </a:lnTo>
                <a:lnTo>
                  <a:pt x="195128" y="565150"/>
                </a:lnTo>
                <a:lnTo>
                  <a:pt x="240619" y="582721"/>
                </a:lnTo>
                <a:lnTo>
                  <a:pt x="289233" y="595719"/>
                </a:lnTo>
                <a:lnTo>
                  <a:pt x="340501" y="603783"/>
                </a:lnTo>
                <a:lnTo>
                  <a:pt x="393953" y="606551"/>
                </a:lnTo>
                <a:lnTo>
                  <a:pt x="447406" y="603783"/>
                </a:lnTo>
                <a:lnTo>
                  <a:pt x="498674" y="595719"/>
                </a:lnTo>
                <a:lnTo>
                  <a:pt x="547288" y="582721"/>
                </a:lnTo>
                <a:lnTo>
                  <a:pt x="592779" y="565150"/>
                </a:lnTo>
                <a:lnTo>
                  <a:pt x="634677" y="543366"/>
                </a:lnTo>
                <a:lnTo>
                  <a:pt x="672512" y="517731"/>
                </a:lnTo>
                <a:lnTo>
                  <a:pt x="705815" y="488606"/>
                </a:lnTo>
                <a:lnTo>
                  <a:pt x="734116" y="456353"/>
                </a:lnTo>
                <a:lnTo>
                  <a:pt x="756945" y="421332"/>
                </a:lnTo>
                <a:lnTo>
                  <a:pt x="773833" y="383905"/>
                </a:lnTo>
                <a:lnTo>
                  <a:pt x="784311" y="344432"/>
                </a:lnTo>
                <a:lnTo>
                  <a:pt x="787907" y="303275"/>
                </a:lnTo>
                <a:lnTo>
                  <a:pt x="784311" y="262119"/>
                </a:lnTo>
                <a:lnTo>
                  <a:pt x="773833" y="222646"/>
                </a:lnTo>
                <a:lnTo>
                  <a:pt x="756945" y="185219"/>
                </a:lnTo>
                <a:lnTo>
                  <a:pt x="734116" y="150198"/>
                </a:lnTo>
                <a:lnTo>
                  <a:pt x="705815" y="117945"/>
                </a:lnTo>
                <a:lnTo>
                  <a:pt x="672512" y="88820"/>
                </a:lnTo>
                <a:lnTo>
                  <a:pt x="634677" y="63185"/>
                </a:lnTo>
                <a:lnTo>
                  <a:pt x="592779" y="41401"/>
                </a:lnTo>
                <a:lnTo>
                  <a:pt x="547288" y="23830"/>
                </a:lnTo>
                <a:lnTo>
                  <a:pt x="498674" y="10832"/>
                </a:lnTo>
                <a:lnTo>
                  <a:pt x="447406" y="2768"/>
                </a:lnTo>
                <a:lnTo>
                  <a:pt x="3939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3954779"/>
            <a:ext cx="182880" cy="155575"/>
          </a:xfrm>
          <a:custGeom>
            <a:avLst/>
            <a:gdLst/>
            <a:ahLst/>
            <a:cxnLst/>
            <a:rect l="l" t="t" r="r" b="b"/>
            <a:pathLst>
              <a:path w="182879" h="155575">
                <a:moveTo>
                  <a:pt x="91439" y="0"/>
                </a:moveTo>
                <a:lnTo>
                  <a:pt x="55828" y="6107"/>
                </a:lnTo>
                <a:lnTo>
                  <a:pt x="26765" y="22764"/>
                </a:lnTo>
                <a:lnTo>
                  <a:pt x="7179" y="47470"/>
                </a:lnTo>
                <a:lnTo>
                  <a:pt x="0" y="77724"/>
                </a:lnTo>
                <a:lnTo>
                  <a:pt x="7179" y="107977"/>
                </a:lnTo>
                <a:lnTo>
                  <a:pt x="26765" y="132683"/>
                </a:lnTo>
                <a:lnTo>
                  <a:pt x="55828" y="149340"/>
                </a:lnTo>
                <a:lnTo>
                  <a:pt x="91439" y="155448"/>
                </a:lnTo>
                <a:lnTo>
                  <a:pt x="127051" y="149340"/>
                </a:lnTo>
                <a:lnTo>
                  <a:pt x="156114" y="132683"/>
                </a:lnTo>
                <a:lnTo>
                  <a:pt x="175700" y="107977"/>
                </a:lnTo>
                <a:lnTo>
                  <a:pt x="182879" y="77724"/>
                </a:lnTo>
                <a:lnTo>
                  <a:pt x="175700" y="47470"/>
                </a:lnTo>
                <a:lnTo>
                  <a:pt x="156114" y="22764"/>
                </a:lnTo>
                <a:lnTo>
                  <a:pt x="127051" y="6107"/>
                </a:lnTo>
                <a:lnTo>
                  <a:pt x="91439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0" y="3954779"/>
            <a:ext cx="182880" cy="155575"/>
          </a:xfrm>
          <a:custGeom>
            <a:avLst/>
            <a:gdLst/>
            <a:ahLst/>
            <a:cxnLst/>
            <a:rect l="l" t="t" r="r" b="b"/>
            <a:pathLst>
              <a:path w="182879" h="155575">
                <a:moveTo>
                  <a:pt x="0" y="77724"/>
                </a:moveTo>
                <a:lnTo>
                  <a:pt x="7179" y="47470"/>
                </a:lnTo>
                <a:lnTo>
                  <a:pt x="26765" y="22764"/>
                </a:lnTo>
                <a:lnTo>
                  <a:pt x="55828" y="6107"/>
                </a:lnTo>
                <a:lnTo>
                  <a:pt x="91439" y="0"/>
                </a:lnTo>
                <a:lnTo>
                  <a:pt x="127051" y="6107"/>
                </a:lnTo>
                <a:lnTo>
                  <a:pt x="156114" y="22764"/>
                </a:lnTo>
                <a:lnTo>
                  <a:pt x="175700" y="47470"/>
                </a:lnTo>
                <a:lnTo>
                  <a:pt x="182879" y="77724"/>
                </a:lnTo>
                <a:lnTo>
                  <a:pt x="175700" y="107977"/>
                </a:lnTo>
                <a:lnTo>
                  <a:pt x="156114" y="132683"/>
                </a:lnTo>
                <a:lnTo>
                  <a:pt x="127051" y="149340"/>
                </a:lnTo>
                <a:lnTo>
                  <a:pt x="91439" y="155448"/>
                </a:lnTo>
                <a:lnTo>
                  <a:pt x="55828" y="149340"/>
                </a:lnTo>
                <a:lnTo>
                  <a:pt x="26765" y="132683"/>
                </a:lnTo>
                <a:lnTo>
                  <a:pt x="7179" y="107977"/>
                </a:lnTo>
                <a:lnTo>
                  <a:pt x="0" y="77724"/>
                </a:lnTo>
                <a:close/>
              </a:path>
            </a:pathLst>
          </a:custGeom>
          <a:ln w="9144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0" y="4058411"/>
            <a:ext cx="182880" cy="157480"/>
          </a:xfrm>
          <a:custGeom>
            <a:avLst/>
            <a:gdLst/>
            <a:ahLst/>
            <a:cxnLst/>
            <a:rect l="l" t="t" r="r" b="b"/>
            <a:pathLst>
              <a:path w="182879" h="157479">
                <a:moveTo>
                  <a:pt x="91439" y="0"/>
                </a:moveTo>
                <a:lnTo>
                  <a:pt x="55828" y="6173"/>
                </a:lnTo>
                <a:lnTo>
                  <a:pt x="26765" y="23002"/>
                </a:lnTo>
                <a:lnTo>
                  <a:pt x="7179" y="47952"/>
                </a:lnTo>
                <a:lnTo>
                  <a:pt x="0" y="78486"/>
                </a:lnTo>
                <a:lnTo>
                  <a:pt x="7179" y="109019"/>
                </a:lnTo>
                <a:lnTo>
                  <a:pt x="26765" y="133969"/>
                </a:lnTo>
                <a:lnTo>
                  <a:pt x="55828" y="150798"/>
                </a:lnTo>
                <a:lnTo>
                  <a:pt x="91439" y="156971"/>
                </a:lnTo>
                <a:lnTo>
                  <a:pt x="127051" y="150798"/>
                </a:lnTo>
                <a:lnTo>
                  <a:pt x="156114" y="133969"/>
                </a:lnTo>
                <a:lnTo>
                  <a:pt x="175700" y="109019"/>
                </a:lnTo>
                <a:lnTo>
                  <a:pt x="182879" y="78486"/>
                </a:lnTo>
                <a:lnTo>
                  <a:pt x="175700" y="47952"/>
                </a:lnTo>
                <a:lnTo>
                  <a:pt x="156114" y="23002"/>
                </a:lnTo>
                <a:lnTo>
                  <a:pt x="127051" y="6173"/>
                </a:lnTo>
                <a:lnTo>
                  <a:pt x="9143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800" y="4058411"/>
            <a:ext cx="182880" cy="157480"/>
          </a:xfrm>
          <a:custGeom>
            <a:avLst/>
            <a:gdLst/>
            <a:ahLst/>
            <a:cxnLst/>
            <a:rect l="l" t="t" r="r" b="b"/>
            <a:pathLst>
              <a:path w="182879" h="157479">
                <a:moveTo>
                  <a:pt x="0" y="78486"/>
                </a:moveTo>
                <a:lnTo>
                  <a:pt x="7179" y="47952"/>
                </a:lnTo>
                <a:lnTo>
                  <a:pt x="26765" y="23002"/>
                </a:lnTo>
                <a:lnTo>
                  <a:pt x="55828" y="6173"/>
                </a:lnTo>
                <a:lnTo>
                  <a:pt x="91439" y="0"/>
                </a:lnTo>
                <a:lnTo>
                  <a:pt x="127051" y="6173"/>
                </a:lnTo>
                <a:lnTo>
                  <a:pt x="156114" y="23002"/>
                </a:lnTo>
                <a:lnTo>
                  <a:pt x="175700" y="47952"/>
                </a:lnTo>
                <a:lnTo>
                  <a:pt x="182879" y="78486"/>
                </a:lnTo>
                <a:lnTo>
                  <a:pt x="175700" y="109019"/>
                </a:lnTo>
                <a:lnTo>
                  <a:pt x="156114" y="133969"/>
                </a:lnTo>
                <a:lnTo>
                  <a:pt x="127051" y="150798"/>
                </a:lnTo>
                <a:lnTo>
                  <a:pt x="91439" y="156971"/>
                </a:lnTo>
                <a:lnTo>
                  <a:pt x="55828" y="150798"/>
                </a:lnTo>
                <a:lnTo>
                  <a:pt x="26765" y="133969"/>
                </a:lnTo>
                <a:lnTo>
                  <a:pt x="7179" y="109019"/>
                </a:lnTo>
                <a:lnTo>
                  <a:pt x="0" y="78486"/>
                </a:lnTo>
                <a:close/>
              </a:path>
            </a:pathLst>
          </a:custGeom>
          <a:ln w="9144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6720" y="3954779"/>
            <a:ext cx="182880" cy="155575"/>
          </a:xfrm>
          <a:custGeom>
            <a:avLst/>
            <a:gdLst/>
            <a:ahLst/>
            <a:cxnLst/>
            <a:rect l="l" t="t" r="r" b="b"/>
            <a:pathLst>
              <a:path w="182879" h="155575">
                <a:moveTo>
                  <a:pt x="91439" y="0"/>
                </a:moveTo>
                <a:lnTo>
                  <a:pt x="55828" y="6107"/>
                </a:lnTo>
                <a:lnTo>
                  <a:pt x="26765" y="22764"/>
                </a:lnTo>
                <a:lnTo>
                  <a:pt x="7179" y="47470"/>
                </a:lnTo>
                <a:lnTo>
                  <a:pt x="0" y="77724"/>
                </a:lnTo>
                <a:lnTo>
                  <a:pt x="7179" y="107977"/>
                </a:lnTo>
                <a:lnTo>
                  <a:pt x="26765" y="132683"/>
                </a:lnTo>
                <a:lnTo>
                  <a:pt x="55828" y="149340"/>
                </a:lnTo>
                <a:lnTo>
                  <a:pt x="91439" y="155448"/>
                </a:lnTo>
                <a:lnTo>
                  <a:pt x="127051" y="149340"/>
                </a:lnTo>
                <a:lnTo>
                  <a:pt x="156114" y="132683"/>
                </a:lnTo>
                <a:lnTo>
                  <a:pt x="175700" y="107977"/>
                </a:lnTo>
                <a:lnTo>
                  <a:pt x="182879" y="77724"/>
                </a:lnTo>
                <a:lnTo>
                  <a:pt x="175700" y="47470"/>
                </a:lnTo>
                <a:lnTo>
                  <a:pt x="156114" y="22764"/>
                </a:lnTo>
                <a:lnTo>
                  <a:pt x="127051" y="6107"/>
                </a:lnTo>
                <a:lnTo>
                  <a:pt x="9143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6720" y="3954779"/>
            <a:ext cx="182880" cy="155575"/>
          </a:xfrm>
          <a:custGeom>
            <a:avLst/>
            <a:gdLst/>
            <a:ahLst/>
            <a:cxnLst/>
            <a:rect l="l" t="t" r="r" b="b"/>
            <a:pathLst>
              <a:path w="182879" h="155575">
                <a:moveTo>
                  <a:pt x="0" y="77724"/>
                </a:moveTo>
                <a:lnTo>
                  <a:pt x="7179" y="47470"/>
                </a:lnTo>
                <a:lnTo>
                  <a:pt x="26765" y="22764"/>
                </a:lnTo>
                <a:lnTo>
                  <a:pt x="55828" y="6107"/>
                </a:lnTo>
                <a:lnTo>
                  <a:pt x="91439" y="0"/>
                </a:lnTo>
                <a:lnTo>
                  <a:pt x="127051" y="6107"/>
                </a:lnTo>
                <a:lnTo>
                  <a:pt x="156114" y="22764"/>
                </a:lnTo>
                <a:lnTo>
                  <a:pt x="175700" y="47470"/>
                </a:lnTo>
                <a:lnTo>
                  <a:pt x="182879" y="77724"/>
                </a:lnTo>
                <a:lnTo>
                  <a:pt x="175700" y="107977"/>
                </a:lnTo>
                <a:lnTo>
                  <a:pt x="156114" y="132683"/>
                </a:lnTo>
                <a:lnTo>
                  <a:pt x="127051" y="149340"/>
                </a:lnTo>
                <a:lnTo>
                  <a:pt x="91439" y="155448"/>
                </a:lnTo>
                <a:lnTo>
                  <a:pt x="55828" y="149340"/>
                </a:lnTo>
                <a:lnTo>
                  <a:pt x="26765" y="132683"/>
                </a:lnTo>
                <a:lnTo>
                  <a:pt x="7179" y="107977"/>
                </a:lnTo>
                <a:lnTo>
                  <a:pt x="0" y="77724"/>
                </a:lnTo>
                <a:close/>
              </a:path>
            </a:pathLst>
          </a:custGeom>
          <a:ln w="9144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36720" y="4058411"/>
            <a:ext cx="182880" cy="157480"/>
          </a:xfrm>
          <a:custGeom>
            <a:avLst/>
            <a:gdLst/>
            <a:ahLst/>
            <a:cxnLst/>
            <a:rect l="l" t="t" r="r" b="b"/>
            <a:pathLst>
              <a:path w="182879" h="157479">
                <a:moveTo>
                  <a:pt x="91439" y="0"/>
                </a:moveTo>
                <a:lnTo>
                  <a:pt x="55828" y="6173"/>
                </a:lnTo>
                <a:lnTo>
                  <a:pt x="26765" y="23002"/>
                </a:lnTo>
                <a:lnTo>
                  <a:pt x="7179" y="47952"/>
                </a:lnTo>
                <a:lnTo>
                  <a:pt x="0" y="78486"/>
                </a:lnTo>
                <a:lnTo>
                  <a:pt x="7179" y="109019"/>
                </a:lnTo>
                <a:lnTo>
                  <a:pt x="26765" y="133969"/>
                </a:lnTo>
                <a:lnTo>
                  <a:pt x="55828" y="150798"/>
                </a:lnTo>
                <a:lnTo>
                  <a:pt x="91439" y="156971"/>
                </a:lnTo>
                <a:lnTo>
                  <a:pt x="127051" y="150798"/>
                </a:lnTo>
                <a:lnTo>
                  <a:pt x="156114" y="133969"/>
                </a:lnTo>
                <a:lnTo>
                  <a:pt x="175700" y="109019"/>
                </a:lnTo>
                <a:lnTo>
                  <a:pt x="182879" y="78486"/>
                </a:lnTo>
                <a:lnTo>
                  <a:pt x="175700" y="47952"/>
                </a:lnTo>
                <a:lnTo>
                  <a:pt x="156114" y="23002"/>
                </a:lnTo>
                <a:lnTo>
                  <a:pt x="127051" y="6173"/>
                </a:lnTo>
                <a:lnTo>
                  <a:pt x="91439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36720" y="4058411"/>
            <a:ext cx="182880" cy="157480"/>
          </a:xfrm>
          <a:custGeom>
            <a:avLst/>
            <a:gdLst/>
            <a:ahLst/>
            <a:cxnLst/>
            <a:rect l="l" t="t" r="r" b="b"/>
            <a:pathLst>
              <a:path w="182879" h="157479">
                <a:moveTo>
                  <a:pt x="0" y="78486"/>
                </a:moveTo>
                <a:lnTo>
                  <a:pt x="7179" y="47952"/>
                </a:lnTo>
                <a:lnTo>
                  <a:pt x="26765" y="23002"/>
                </a:lnTo>
                <a:lnTo>
                  <a:pt x="55828" y="6173"/>
                </a:lnTo>
                <a:lnTo>
                  <a:pt x="91439" y="0"/>
                </a:lnTo>
                <a:lnTo>
                  <a:pt x="127051" y="6173"/>
                </a:lnTo>
                <a:lnTo>
                  <a:pt x="156114" y="23002"/>
                </a:lnTo>
                <a:lnTo>
                  <a:pt x="175700" y="47952"/>
                </a:lnTo>
                <a:lnTo>
                  <a:pt x="182879" y="78486"/>
                </a:lnTo>
                <a:lnTo>
                  <a:pt x="175700" y="109019"/>
                </a:lnTo>
                <a:lnTo>
                  <a:pt x="156114" y="133969"/>
                </a:lnTo>
                <a:lnTo>
                  <a:pt x="127051" y="150798"/>
                </a:lnTo>
                <a:lnTo>
                  <a:pt x="91439" y="156971"/>
                </a:lnTo>
                <a:lnTo>
                  <a:pt x="55828" y="150798"/>
                </a:lnTo>
                <a:lnTo>
                  <a:pt x="26765" y="133969"/>
                </a:lnTo>
                <a:lnTo>
                  <a:pt x="7179" y="109019"/>
                </a:lnTo>
                <a:lnTo>
                  <a:pt x="0" y="78486"/>
                </a:lnTo>
                <a:close/>
              </a:path>
            </a:pathLst>
          </a:custGeom>
          <a:ln w="9144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9100" y="3534155"/>
            <a:ext cx="76200" cy="376555"/>
          </a:xfrm>
          <a:custGeom>
            <a:avLst/>
            <a:gdLst/>
            <a:ahLst/>
            <a:cxnLst/>
            <a:rect l="l" t="t" r="r" b="b"/>
            <a:pathLst>
              <a:path w="76200" h="376554">
                <a:moveTo>
                  <a:pt x="31750" y="299974"/>
                </a:moveTo>
                <a:lnTo>
                  <a:pt x="0" y="299974"/>
                </a:lnTo>
                <a:lnTo>
                  <a:pt x="38100" y="376174"/>
                </a:lnTo>
                <a:lnTo>
                  <a:pt x="69850" y="312674"/>
                </a:lnTo>
                <a:lnTo>
                  <a:pt x="31750" y="312674"/>
                </a:lnTo>
                <a:lnTo>
                  <a:pt x="31750" y="299974"/>
                </a:lnTo>
                <a:close/>
              </a:path>
              <a:path w="76200" h="376554">
                <a:moveTo>
                  <a:pt x="44450" y="0"/>
                </a:moveTo>
                <a:lnTo>
                  <a:pt x="31750" y="0"/>
                </a:lnTo>
                <a:lnTo>
                  <a:pt x="31750" y="312674"/>
                </a:lnTo>
                <a:lnTo>
                  <a:pt x="44450" y="312674"/>
                </a:lnTo>
                <a:lnTo>
                  <a:pt x="44450" y="0"/>
                </a:lnTo>
                <a:close/>
              </a:path>
              <a:path w="76200" h="376554">
                <a:moveTo>
                  <a:pt x="76200" y="299974"/>
                </a:moveTo>
                <a:lnTo>
                  <a:pt x="44450" y="299974"/>
                </a:lnTo>
                <a:lnTo>
                  <a:pt x="44450" y="312674"/>
                </a:lnTo>
                <a:lnTo>
                  <a:pt x="69850" y="312674"/>
                </a:lnTo>
                <a:lnTo>
                  <a:pt x="76200" y="2999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22775" y="3217545"/>
            <a:ext cx="19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44161" y="4147261"/>
            <a:ext cx="1511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-925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79" baseline="-92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450" baseline="-27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 baseline="-2777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5082" y="4348048"/>
            <a:ext cx="2870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7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254" baseline="-27777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277" baseline="-18518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 baseline="-1851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1761" y="4472685"/>
            <a:ext cx="72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1775" y="4139260"/>
            <a:ext cx="191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" baseline="-20833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22" baseline="-27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209" baseline="-27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17975" y="4251451"/>
            <a:ext cx="450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baseline="2314" dirty="0">
                <a:solidFill>
                  <a:srgbClr val="FFFFFF"/>
                </a:solidFill>
                <a:latin typeface="Calibri"/>
                <a:cs typeface="Calibri"/>
              </a:rPr>
              <a:t>-++</a:t>
            </a:r>
            <a:r>
              <a:rPr sz="1800" b="1" spc="-150" baseline="-6944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800" b="1" baseline="-25462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="1" spc="195" baseline="-254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08375" y="6270752"/>
            <a:ext cx="156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Alfa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Radyasyonu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57900" y="2962655"/>
            <a:ext cx="1903730" cy="3075305"/>
          </a:xfrm>
          <a:custGeom>
            <a:avLst/>
            <a:gdLst/>
            <a:ahLst/>
            <a:cxnLst/>
            <a:rect l="l" t="t" r="r" b="b"/>
            <a:pathLst>
              <a:path w="1903729" h="3075304">
                <a:moveTo>
                  <a:pt x="1455801" y="521462"/>
                </a:moveTo>
                <a:lnTo>
                  <a:pt x="444880" y="521462"/>
                </a:lnTo>
                <a:lnTo>
                  <a:pt x="442087" y="2916504"/>
                </a:lnTo>
                <a:lnTo>
                  <a:pt x="450596" y="2946590"/>
                </a:lnTo>
                <a:lnTo>
                  <a:pt x="457707" y="2959963"/>
                </a:lnTo>
                <a:lnTo>
                  <a:pt x="460501" y="2976676"/>
                </a:lnTo>
                <a:lnTo>
                  <a:pt x="474852" y="2995053"/>
                </a:lnTo>
                <a:lnTo>
                  <a:pt x="493395" y="3010103"/>
                </a:lnTo>
                <a:lnTo>
                  <a:pt x="504825" y="3023476"/>
                </a:lnTo>
                <a:lnTo>
                  <a:pt x="553211" y="3053562"/>
                </a:lnTo>
                <a:lnTo>
                  <a:pt x="600328" y="3068599"/>
                </a:lnTo>
                <a:lnTo>
                  <a:pt x="651636" y="3075279"/>
                </a:lnTo>
                <a:lnTo>
                  <a:pt x="684402" y="3075279"/>
                </a:lnTo>
                <a:lnTo>
                  <a:pt x="752855" y="3063582"/>
                </a:lnTo>
                <a:lnTo>
                  <a:pt x="809878" y="3040189"/>
                </a:lnTo>
                <a:lnTo>
                  <a:pt x="854075" y="3000070"/>
                </a:lnTo>
                <a:lnTo>
                  <a:pt x="881252" y="2954947"/>
                </a:lnTo>
                <a:lnTo>
                  <a:pt x="891158" y="2914840"/>
                </a:lnTo>
                <a:lnTo>
                  <a:pt x="894079" y="1472438"/>
                </a:lnTo>
                <a:lnTo>
                  <a:pt x="1455801" y="1472438"/>
                </a:lnTo>
                <a:lnTo>
                  <a:pt x="1455801" y="521462"/>
                </a:lnTo>
                <a:close/>
              </a:path>
              <a:path w="1903729" h="3075304">
                <a:moveTo>
                  <a:pt x="1455801" y="1472438"/>
                </a:moveTo>
                <a:lnTo>
                  <a:pt x="1003807" y="1472438"/>
                </a:lnTo>
                <a:lnTo>
                  <a:pt x="1003807" y="2923197"/>
                </a:lnTo>
                <a:lnTo>
                  <a:pt x="1006728" y="2941574"/>
                </a:lnTo>
                <a:lnTo>
                  <a:pt x="1016634" y="2956623"/>
                </a:lnTo>
                <a:lnTo>
                  <a:pt x="1022350" y="2975000"/>
                </a:lnTo>
                <a:lnTo>
                  <a:pt x="1030985" y="2986697"/>
                </a:lnTo>
                <a:lnTo>
                  <a:pt x="1046606" y="3003410"/>
                </a:lnTo>
                <a:lnTo>
                  <a:pt x="1063752" y="3023476"/>
                </a:lnTo>
                <a:lnTo>
                  <a:pt x="1082294" y="3033496"/>
                </a:lnTo>
                <a:lnTo>
                  <a:pt x="1099311" y="3046869"/>
                </a:lnTo>
                <a:lnTo>
                  <a:pt x="1123569" y="3055226"/>
                </a:lnTo>
                <a:lnTo>
                  <a:pt x="1150747" y="3066923"/>
                </a:lnTo>
                <a:lnTo>
                  <a:pt x="1183513" y="3073615"/>
                </a:lnTo>
                <a:lnTo>
                  <a:pt x="1213484" y="3075279"/>
                </a:lnTo>
                <a:lnTo>
                  <a:pt x="1237742" y="3075279"/>
                </a:lnTo>
                <a:lnTo>
                  <a:pt x="1257680" y="3073615"/>
                </a:lnTo>
                <a:lnTo>
                  <a:pt x="1279017" y="3070275"/>
                </a:lnTo>
                <a:lnTo>
                  <a:pt x="1303274" y="3066923"/>
                </a:lnTo>
                <a:lnTo>
                  <a:pt x="1330325" y="3061919"/>
                </a:lnTo>
                <a:lnTo>
                  <a:pt x="1355978" y="3046869"/>
                </a:lnTo>
                <a:lnTo>
                  <a:pt x="1377442" y="3036836"/>
                </a:lnTo>
                <a:lnTo>
                  <a:pt x="1395983" y="3020123"/>
                </a:lnTo>
                <a:lnTo>
                  <a:pt x="1418717" y="3001746"/>
                </a:lnTo>
                <a:lnTo>
                  <a:pt x="1434465" y="2976676"/>
                </a:lnTo>
                <a:lnTo>
                  <a:pt x="1445895" y="2953270"/>
                </a:lnTo>
                <a:lnTo>
                  <a:pt x="1455801" y="2926537"/>
                </a:lnTo>
                <a:lnTo>
                  <a:pt x="1455801" y="1472438"/>
                </a:lnTo>
                <a:close/>
              </a:path>
              <a:path w="1903729" h="3075304">
                <a:moveTo>
                  <a:pt x="454914" y="0"/>
                </a:moveTo>
                <a:lnTo>
                  <a:pt x="406400" y="4953"/>
                </a:lnTo>
                <a:lnTo>
                  <a:pt x="362203" y="8382"/>
                </a:lnTo>
                <a:lnTo>
                  <a:pt x="313689" y="14986"/>
                </a:lnTo>
                <a:lnTo>
                  <a:pt x="262382" y="28448"/>
                </a:lnTo>
                <a:lnTo>
                  <a:pt x="196723" y="51816"/>
                </a:lnTo>
                <a:lnTo>
                  <a:pt x="152526" y="71882"/>
                </a:lnTo>
                <a:lnTo>
                  <a:pt x="111251" y="93599"/>
                </a:lnTo>
                <a:lnTo>
                  <a:pt x="86995" y="113665"/>
                </a:lnTo>
                <a:lnTo>
                  <a:pt x="59944" y="132080"/>
                </a:lnTo>
                <a:lnTo>
                  <a:pt x="38480" y="153797"/>
                </a:lnTo>
                <a:lnTo>
                  <a:pt x="14224" y="182118"/>
                </a:lnTo>
                <a:lnTo>
                  <a:pt x="2794" y="213995"/>
                </a:lnTo>
                <a:lnTo>
                  <a:pt x="0" y="250698"/>
                </a:lnTo>
                <a:lnTo>
                  <a:pt x="0" y="1398905"/>
                </a:lnTo>
                <a:lnTo>
                  <a:pt x="14224" y="1439037"/>
                </a:lnTo>
                <a:lnTo>
                  <a:pt x="38480" y="1464056"/>
                </a:lnTo>
                <a:lnTo>
                  <a:pt x="51308" y="1477518"/>
                </a:lnTo>
                <a:lnTo>
                  <a:pt x="59944" y="1484122"/>
                </a:lnTo>
                <a:lnTo>
                  <a:pt x="74167" y="1490853"/>
                </a:lnTo>
                <a:lnTo>
                  <a:pt x="89788" y="1497584"/>
                </a:lnTo>
                <a:lnTo>
                  <a:pt x="98425" y="1502537"/>
                </a:lnTo>
                <a:lnTo>
                  <a:pt x="119761" y="1505839"/>
                </a:lnTo>
                <a:lnTo>
                  <a:pt x="133985" y="1509268"/>
                </a:lnTo>
                <a:lnTo>
                  <a:pt x="203962" y="1509268"/>
                </a:lnTo>
                <a:lnTo>
                  <a:pt x="218186" y="1505839"/>
                </a:lnTo>
                <a:lnTo>
                  <a:pt x="236727" y="1499235"/>
                </a:lnTo>
                <a:lnTo>
                  <a:pt x="248158" y="1497584"/>
                </a:lnTo>
                <a:lnTo>
                  <a:pt x="262382" y="1485773"/>
                </a:lnTo>
                <a:lnTo>
                  <a:pt x="275209" y="1479169"/>
                </a:lnTo>
                <a:lnTo>
                  <a:pt x="286638" y="1470787"/>
                </a:lnTo>
                <a:lnTo>
                  <a:pt x="299465" y="1462405"/>
                </a:lnTo>
                <a:lnTo>
                  <a:pt x="302260" y="1457452"/>
                </a:lnTo>
                <a:lnTo>
                  <a:pt x="313689" y="1442339"/>
                </a:lnTo>
                <a:lnTo>
                  <a:pt x="322199" y="1429004"/>
                </a:lnTo>
                <a:lnTo>
                  <a:pt x="329438" y="1410589"/>
                </a:lnTo>
                <a:lnTo>
                  <a:pt x="335025" y="1395603"/>
                </a:lnTo>
                <a:lnTo>
                  <a:pt x="335025" y="521462"/>
                </a:lnTo>
                <a:lnTo>
                  <a:pt x="1902927" y="521462"/>
                </a:lnTo>
                <a:lnTo>
                  <a:pt x="1903602" y="257429"/>
                </a:lnTo>
                <a:lnTo>
                  <a:pt x="1903602" y="237363"/>
                </a:lnTo>
                <a:lnTo>
                  <a:pt x="1900681" y="215646"/>
                </a:lnTo>
                <a:lnTo>
                  <a:pt x="1885060" y="188849"/>
                </a:lnTo>
                <a:lnTo>
                  <a:pt x="1876425" y="172212"/>
                </a:lnTo>
                <a:lnTo>
                  <a:pt x="1837944" y="128651"/>
                </a:lnTo>
                <a:lnTo>
                  <a:pt x="1789556" y="93599"/>
                </a:lnTo>
                <a:lnTo>
                  <a:pt x="1706752" y="51816"/>
                </a:lnTo>
                <a:lnTo>
                  <a:pt x="1685417" y="41783"/>
                </a:lnTo>
                <a:lnTo>
                  <a:pt x="1641221" y="26797"/>
                </a:lnTo>
                <a:lnTo>
                  <a:pt x="1586992" y="14986"/>
                </a:lnTo>
                <a:lnTo>
                  <a:pt x="1562734" y="11684"/>
                </a:lnTo>
                <a:lnTo>
                  <a:pt x="1538604" y="6731"/>
                </a:lnTo>
                <a:lnTo>
                  <a:pt x="1511427" y="4953"/>
                </a:lnTo>
                <a:lnTo>
                  <a:pt x="1485773" y="1651"/>
                </a:lnTo>
                <a:lnTo>
                  <a:pt x="1458722" y="1651"/>
                </a:lnTo>
                <a:lnTo>
                  <a:pt x="454914" y="0"/>
                </a:lnTo>
                <a:close/>
              </a:path>
              <a:path w="1903729" h="3075304">
                <a:moveTo>
                  <a:pt x="1902927" y="521462"/>
                </a:moveTo>
                <a:lnTo>
                  <a:pt x="1565655" y="521462"/>
                </a:lnTo>
                <a:lnTo>
                  <a:pt x="1562734" y="1395603"/>
                </a:lnTo>
                <a:lnTo>
                  <a:pt x="1565655" y="1410589"/>
                </a:lnTo>
                <a:lnTo>
                  <a:pt x="1571371" y="1418971"/>
                </a:lnTo>
                <a:lnTo>
                  <a:pt x="1578482" y="1430655"/>
                </a:lnTo>
                <a:lnTo>
                  <a:pt x="1578482" y="1442339"/>
                </a:lnTo>
                <a:lnTo>
                  <a:pt x="1589913" y="1450721"/>
                </a:lnTo>
                <a:lnTo>
                  <a:pt x="1598422" y="1462405"/>
                </a:lnTo>
                <a:lnTo>
                  <a:pt x="1614170" y="1475740"/>
                </a:lnTo>
                <a:lnTo>
                  <a:pt x="1628394" y="1484122"/>
                </a:lnTo>
                <a:lnTo>
                  <a:pt x="1644015" y="1495806"/>
                </a:lnTo>
                <a:lnTo>
                  <a:pt x="1661159" y="1499235"/>
                </a:lnTo>
                <a:lnTo>
                  <a:pt x="1682496" y="1505839"/>
                </a:lnTo>
                <a:lnTo>
                  <a:pt x="1706752" y="1509268"/>
                </a:lnTo>
                <a:lnTo>
                  <a:pt x="1753870" y="1509268"/>
                </a:lnTo>
                <a:lnTo>
                  <a:pt x="1778127" y="1505839"/>
                </a:lnTo>
                <a:lnTo>
                  <a:pt x="1796669" y="1502537"/>
                </a:lnTo>
                <a:lnTo>
                  <a:pt x="1822323" y="1490853"/>
                </a:lnTo>
                <a:lnTo>
                  <a:pt x="1843658" y="1479169"/>
                </a:lnTo>
                <a:lnTo>
                  <a:pt x="1859406" y="1464056"/>
                </a:lnTo>
                <a:lnTo>
                  <a:pt x="1876425" y="1450721"/>
                </a:lnTo>
                <a:lnTo>
                  <a:pt x="1882140" y="1439037"/>
                </a:lnTo>
                <a:lnTo>
                  <a:pt x="1889252" y="1424051"/>
                </a:lnTo>
                <a:lnTo>
                  <a:pt x="1897888" y="1412240"/>
                </a:lnTo>
                <a:lnTo>
                  <a:pt x="1900681" y="1398905"/>
                </a:lnTo>
                <a:lnTo>
                  <a:pt x="1902927" y="5214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0068" y="2357627"/>
            <a:ext cx="789940" cy="605155"/>
          </a:xfrm>
          <a:custGeom>
            <a:avLst/>
            <a:gdLst/>
            <a:ahLst/>
            <a:cxnLst/>
            <a:rect l="l" t="t" r="r" b="b"/>
            <a:pathLst>
              <a:path w="789940" h="605155">
                <a:moveTo>
                  <a:pt x="394715" y="0"/>
                </a:moveTo>
                <a:lnTo>
                  <a:pt x="341142" y="2760"/>
                </a:lnTo>
                <a:lnTo>
                  <a:pt x="289762" y="10802"/>
                </a:lnTo>
                <a:lnTo>
                  <a:pt x="241047" y="23764"/>
                </a:lnTo>
                <a:lnTo>
                  <a:pt x="195467" y="41289"/>
                </a:lnTo>
                <a:lnTo>
                  <a:pt x="153489" y="63014"/>
                </a:lnTo>
                <a:lnTo>
                  <a:pt x="115585" y="88582"/>
                </a:lnTo>
                <a:lnTo>
                  <a:pt x="82224" y="117631"/>
                </a:lnTo>
                <a:lnTo>
                  <a:pt x="53876" y="149803"/>
                </a:lnTo>
                <a:lnTo>
                  <a:pt x="31009" y="184737"/>
                </a:lnTo>
                <a:lnTo>
                  <a:pt x="14095" y="222073"/>
                </a:lnTo>
                <a:lnTo>
                  <a:pt x="3602" y="261452"/>
                </a:lnTo>
                <a:lnTo>
                  <a:pt x="0" y="302513"/>
                </a:lnTo>
                <a:lnTo>
                  <a:pt x="3602" y="343575"/>
                </a:lnTo>
                <a:lnTo>
                  <a:pt x="14095" y="382954"/>
                </a:lnTo>
                <a:lnTo>
                  <a:pt x="31009" y="420290"/>
                </a:lnTo>
                <a:lnTo>
                  <a:pt x="53876" y="455224"/>
                </a:lnTo>
                <a:lnTo>
                  <a:pt x="82224" y="487396"/>
                </a:lnTo>
                <a:lnTo>
                  <a:pt x="115585" y="516445"/>
                </a:lnTo>
                <a:lnTo>
                  <a:pt x="153489" y="542013"/>
                </a:lnTo>
                <a:lnTo>
                  <a:pt x="195467" y="563738"/>
                </a:lnTo>
                <a:lnTo>
                  <a:pt x="241047" y="581263"/>
                </a:lnTo>
                <a:lnTo>
                  <a:pt x="289762" y="594225"/>
                </a:lnTo>
                <a:lnTo>
                  <a:pt x="341142" y="602267"/>
                </a:lnTo>
                <a:lnTo>
                  <a:pt x="394715" y="605027"/>
                </a:lnTo>
                <a:lnTo>
                  <a:pt x="448263" y="602267"/>
                </a:lnTo>
                <a:lnTo>
                  <a:pt x="499625" y="594225"/>
                </a:lnTo>
                <a:lnTo>
                  <a:pt x="548330" y="581263"/>
                </a:lnTo>
                <a:lnTo>
                  <a:pt x="593908" y="563738"/>
                </a:lnTo>
                <a:lnTo>
                  <a:pt x="635888" y="542013"/>
                </a:lnTo>
                <a:lnTo>
                  <a:pt x="673798" y="516445"/>
                </a:lnTo>
                <a:lnTo>
                  <a:pt x="707168" y="487396"/>
                </a:lnTo>
                <a:lnTo>
                  <a:pt x="735527" y="455224"/>
                </a:lnTo>
                <a:lnTo>
                  <a:pt x="758404" y="420290"/>
                </a:lnTo>
                <a:lnTo>
                  <a:pt x="775327" y="382954"/>
                </a:lnTo>
                <a:lnTo>
                  <a:pt x="785827" y="343575"/>
                </a:lnTo>
                <a:lnTo>
                  <a:pt x="789431" y="302513"/>
                </a:lnTo>
                <a:lnTo>
                  <a:pt x="785827" y="261452"/>
                </a:lnTo>
                <a:lnTo>
                  <a:pt x="775327" y="222073"/>
                </a:lnTo>
                <a:lnTo>
                  <a:pt x="758404" y="184737"/>
                </a:lnTo>
                <a:lnTo>
                  <a:pt x="735527" y="149803"/>
                </a:lnTo>
                <a:lnTo>
                  <a:pt x="707168" y="117631"/>
                </a:lnTo>
                <a:lnTo>
                  <a:pt x="673798" y="88582"/>
                </a:lnTo>
                <a:lnTo>
                  <a:pt x="635888" y="63014"/>
                </a:lnTo>
                <a:lnTo>
                  <a:pt x="593908" y="41289"/>
                </a:lnTo>
                <a:lnTo>
                  <a:pt x="548330" y="23764"/>
                </a:lnTo>
                <a:lnTo>
                  <a:pt x="499625" y="10802"/>
                </a:lnTo>
                <a:lnTo>
                  <a:pt x="448263" y="2760"/>
                </a:lnTo>
                <a:lnTo>
                  <a:pt x="3947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1761" y="330174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9275" y="165353"/>
                </a:moveTo>
                <a:lnTo>
                  <a:pt x="81661" y="165353"/>
                </a:lnTo>
                <a:lnTo>
                  <a:pt x="89788" y="228600"/>
                </a:lnTo>
                <a:lnTo>
                  <a:pt x="109275" y="165353"/>
                </a:lnTo>
                <a:close/>
              </a:path>
              <a:path w="228600" h="228600">
                <a:moveTo>
                  <a:pt x="147597" y="158114"/>
                </a:moveTo>
                <a:lnTo>
                  <a:pt x="111505" y="158114"/>
                </a:lnTo>
                <a:lnTo>
                  <a:pt x="140208" y="208914"/>
                </a:lnTo>
                <a:lnTo>
                  <a:pt x="147597" y="158114"/>
                </a:lnTo>
                <a:close/>
              </a:path>
              <a:path w="228600" h="228600">
                <a:moveTo>
                  <a:pt x="182269" y="153034"/>
                </a:moveTo>
                <a:lnTo>
                  <a:pt x="148336" y="153034"/>
                </a:lnTo>
                <a:lnTo>
                  <a:pt x="192024" y="191515"/>
                </a:lnTo>
                <a:lnTo>
                  <a:pt x="182269" y="153034"/>
                </a:lnTo>
                <a:close/>
              </a:path>
              <a:path w="228600" h="228600">
                <a:moveTo>
                  <a:pt x="180853" y="147446"/>
                </a:moveTo>
                <a:lnTo>
                  <a:pt x="59943" y="147446"/>
                </a:lnTo>
                <a:lnTo>
                  <a:pt x="50418" y="186436"/>
                </a:lnTo>
                <a:lnTo>
                  <a:pt x="81661" y="165353"/>
                </a:lnTo>
                <a:lnTo>
                  <a:pt x="109275" y="165353"/>
                </a:lnTo>
                <a:lnTo>
                  <a:pt x="111505" y="158114"/>
                </a:lnTo>
                <a:lnTo>
                  <a:pt x="147597" y="158114"/>
                </a:lnTo>
                <a:lnTo>
                  <a:pt x="148336" y="153034"/>
                </a:lnTo>
                <a:lnTo>
                  <a:pt x="182269" y="153034"/>
                </a:lnTo>
                <a:lnTo>
                  <a:pt x="180853" y="147446"/>
                </a:lnTo>
                <a:close/>
              </a:path>
              <a:path w="228600" h="228600">
                <a:moveTo>
                  <a:pt x="3937" y="24256"/>
                </a:moveTo>
                <a:lnTo>
                  <a:pt x="49022" y="80644"/>
                </a:lnTo>
                <a:lnTo>
                  <a:pt x="0" y="91186"/>
                </a:lnTo>
                <a:lnTo>
                  <a:pt x="39370" y="124587"/>
                </a:lnTo>
                <a:lnTo>
                  <a:pt x="1397" y="154431"/>
                </a:lnTo>
                <a:lnTo>
                  <a:pt x="59943" y="147446"/>
                </a:lnTo>
                <a:lnTo>
                  <a:pt x="180853" y="147446"/>
                </a:lnTo>
                <a:lnTo>
                  <a:pt x="178180" y="136905"/>
                </a:lnTo>
                <a:lnTo>
                  <a:pt x="223358" y="136905"/>
                </a:lnTo>
                <a:lnTo>
                  <a:pt x="186309" y="110870"/>
                </a:lnTo>
                <a:lnTo>
                  <a:pt x="223265" y="86105"/>
                </a:lnTo>
                <a:lnTo>
                  <a:pt x="176784" y="77469"/>
                </a:lnTo>
                <a:lnTo>
                  <a:pt x="182958" y="66928"/>
                </a:lnTo>
                <a:lnTo>
                  <a:pt x="77342" y="66928"/>
                </a:lnTo>
                <a:lnTo>
                  <a:pt x="3937" y="24256"/>
                </a:lnTo>
                <a:close/>
              </a:path>
              <a:path w="228600" h="228600">
                <a:moveTo>
                  <a:pt x="223358" y="136905"/>
                </a:moveTo>
                <a:lnTo>
                  <a:pt x="178180" y="136905"/>
                </a:lnTo>
                <a:lnTo>
                  <a:pt x="228600" y="140588"/>
                </a:lnTo>
                <a:lnTo>
                  <a:pt x="223358" y="136905"/>
                </a:lnTo>
                <a:close/>
              </a:path>
              <a:path w="228600" h="228600">
                <a:moveTo>
                  <a:pt x="88391" y="24256"/>
                </a:moveTo>
                <a:lnTo>
                  <a:pt x="77342" y="66928"/>
                </a:lnTo>
                <a:lnTo>
                  <a:pt x="182958" y="66928"/>
                </a:lnTo>
                <a:lnTo>
                  <a:pt x="186231" y="61340"/>
                </a:lnTo>
                <a:lnTo>
                  <a:pt x="114300" y="61340"/>
                </a:lnTo>
                <a:lnTo>
                  <a:pt x="88391" y="24256"/>
                </a:lnTo>
                <a:close/>
              </a:path>
              <a:path w="228600" h="228600">
                <a:moveTo>
                  <a:pt x="153670" y="0"/>
                </a:moveTo>
                <a:lnTo>
                  <a:pt x="114300" y="61340"/>
                </a:lnTo>
                <a:lnTo>
                  <a:pt x="186231" y="61340"/>
                </a:lnTo>
                <a:lnTo>
                  <a:pt x="189133" y="56387"/>
                </a:lnTo>
                <a:lnTo>
                  <a:pt x="149860" y="56387"/>
                </a:lnTo>
                <a:lnTo>
                  <a:pt x="153670" y="0"/>
                </a:lnTo>
                <a:close/>
              </a:path>
              <a:path w="228600" h="228600">
                <a:moveTo>
                  <a:pt x="194563" y="47116"/>
                </a:moveTo>
                <a:lnTo>
                  <a:pt x="149860" y="56387"/>
                </a:lnTo>
                <a:lnTo>
                  <a:pt x="189133" y="56387"/>
                </a:lnTo>
                <a:lnTo>
                  <a:pt x="194563" y="4711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1761" y="330174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61340"/>
                </a:moveTo>
                <a:lnTo>
                  <a:pt x="153670" y="0"/>
                </a:lnTo>
                <a:lnTo>
                  <a:pt x="149860" y="56387"/>
                </a:lnTo>
                <a:lnTo>
                  <a:pt x="194563" y="47116"/>
                </a:lnTo>
                <a:lnTo>
                  <a:pt x="176784" y="77469"/>
                </a:lnTo>
                <a:lnTo>
                  <a:pt x="223265" y="86105"/>
                </a:lnTo>
                <a:lnTo>
                  <a:pt x="186309" y="110870"/>
                </a:lnTo>
                <a:lnTo>
                  <a:pt x="228600" y="140588"/>
                </a:lnTo>
                <a:lnTo>
                  <a:pt x="178180" y="136905"/>
                </a:lnTo>
                <a:lnTo>
                  <a:pt x="192024" y="191515"/>
                </a:lnTo>
                <a:lnTo>
                  <a:pt x="148336" y="153034"/>
                </a:lnTo>
                <a:lnTo>
                  <a:pt x="140208" y="208914"/>
                </a:lnTo>
                <a:lnTo>
                  <a:pt x="111505" y="158114"/>
                </a:lnTo>
                <a:lnTo>
                  <a:pt x="89788" y="228600"/>
                </a:lnTo>
                <a:lnTo>
                  <a:pt x="81661" y="165353"/>
                </a:lnTo>
                <a:lnTo>
                  <a:pt x="50418" y="186436"/>
                </a:lnTo>
                <a:lnTo>
                  <a:pt x="59943" y="147446"/>
                </a:lnTo>
                <a:lnTo>
                  <a:pt x="1397" y="154431"/>
                </a:lnTo>
                <a:lnTo>
                  <a:pt x="39370" y="124587"/>
                </a:lnTo>
                <a:lnTo>
                  <a:pt x="0" y="91186"/>
                </a:lnTo>
                <a:lnTo>
                  <a:pt x="49022" y="80644"/>
                </a:lnTo>
                <a:lnTo>
                  <a:pt x="3937" y="24256"/>
                </a:lnTo>
                <a:lnTo>
                  <a:pt x="77342" y="66928"/>
                </a:lnTo>
                <a:lnTo>
                  <a:pt x="88391" y="24256"/>
                </a:lnTo>
                <a:lnTo>
                  <a:pt x="114300" y="61340"/>
                </a:lnTo>
                <a:close/>
              </a:path>
            </a:pathLst>
          </a:custGeom>
          <a:ln w="2895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761" y="342976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9275" y="165353"/>
                </a:moveTo>
                <a:lnTo>
                  <a:pt x="81660" y="165353"/>
                </a:lnTo>
                <a:lnTo>
                  <a:pt x="89788" y="228600"/>
                </a:lnTo>
                <a:lnTo>
                  <a:pt x="109275" y="165353"/>
                </a:lnTo>
                <a:close/>
              </a:path>
              <a:path w="228600" h="228600">
                <a:moveTo>
                  <a:pt x="147597" y="158114"/>
                </a:moveTo>
                <a:lnTo>
                  <a:pt x="111506" y="158114"/>
                </a:lnTo>
                <a:lnTo>
                  <a:pt x="140207" y="208914"/>
                </a:lnTo>
                <a:lnTo>
                  <a:pt x="147597" y="158114"/>
                </a:lnTo>
                <a:close/>
              </a:path>
              <a:path w="228600" h="228600">
                <a:moveTo>
                  <a:pt x="182269" y="153035"/>
                </a:moveTo>
                <a:lnTo>
                  <a:pt x="148336" y="153035"/>
                </a:lnTo>
                <a:lnTo>
                  <a:pt x="192024" y="191515"/>
                </a:lnTo>
                <a:lnTo>
                  <a:pt x="182269" y="153035"/>
                </a:lnTo>
                <a:close/>
              </a:path>
              <a:path w="228600" h="228600">
                <a:moveTo>
                  <a:pt x="180853" y="147447"/>
                </a:moveTo>
                <a:lnTo>
                  <a:pt x="59943" y="147447"/>
                </a:lnTo>
                <a:lnTo>
                  <a:pt x="50418" y="186436"/>
                </a:lnTo>
                <a:lnTo>
                  <a:pt x="81660" y="165353"/>
                </a:lnTo>
                <a:lnTo>
                  <a:pt x="109275" y="165353"/>
                </a:lnTo>
                <a:lnTo>
                  <a:pt x="111506" y="158114"/>
                </a:lnTo>
                <a:lnTo>
                  <a:pt x="147597" y="158114"/>
                </a:lnTo>
                <a:lnTo>
                  <a:pt x="148336" y="153035"/>
                </a:lnTo>
                <a:lnTo>
                  <a:pt x="182269" y="153035"/>
                </a:lnTo>
                <a:lnTo>
                  <a:pt x="180853" y="147447"/>
                </a:lnTo>
                <a:close/>
              </a:path>
              <a:path w="228600" h="228600">
                <a:moveTo>
                  <a:pt x="3937" y="24257"/>
                </a:moveTo>
                <a:lnTo>
                  <a:pt x="49021" y="80645"/>
                </a:lnTo>
                <a:lnTo>
                  <a:pt x="0" y="91186"/>
                </a:lnTo>
                <a:lnTo>
                  <a:pt x="39369" y="124587"/>
                </a:lnTo>
                <a:lnTo>
                  <a:pt x="1396" y="154432"/>
                </a:lnTo>
                <a:lnTo>
                  <a:pt x="59943" y="147447"/>
                </a:lnTo>
                <a:lnTo>
                  <a:pt x="180853" y="147447"/>
                </a:lnTo>
                <a:lnTo>
                  <a:pt x="178181" y="136905"/>
                </a:lnTo>
                <a:lnTo>
                  <a:pt x="223358" y="136905"/>
                </a:lnTo>
                <a:lnTo>
                  <a:pt x="186308" y="110871"/>
                </a:lnTo>
                <a:lnTo>
                  <a:pt x="223265" y="86105"/>
                </a:lnTo>
                <a:lnTo>
                  <a:pt x="176783" y="77470"/>
                </a:lnTo>
                <a:lnTo>
                  <a:pt x="182958" y="66928"/>
                </a:lnTo>
                <a:lnTo>
                  <a:pt x="77343" y="66928"/>
                </a:lnTo>
                <a:lnTo>
                  <a:pt x="3937" y="24257"/>
                </a:lnTo>
                <a:close/>
              </a:path>
              <a:path w="228600" h="228600">
                <a:moveTo>
                  <a:pt x="223358" y="136905"/>
                </a:moveTo>
                <a:lnTo>
                  <a:pt x="178181" y="136905"/>
                </a:lnTo>
                <a:lnTo>
                  <a:pt x="228600" y="140588"/>
                </a:lnTo>
                <a:lnTo>
                  <a:pt x="223358" y="136905"/>
                </a:lnTo>
                <a:close/>
              </a:path>
              <a:path w="228600" h="228600">
                <a:moveTo>
                  <a:pt x="88391" y="24257"/>
                </a:moveTo>
                <a:lnTo>
                  <a:pt x="77343" y="66928"/>
                </a:lnTo>
                <a:lnTo>
                  <a:pt x="182958" y="66928"/>
                </a:lnTo>
                <a:lnTo>
                  <a:pt x="186231" y="61340"/>
                </a:lnTo>
                <a:lnTo>
                  <a:pt x="114300" y="61340"/>
                </a:lnTo>
                <a:lnTo>
                  <a:pt x="88391" y="24257"/>
                </a:lnTo>
                <a:close/>
              </a:path>
              <a:path w="228600" h="228600">
                <a:moveTo>
                  <a:pt x="153669" y="0"/>
                </a:moveTo>
                <a:lnTo>
                  <a:pt x="114300" y="61340"/>
                </a:lnTo>
                <a:lnTo>
                  <a:pt x="186231" y="61340"/>
                </a:lnTo>
                <a:lnTo>
                  <a:pt x="189133" y="56387"/>
                </a:lnTo>
                <a:lnTo>
                  <a:pt x="149860" y="56387"/>
                </a:lnTo>
                <a:lnTo>
                  <a:pt x="153669" y="0"/>
                </a:lnTo>
                <a:close/>
              </a:path>
              <a:path w="228600" h="228600">
                <a:moveTo>
                  <a:pt x="194563" y="47116"/>
                </a:moveTo>
                <a:lnTo>
                  <a:pt x="149860" y="56387"/>
                </a:lnTo>
                <a:lnTo>
                  <a:pt x="189133" y="56387"/>
                </a:lnTo>
                <a:lnTo>
                  <a:pt x="194563" y="4711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4761" y="342976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61340"/>
                </a:moveTo>
                <a:lnTo>
                  <a:pt x="153669" y="0"/>
                </a:lnTo>
                <a:lnTo>
                  <a:pt x="149860" y="56387"/>
                </a:lnTo>
                <a:lnTo>
                  <a:pt x="194563" y="47116"/>
                </a:lnTo>
                <a:lnTo>
                  <a:pt x="176783" y="77470"/>
                </a:lnTo>
                <a:lnTo>
                  <a:pt x="223265" y="86105"/>
                </a:lnTo>
                <a:lnTo>
                  <a:pt x="186308" y="110871"/>
                </a:lnTo>
                <a:lnTo>
                  <a:pt x="228600" y="140588"/>
                </a:lnTo>
                <a:lnTo>
                  <a:pt x="178181" y="136905"/>
                </a:lnTo>
                <a:lnTo>
                  <a:pt x="192024" y="191515"/>
                </a:lnTo>
                <a:lnTo>
                  <a:pt x="148336" y="153035"/>
                </a:lnTo>
                <a:lnTo>
                  <a:pt x="140207" y="208914"/>
                </a:lnTo>
                <a:lnTo>
                  <a:pt x="111506" y="158114"/>
                </a:lnTo>
                <a:lnTo>
                  <a:pt x="89788" y="228600"/>
                </a:lnTo>
                <a:lnTo>
                  <a:pt x="81660" y="165353"/>
                </a:lnTo>
                <a:lnTo>
                  <a:pt x="50418" y="186436"/>
                </a:lnTo>
                <a:lnTo>
                  <a:pt x="59943" y="147447"/>
                </a:lnTo>
                <a:lnTo>
                  <a:pt x="1396" y="154432"/>
                </a:lnTo>
                <a:lnTo>
                  <a:pt x="39369" y="124587"/>
                </a:lnTo>
                <a:lnTo>
                  <a:pt x="0" y="91186"/>
                </a:lnTo>
                <a:lnTo>
                  <a:pt x="49021" y="80645"/>
                </a:lnTo>
                <a:lnTo>
                  <a:pt x="3937" y="24257"/>
                </a:lnTo>
                <a:lnTo>
                  <a:pt x="77343" y="66928"/>
                </a:lnTo>
                <a:lnTo>
                  <a:pt x="88391" y="24257"/>
                </a:lnTo>
                <a:lnTo>
                  <a:pt x="114300" y="61340"/>
                </a:lnTo>
                <a:close/>
              </a:path>
            </a:pathLst>
          </a:custGeom>
          <a:ln w="2895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34961" y="342976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9275" y="165353"/>
                </a:moveTo>
                <a:lnTo>
                  <a:pt x="81661" y="165353"/>
                </a:lnTo>
                <a:lnTo>
                  <a:pt x="89789" y="228600"/>
                </a:lnTo>
                <a:lnTo>
                  <a:pt x="109275" y="165353"/>
                </a:lnTo>
                <a:close/>
              </a:path>
              <a:path w="228600" h="228600">
                <a:moveTo>
                  <a:pt x="147597" y="158114"/>
                </a:moveTo>
                <a:lnTo>
                  <a:pt x="111506" y="158114"/>
                </a:lnTo>
                <a:lnTo>
                  <a:pt x="140208" y="208914"/>
                </a:lnTo>
                <a:lnTo>
                  <a:pt x="147597" y="158114"/>
                </a:lnTo>
                <a:close/>
              </a:path>
              <a:path w="228600" h="228600">
                <a:moveTo>
                  <a:pt x="182269" y="153035"/>
                </a:moveTo>
                <a:lnTo>
                  <a:pt x="148336" y="153035"/>
                </a:lnTo>
                <a:lnTo>
                  <a:pt x="192024" y="191515"/>
                </a:lnTo>
                <a:lnTo>
                  <a:pt x="182269" y="153035"/>
                </a:lnTo>
                <a:close/>
              </a:path>
              <a:path w="228600" h="228600">
                <a:moveTo>
                  <a:pt x="180853" y="147447"/>
                </a:moveTo>
                <a:lnTo>
                  <a:pt x="59944" y="147447"/>
                </a:lnTo>
                <a:lnTo>
                  <a:pt x="50419" y="186436"/>
                </a:lnTo>
                <a:lnTo>
                  <a:pt x="81661" y="165353"/>
                </a:lnTo>
                <a:lnTo>
                  <a:pt x="109275" y="165353"/>
                </a:lnTo>
                <a:lnTo>
                  <a:pt x="111506" y="158114"/>
                </a:lnTo>
                <a:lnTo>
                  <a:pt x="147597" y="158114"/>
                </a:lnTo>
                <a:lnTo>
                  <a:pt x="148336" y="153035"/>
                </a:lnTo>
                <a:lnTo>
                  <a:pt x="182269" y="153035"/>
                </a:lnTo>
                <a:lnTo>
                  <a:pt x="180853" y="147447"/>
                </a:lnTo>
                <a:close/>
              </a:path>
              <a:path w="228600" h="228600">
                <a:moveTo>
                  <a:pt x="3937" y="24257"/>
                </a:moveTo>
                <a:lnTo>
                  <a:pt x="49022" y="80645"/>
                </a:lnTo>
                <a:lnTo>
                  <a:pt x="0" y="91186"/>
                </a:lnTo>
                <a:lnTo>
                  <a:pt x="39370" y="124587"/>
                </a:lnTo>
                <a:lnTo>
                  <a:pt x="1397" y="154432"/>
                </a:lnTo>
                <a:lnTo>
                  <a:pt x="59944" y="147447"/>
                </a:lnTo>
                <a:lnTo>
                  <a:pt x="180853" y="147447"/>
                </a:lnTo>
                <a:lnTo>
                  <a:pt x="178181" y="136905"/>
                </a:lnTo>
                <a:lnTo>
                  <a:pt x="223358" y="136905"/>
                </a:lnTo>
                <a:lnTo>
                  <a:pt x="186309" y="110871"/>
                </a:lnTo>
                <a:lnTo>
                  <a:pt x="223266" y="86105"/>
                </a:lnTo>
                <a:lnTo>
                  <a:pt x="176784" y="77470"/>
                </a:lnTo>
                <a:lnTo>
                  <a:pt x="182958" y="66928"/>
                </a:lnTo>
                <a:lnTo>
                  <a:pt x="77343" y="66928"/>
                </a:lnTo>
                <a:lnTo>
                  <a:pt x="3937" y="24257"/>
                </a:lnTo>
                <a:close/>
              </a:path>
              <a:path w="228600" h="228600">
                <a:moveTo>
                  <a:pt x="223358" y="136905"/>
                </a:moveTo>
                <a:lnTo>
                  <a:pt x="178181" y="136905"/>
                </a:lnTo>
                <a:lnTo>
                  <a:pt x="228600" y="140588"/>
                </a:lnTo>
                <a:lnTo>
                  <a:pt x="223358" y="136905"/>
                </a:lnTo>
                <a:close/>
              </a:path>
              <a:path w="228600" h="228600">
                <a:moveTo>
                  <a:pt x="88392" y="24257"/>
                </a:moveTo>
                <a:lnTo>
                  <a:pt x="77343" y="66928"/>
                </a:lnTo>
                <a:lnTo>
                  <a:pt x="182958" y="66928"/>
                </a:lnTo>
                <a:lnTo>
                  <a:pt x="186231" y="61340"/>
                </a:lnTo>
                <a:lnTo>
                  <a:pt x="114300" y="61340"/>
                </a:lnTo>
                <a:lnTo>
                  <a:pt x="88392" y="24257"/>
                </a:lnTo>
                <a:close/>
              </a:path>
              <a:path w="228600" h="228600">
                <a:moveTo>
                  <a:pt x="153670" y="0"/>
                </a:moveTo>
                <a:lnTo>
                  <a:pt x="114300" y="61340"/>
                </a:lnTo>
                <a:lnTo>
                  <a:pt x="186231" y="61340"/>
                </a:lnTo>
                <a:lnTo>
                  <a:pt x="189133" y="56387"/>
                </a:lnTo>
                <a:lnTo>
                  <a:pt x="149860" y="56387"/>
                </a:lnTo>
                <a:lnTo>
                  <a:pt x="153670" y="0"/>
                </a:lnTo>
                <a:close/>
              </a:path>
              <a:path w="228600" h="228600">
                <a:moveTo>
                  <a:pt x="194564" y="47116"/>
                </a:moveTo>
                <a:lnTo>
                  <a:pt x="149860" y="56387"/>
                </a:lnTo>
                <a:lnTo>
                  <a:pt x="189133" y="56387"/>
                </a:lnTo>
                <a:lnTo>
                  <a:pt x="194564" y="4711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34961" y="342976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61340"/>
                </a:moveTo>
                <a:lnTo>
                  <a:pt x="153670" y="0"/>
                </a:lnTo>
                <a:lnTo>
                  <a:pt x="149860" y="56387"/>
                </a:lnTo>
                <a:lnTo>
                  <a:pt x="194564" y="47116"/>
                </a:lnTo>
                <a:lnTo>
                  <a:pt x="176784" y="77470"/>
                </a:lnTo>
                <a:lnTo>
                  <a:pt x="223266" y="86105"/>
                </a:lnTo>
                <a:lnTo>
                  <a:pt x="186309" y="110871"/>
                </a:lnTo>
                <a:lnTo>
                  <a:pt x="228600" y="140588"/>
                </a:lnTo>
                <a:lnTo>
                  <a:pt x="178181" y="136905"/>
                </a:lnTo>
                <a:lnTo>
                  <a:pt x="192024" y="191515"/>
                </a:lnTo>
                <a:lnTo>
                  <a:pt x="148336" y="153035"/>
                </a:lnTo>
                <a:lnTo>
                  <a:pt x="140208" y="208914"/>
                </a:lnTo>
                <a:lnTo>
                  <a:pt x="111506" y="158114"/>
                </a:lnTo>
                <a:lnTo>
                  <a:pt x="89789" y="228600"/>
                </a:lnTo>
                <a:lnTo>
                  <a:pt x="81661" y="165353"/>
                </a:lnTo>
                <a:lnTo>
                  <a:pt x="50419" y="186436"/>
                </a:lnTo>
                <a:lnTo>
                  <a:pt x="59944" y="147447"/>
                </a:lnTo>
                <a:lnTo>
                  <a:pt x="1397" y="154432"/>
                </a:lnTo>
                <a:lnTo>
                  <a:pt x="39370" y="124587"/>
                </a:lnTo>
                <a:lnTo>
                  <a:pt x="0" y="91186"/>
                </a:lnTo>
                <a:lnTo>
                  <a:pt x="49022" y="80645"/>
                </a:lnTo>
                <a:lnTo>
                  <a:pt x="3937" y="24257"/>
                </a:lnTo>
                <a:lnTo>
                  <a:pt x="77343" y="66928"/>
                </a:lnTo>
                <a:lnTo>
                  <a:pt x="88392" y="24257"/>
                </a:lnTo>
                <a:lnTo>
                  <a:pt x="114300" y="61340"/>
                </a:lnTo>
                <a:close/>
              </a:path>
            </a:pathLst>
          </a:custGeom>
          <a:ln w="2895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86600" y="3430015"/>
            <a:ext cx="1758950" cy="152400"/>
          </a:xfrm>
          <a:custGeom>
            <a:avLst/>
            <a:gdLst/>
            <a:ahLst/>
            <a:cxnLst/>
            <a:rect l="l" t="t" r="r" b="b"/>
            <a:pathLst>
              <a:path w="1758950" h="152400">
                <a:moveTo>
                  <a:pt x="5079" y="79375"/>
                </a:moveTo>
                <a:lnTo>
                  <a:pt x="2540" y="80391"/>
                </a:lnTo>
                <a:lnTo>
                  <a:pt x="0" y="81407"/>
                </a:lnTo>
                <a:lnTo>
                  <a:pt x="15113" y="92075"/>
                </a:lnTo>
                <a:lnTo>
                  <a:pt x="30553" y="106082"/>
                </a:lnTo>
                <a:lnTo>
                  <a:pt x="51673" y="125745"/>
                </a:lnTo>
                <a:lnTo>
                  <a:pt x="74674" y="141241"/>
                </a:lnTo>
                <a:lnTo>
                  <a:pt x="95757" y="142748"/>
                </a:lnTo>
                <a:lnTo>
                  <a:pt x="114075" y="118826"/>
                </a:lnTo>
                <a:lnTo>
                  <a:pt x="131619" y="77581"/>
                </a:lnTo>
                <a:lnTo>
                  <a:pt x="148853" y="38788"/>
                </a:lnTo>
                <a:lnTo>
                  <a:pt x="166243" y="22225"/>
                </a:lnTo>
                <a:lnTo>
                  <a:pt x="183223" y="43241"/>
                </a:lnTo>
                <a:lnTo>
                  <a:pt x="199691" y="87868"/>
                </a:lnTo>
                <a:lnTo>
                  <a:pt x="217088" y="132185"/>
                </a:lnTo>
                <a:lnTo>
                  <a:pt x="236854" y="152273"/>
                </a:lnTo>
                <a:lnTo>
                  <a:pt x="260877" y="132024"/>
                </a:lnTo>
                <a:lnTo>
                  <a:pt x="287877" y="87439"/>
                </a:lnTo>
                <a:lnTo>
                  <a:pt x="314543" y="42759"/>
                </a:lnTo>
                <a:lnTo>
                  <a:pt x="337566" y="22225"/>
                </a:lnTo>
                <a:lnTo>
                  <a:pt x="354603" y="41834"/>
                </a:lnTo>
                <a:lnTo>
                  <a:pt x="367855" y="85471"/>
                </a:lnTo>
                <a:lnTo>
                  <a:pt x="381107" y="129202"/>
                </a:lnTo>
                <a:lnTo>
                  <a:pt x="398145" y="149098"/>
                </a:lnTo>
                <a:lnTo>
                  <a:pt x="421882" y="129345"/>
                </a:lnTo>
                <a:lnTo>
                  <a:pt x="449738" y="85851"/>
                </a:lnTo>
                <a:lnTo>
                  <a:pt x="476976" y="42263"/>
                </a:lnTo>
                <a:lnTo>
                  <a:pt x="498855" y="22225"/>
                </a:lnTo>
                <a:lnTo>
                  <a:pt x="511524" y="41427"/>
                </a:lnTo>
                <a:lnTo>
                  <a:pt x="518382" y="84121"/>
                </a:lnTo>
                <a:lnTo>
                  <a:pt x="525573" y="126791"/>
                </a:lnTo>
                <a:lnTo>
                  <a:pt x="539242" y="145923"/>
                </a:lnTo>
                <a:lnTo>
                  <a:pt x="563155" y="125884"/>
                </a:lnTo>
                <a:lnTo>
                  <a:pt x="593391" y="82296"/>
                </a:lnTo>
                <a:lnTo>
                  <a:pt x="624270" y="38802"/>
                </a:lnTo>
                <a:lnTo>
                  <a:pt x="650113" y="19050"/>
                </a:lnTo>
                <a:lnTo>
                  <a:pt x="667059" y="38802"/>
                </a:lnTo>
                <a:lnTo>
                  <a:pt x="679005" y="82296"/>
                </a:lnTo>
                <a:lnTo>
                  <a:pt x="691618" y="125884"/>
                </a:lnTo>
                <a:lnTo>
                  <a:pt x="710565" y="145923"/>
                </a:lnTo>
                <a:lnTo>
                  <a:pt x="739757" y="127023"/>
                </a:lnTo>
                <a:lnTo>
                  <a:pt x="775414" y="84740"/>
                </a:lnTo>
                <a:lnTo>
                  <a:pt x="811381" y="42124"/>
                </a:lnTo>
                <a:lnTo>
                  <a:pt x="841501" y="22225"/>
                </a:lnTo>
                <a:lnTo>
                  <a:pt x="862482" y="40292"/>
                </a:lnTo>
                <a:lnTo>
                  <a:pt x="878093" y="80946"/>
                </a:lnTo>
                <a:lnTo>
                  <a:pt x="893062" y="121576"/>
                </a:lnTo>
                <a:lnTo>
                  <a:pt x="912114" y="139573"/>
                </a:lnTo>
                <a:lnTo>
                  <a:pt x="938170" y="119977"/>
                </a:lnTo>
                <a:lnTo>
                  <a:pt x="968168" y="77771"/>
                </a:lnTo>
                <a:lnTo>
                  <a:pt x="997856" y="35542"/>
                </a:lnTo>
                <a:lnTo>
                  <a:pt x="1022984" y="15875"/>
                </a:lnTo>
                <a:lnTo>
                  <a:pt x="1040467" y="34014"/>
                </a:lnTo>
                <a:lnTo>
                  <a:pt x="1053210" y="74787"/>
                </a:lnTo>
                <a:lnTo>
                  <a:pt x="1065954" y="115441"/>
                </a:lnTo>
                <a:lnTo>
                  <a:pt x="1083436" y="133223"/>
                </a:lnTo>
                <a:lnTo>
                  <a:pt x="1109029" y="112470"/>
                </a:lnTo>
                <a:lnTo>
                  <a:pt x="1139491" y="68453"/>
                </a:lnTo>
                <a:lnTo>
                  <a:pt x="1169644" y="25102"/>
                </a:lnTo>
                <a:lnTo>
                  <a:pt x="1194307" y="6350"/>
                </a:lnTo>
                <a:lnTo>
                  <a:pt x="1209758" y="29229"/>
                </a:lnTo>
                <a:lnTo>
                  <a:pt x="1219517" y="77374"/>
                </a:lnTo>
                <a:lnTo>
                  <a:pt x="1229276" y="124900"/>
                </a:lnTo>
                <a:lnTo>
                  <a:pt x="1244727" y="145923"/>
                </a:lnTo>
                <a:lnTo>
                  <a:pt x="1270051" y="122854"/>
                </a:lnTo>
                <a:lnTo>
                  <a:pt x="1301400" y="73009"/>
                </a:lnTo>
                <a:lnTo>
                  <a:pt x="1332130" y="23139"/>
                </a:lnTo>
                <a:lnTo>
                  <a:pt x="1355598" y="0"/>
                </a:lnTo>
                <a:lnTo>
                  <a:pt x="1367625" y="19897"/>
                </a:lnTo>
                <a:lnTo>
                  <a:pt x="1372568" y="65452"/>
                </a:lnTo>
                <a:lnTo>
                  <a:pt x="1376582" y="113174"/>
                </a:lnTo>
                <a:lnTo>
                  <a:pt x="1385824" y="139573"/>
                </a:lnTo>
                <a:lnTo>
                  <a:pt x="1397442" y="133973"/>
                </a:lnTo>
                <a:lnTo>
                  <a:pt x="1409715" y="110299"/>
                </a:lnTo>
                <a:lnTo>
                  <a:pt x="1430204" y="82244"/>
                </a:lnTo>
                <a:lnTo>
                  <a:pt x="1466469" y="63500"/>
                </a:lnTo>
                <a:lnTo>
                  <a:pt x="1538329" y="58142"/>
                </a:lnTo>
                <a:lnTo>
                  <a:pt x="1635871" y="58737"/>
                </a:lnTo>
                <a:lnTo>
                  <a:pt x="1721768" y="61714"/>
                </a:lnTo>
                <a:lnTo>
                  <a:pt x="1758696" y="63500"/>
                </a:lnTo>
              </a:path>
            </a:pathLst>
          </a:custGeom>
          <a:ln w="914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5583" y="3688841"/>
            <a:ext cx="183515" cy="655320"/>
          </a:xfrm>
          <a:custGeom>
            <a:avLst/>
            <a:gdLst/>
            <a:ahLst/>
            <a:cxnLst/>
            <a:rect l="l" t="t" r="r" b="b"/>
            <a:pathLst>
              <a:path w="183515" h="655320">
                <a:moveTo>
                  <a:pt x="20955" y="0"/>
                </a:moveTo>
                <a:lnTo>
                  <a:pt x="35863" y="11539"/>
                </a:lnTo>
                <a:lnTo>
                  <a:pt x="48593" y="24114"/>
                </a:lnTo>
                <a:lnTo>
                  <a:pt x="56870" y="38665"/>
                </a:lnTo>
                <a:lnTo>
                  <a:pt x="58420" y="56133"/>
                </a:lnTo>
                <a:lnTo>
                  <a:pt x="47255" y="79476"/>
                </a:lnTo>
                <a:lnTo>
                  <a:pt x="26352" y="107140"/>
                </a:lnTo>
                <a:lnTo>
                  <a:pt x="6877" y="133590"/>
                </a:lnTo>
                <a:lnTo>
                  <a:pt x="0" y="153288"/>
                </a:lnTo>
                <a:lnTo>
                  <a:pt x="14279" y="161442"/>
                </a:lnTo>
                <a:lnTo>
                  <a:pt x="42036" y="162131"/>
                </a:lnTo>
                <a:lnTo>
                  <a:pt x="69794" y="162843"/>
                </a:lnTo>
                <a:lnTo>
                  <a:pt x="84074" y="171068"/>
                </a:lnTo>
                <a:lnTo>
                  <a:pt x="76142" y="191658"/>
                </a:lnTo>
                <a:lnTo>
                  <a:pt x="54911" y="219582"/>
                </a:lnTo>
                <a:lnTo>
                  <a:pt x="33656" y="247507"/>
                </a:lnTo>
                <a:lnTo>
                  <a:pt x="25654" y="268096"/>
                </a:lnTo>
                <a:lnTo>
                  <a:pt x="39995" y="276344"/>
                </a:lnTo>
                <a:lnTo>
                  <a:pt x="67897" y="277113"/>
                </a:lnTo>
                <a:lnTo>
                  <a:pt x="95823" y="277883"/>
                </a:lnTo>
                <a:lnTo>
                  <a:pt x="110236" y="286130"/>
                </a:lnTo>
                <a:lnTo>
                  <a:pt x="102248" y="307560"/>
                </a:lnTo>
                <a:lnTo>
                  <a:pt x="81010" y="336883"/>
                </a:lnTo>
                <a:lnTo>
                  <a:pt x="59747" y="365087"/>
                </a:lnTo>
                <a:lnTo>
                  <a:pt x="51689" y="383158"/>
                </a:lnTo>
                <a:lnTo>
                  <a:pt x="65236" y="383978"/>
                </a:lnTo>
                <a:lnTo>
                  <a:pt x="91582" y="373903"/>
                </a:lnTo>
                <a:lnTo>
                  <a:pt x="118429" y="364138"/>
                </a:lnTo>
                <a:lnTo>
                  <a:pt x="133476" y="365886"/>
                </a:lnTo>
                <a:lnTo>
                  <a:pt x="129202" y="386381"/>
                </a:lnTo>
                <a:lnTo>
                  <a:pt x="113665" y="418306"/>
                </a:lnTo>
                <a:lnTo>
                  <a:pt x="97651" y="451040"/>
                </a:lnTo>
                <a:lnTo>
                  <a:pt x="91948" y="473963"/>
                </a:lnTo>
                <a:lnTo>
                  <a:pt x="103227" y="481097"/>
                </a:lnTo>
                <a:lnTo>
                  <a:pt x="124460" y="479218"/>
                </a:lnTo>
                <a:lnTo>
                  <a:pt x="146169" y="476553"/>
                </a:lnTo>
                <a:lnTo>
                  <a:pt x="158876" y="481329"/>
                </a:lnTo>
                <a:lnTo>
                  <a:pt x="157001" y="498816"/>
                </a:lnTo>
                <a:lnTo>
                  <a:pt x="146732" y="523684"/>
                </a:lnTo>
                <a:lnTo>
                  <a:pt x="135963" y="548266"/>
                </a:lnTo>
                <a:lnTo>
                  <a:pt x="132588" y="564895"/>
                </a:lnTo>
                <a:lnTo>
                  <a:pt x="141112" y="568640"/>
                </a:lnTo>
                <a:lnTo>
                  <a:pt x="156400" y="564562"/>
                </a:lnTo>
                <a:lnTo>
                  <a:pt x="172164" y="559698"/>
                </a:lnTo>
                <a:lnTo>
                  <a:pt x="182118" y="561085"/>
                </a:lnTo>
                <a:lnTo>
                  <a:pt x="183255" y="571944"/>
                </a:lnTo>
                <a:lnTo>
                  <a:pt x="179308" y="588232"/>
                </a:lnTo>
                <a:lnTo>
                  <a:pt x="173813" y="605805"/>
                </a:lnTo>
                <a:lnTo>
                  <a:pt x="170307" y="620521"/>
                </a:lnTo>
                <a:lnTo>
                  <a:pt x="169743" y="631241"/>
                </a:lnTo>
                <a:lnTo>
                  <a:pt x="170275" y="640175"/>
                </a:lnTo>
                <a:lnTo>
                  <a:pt x="171521" y="647918"/>
                </a:lnTo>
                <a:lnTo>
                  <a:pt x="173100" y="655065"/>
                </a:lnTo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166609" y="4423917"/>
            <a:ext cx="72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45857" y="4472762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42809" y="432066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-925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72" baseline="-92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22057" y="4396562"/>
            <a:ext cx="145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aseline="-925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 baseline="-9259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60033" y="6270752"/>
            <a:ext cx="17456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Gama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Radyasyonu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1627" y="1486916"/>
            <a:ext cx="8340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Radyoaktif </a:t>
            </a:r>
            <a:r>
              <a:rPr sz="2400" spc="-5" dirty="0">
                <a:latin typeface="Century Gothic"/>
                <a:cs typeface="Century Gothic"/>
              </a:rPr>
              <a:t>kaynağın deriye bulaşması (kontaminasyon)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,</a:t>
            </a:r>
            <a:endParaRPr sz="240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vücuda</a:t>
            </a:r>
            <a:r>
              <a:rPr sz="2400" spc="-9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girmesi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48755" y="3295269"/>
            <a:ext cx="139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2067" y="3112007"/>
            <a:ext cx="1903730" cy="3074035"/>
          </a:xfrm>
          <a:custGeom>
            <a:avLst/>
            <a:gdLst/>
            <a:ahLst/>
            <a:cxnLst/>
            <a:rect l="l" t="t" r="r" b="b"/>
            <a:pathLst>
              <a:path w="1903729" h="3074035">
                <a:moveTo>
                  <a:pt x="1455801" y="521207"/>
                </a:moveTo>
                <a:lnTo>
                  <a:pt x="444881" y="521207"/>
                </a:lnTo>
                <a:lnTo>
                  <a:pt x="442087" y="2915056"/>
                </a:lnTo>
                <a:lnTo>
                  <a:pt x="450596" y="2945129"/>
                </a:lnTo>
                <a:lnTo>
                  <a:pt x="457708" y="2958490"/>
                </a:lnTo>
                <a:lnTo>
                  <a:pt x="460502" y="2975203"/>
                </a:lnTo>
                <a:lnTo>
                  <a:pt x="474853" y="2993580"/>
                </a:lnTo>
                <a:lnTo>
                  <a:pt x="493395" y="3008604"/>
                </a:lnTo>
                <a:lnTo>
                  <a:pt x="504825" y="3021977"/>
                </a:lnTo>
                <a:lnTo>
                  <a:pt x="553212" y="3052038"/>
                </a:lnTo>
                <a:lnTo>
                  <a:pt x="600329" y="3067075"/>
                </a:lnTo>
                <a:lnTo>
                  <a:pt x="651637" y="3073755"/>
                </a:lnTo>
                <a:lnTo>
                  <a:pt x="684403" y="3073755"/>
                </a:lnTo>
                <a:lnTo>
                  <a:pt x="752856" y="3062071"/>
                </a:lnTo>
                <a:lnTo>
                  <a:pt x="809879" y="3038678"/>
                </a:lnTo>
                <a:lnTo>
                  <a:pt x="854075" y="2998584"/>
                </a:lnTo>
                <a:lnTo>
                  <a:pt x="881253" y="2953486"/>
                </a:lnTo>
                <a:lnTo>
                  <a:pt x="891159" y="2913392"/>
                </a:lnTo>
                <a:lnTo>
                  <a:pt x="894080" y="1471675"/>
                </a:lnTo>
                <a:lnTo>
                  <a:pt x="1455801" y="1471675"/>
                </a:lnTo>
                <a:lnTo>
                  <a:pt x="1455801" y="521207"/>
                </a:lnTo>
                <a:close/>
              </a:path>
              <a:path w="1903729" h="3074035">
                <a:moveTo>
                  <a:pt x="1455801" y="1471675"/>
                </a:moveTo>
                <a:lnTo>
                  <a:pt x="1003808" y="1471675"/>
                </a:lnTo>
                <a:lnTo>
                  <a:pt x="1003808" y="2921749"/>
                </a:lnTo>
                <a:lnTo>
                  <a:pt x="1006729" y="2940113"/>
                </a:lnTo>
                <a:lnTo>
                  <a:pt x="1016635" y="2955150"/>
                </a:lnTo>
                <a:lnTo>
                  <a:pt x="1022350" y="2973527"/>
                </a:lnTo>
                <a:lnTo>
                  <a:pt x="1030986" y="2985223"/>
                </a:lnTo>
                <a:lnTo>
                  <a:pt x="1046607" y="3001924"/>
                </a:lnTo>
                <a:lnTo>
                  <a:pt x="1063752" y="3021977"/>
                </a:lnTo>
                <a:lnTo>
                  <a:pt x="1082294" y="3031997"/>
                </a:lnTo>
                <a:lnTo>
                  <a:pt x="1099312" y="3045358"/>
                </a:lnTo>
                <a:lnTo>
                  <a:pt x="1123569" y="3053715"/>
                </a:lnTo>
                <a:lnTo>
                  <a:pt x="1150747" y="3065411"/>
                </a:lnTo>
                <a:lnTo>
                  <a:pt x="1183513" y="3072091"/>
                </a:lnTo>
                <a:lnTo>
                  <a:pt x="1213485" y="3073755"/>
                </a:lnTo>
                <a:lnTo>
                  <a:pt x="1237742" y="3073755"/>
                </a:lnTo>
                <a:lnTo>
                  <a:pt x="1257681" y="3072091"/>
                </a:lnTo>
                <a:lnTo>
                  <a:pt x="1279017" y="3068751"/>
                </a:lnTo>
                <a:lnTo>
                  <a:pt x="1303274" y="3065411"/>
                </a:lnTo>
                <a:lnTo>
                  <a:pt x="1330325" y="3060395"/>
                </a:lnTo>
                <a:lnTo>
                  <a:pt x="1355979" y="3045358"/>
                </a:lnTo>
                <a:lnTo>
                  <a:pt x="1377442" y="3035338"/>
                </a:lnTo>
                <a:lnTo>
                  <a:pt x="1395984" y="3018637"/>
                </a:lnTo>
                <a:lnTo>
                  <a:pt x="1418717" y="3000260"/>
                </a:lnTo>
                <a:lnTo>
                  <a:pt x="1434465" y="2975203"/>
                </a:lnTo>
                <a:lnTo>
                  <a:pt x="1445895" y="2951810"/>
                </a:lnTo>
                <a:lnTo>
                  <a:pt x="1455801" y="2925089"/>
                </a:lnTo>
                <a:lnTo>
                  <a:pt x="1455801" y="1471675"/>
                </a:lnTo>
                <a:close/>
              </a:path>
              <a:path w="1903729" h="3074035">
                <a:moveTo>
                  <a:pt x="454914" y="0"/>
                </a:moveTo>
                <a:lnTo>
                  <a:pt x="406400" y="4952"/>
                </a:lnTo>
                <a:lnTo>
                  <a:pt x="362204" y="8381"/>
                </a:lnTo>
                <a:lnTo>
                  <a:pt x="313690" y="14986"/>
                </a:lnTo>
                <a:lnTo>
                  <a:pt x="262382" y="28447"/>
                </a:lnTo>
                <a:lnTo>
                  <a:pt x="196723" y="51815"/>
                </a:lnTo>
                <a:lnTo>
                  <a:pt x="152527" y="71881"/>
                </a:lnTo>
                <a:lnTo>
                  <a:pt x="111252" y="93599"/>
                </a:lnTo>
                <a:lnTo>
                  <a:pt x="86995" y="113537"/>
                </a:lnTo>
                <a:lnTo>
                  <a:pt x="59944" y="131952"/>
                </a:lnTo>
                <a:lnTo>
                  <a:pt x="38481" y="153669"/>
                </a:lnTo>
                <a:lnTo>
                  <a:pt x="14224" y="182117"/>
                </a:lnTo>
                <a:lnTo>
                  <a:pt x="2794" y="213867"/>
                </a:lnTo>
                <a:lnTo>
                  <a:pt x="0" y="250570"/>
                </a:lnTo>
                <a:lnTo>
                  <a:pt x="0" y="1398269"/>
                </a:lnTo>
                <a:lnTo>
                  <a:pt x="14224" y="1438274"/>
                </a:lnTo>
                <a:lnTo>
                  <a:pt x="38481" y="1463420"/>
                </a:lnTo>
                <a:lnTo>
                  <a:pt x="51308" y="1476755"/>
                </a:lnTo>
                <a:lnTo>
                  <a:pt x="59944" y="1483486"/>
                </a:lnTo>
                <a:lnTo>
                  <a:pt x="74168" y="1490090"/>
                </a:lnTo>
                <a:lnTo>
                  <a:pt x="89789" y="1496821"/>
                </a:lnTo>
                <a:lnTo>
                  <a:pt x="98425" y="1501774"/>
                </a:lnTo>
                <a:lnTo>
                  <a:pt x="119761" y="1505077"/>
                </a:lnTo>
                <a:lnTo>
                  <a:pt x="133985" y="1508505"/>
                </a:lnTo>
                <a:lnTo>
                  <a:pt x="203962" y="1508505"/>
                </a:lnTo>
                <a:lnTo>
                  <a:pt x="218186" y="1505077"/>
                </a:lnTo>
                <a:lnTo>
                  <a:pt x="236728" y="1498472"/>
                </a:lnTo>
                <a:lnTo>
                  <a:pt x="248158" y="1496821"/>
                </a:lnTo>
                <a:lnTo>
                  <a:pt x="262382" y="1485137"/>
                </a:lnTo>
                <a:lnTo>
                  <a:pt x="275209" y="1478406"/>
                </a:lnTo>
                <a:lnTo>
                  <a:pt x="286639" y="1470024"/>
                </a:lnTo>
                <a:lnTo>
                  <a:pt x="299466" y="1461769"/>
                </a:lnTo>
                <a:lnTo>
                  <a:pt x="302260" y="1456689"/>
                </a:lnTo>
                <a:lnTo>
                  <a:pt x="313690" y="1441703"/>
                </a:lnTo>
                <a:lnTo>
                  <a:pt x="322199" y="1428241"/>
                </a:lnTo>
                <a:lnTo>
                  <a:pt x="329438" y="1409953"/>
                </a:lnTo>
                <a:lnTo>
                  <a:pt x="335026" y="1394840"/>
                </a:lnTo>
                <a:lnTo>
                  <a:pt x="335026" y="521207"/>
                </a:lnTo>
                <a:lnTo>
                  <a:pt x="1902927" y="521207"/>
                </a:lnTo>
                <a:lnTo>
                  <a:pt x="1903603" y="257301"/>
                </a:lnTo>
                <a:lnTo>
                  <a:pt x="1903603" y="237236"/>
                </a:lnTo>
                <a:lnTo>
                  <a:pt x="1900682" y="215518"/>
                </a:lnTo>
                <a:lnTo>
                  <a:pt x="1885061" y="188721"/>
                </a:lnTo>
                <a:lnTo>
                  <a:pt x="1876425" y="172084"/>
                </a:lnTo>
                <a:lnTo>
                  <a:pt x="1837944" y="128650"/>
                </a:lnTo>
                <a:lnTo>
                  <a:pt x="1789557" y="93599"/>
                </a:lnTo>
                <a:lnTo>
                  <a:pt x="1706753" y="51815"/>
                </a:lnTo>
                <a:lnTo>
                  <a:pt x="1685417" y="41782"/>
                </a:lnTo>
                <a:lnTo>
                  <a:pt x="1641221" y="26669"/>
                </a:lnTo>
                <a:lnTo>
                  <a:pt x="1586992" y="14986"/>
                </a:lnTo>
                <a:lnTo>
                  <a:pt x="1562735" y="11683"/>
                </a:lnTo>
                <a:lnTo>
                  <a:pt x="1538605" y="6730"/>
                </a:lnTo>
                <a:lnTo>
                  <a:pt x="1511427" y="4952"/>
                </a:lnTo>
                <a:lnTo>
                  <a:pt x="1485773" y="1650"/>
                </a:lnTo>
                <a:lnTo>
                  <a:pt x="1458722" y="1650"/>
                </a:lnTo>
                <a:lnTo>
                  <a:pt x="454914" y="0"/>
                </a:lnTo>
                <a:close/>
              </a:path>
              <a:path w="1903729" h="3074035">
                <a:moveTo>
                  <a:pt x="1902927" y="521207"/>
                </a:moveTo>
                <a:lnTo>
                  <a:pt x="1565656" y="521207"/>
                </a:lnTo>
                <a:lnTo>
                  <a:pt x="1562735" y="1394840"/>
                </a:lnTo>
                <a:lnTo>
                  <a:pt x="1565656" y="1409953"/>
                </a:lnTo>
                <a:lnTo>
                  <a:pt x="1571371" y="1418335"/>
                </a:lnTo>
                <a:lnTo>
                  <a:pt x="1578483" y="1430019"/>
                </a:lnTo>
                <a:lnTo>
                  <a:pt x="1578483" y="1441703"/>
                </a:lnTo>
                <a:lnTo>
                  <a:pt x="1589913" y="1449958"/>
                </a:lnTo>
                <a:lnTo>
                  <a:pt x="1598422" y="1461769"/>
                </a:lnTo>
                <a:lnTo>
                  <a:pt x="1614170" y="1475104"/>
                </a:lnTo>
                <a:lnTo>
                  <a:pt x="1628394" y="1483486"/>
                </a:lnTo>
                <a:lnTo>
                  <a:pt x="1644015" y="1495170"/>
                </a:lnTo>
                <a:lnTo>
                  <a:pt x="1661160" y="1498472"/>
                </a:lnTo>
                <a:lnTo>
                  <a:pt x="1682496" y="1505077"/>
                </a:lnTo>
                <a:lnTo>
                  <a:pt x="1706753" y="1508505"/>
                </a:lnTo>
                <a:lnTo>
                  <a:pt x="1753870" y="1508505"/>
                </a:lnTo>
                <a:lnTo>
                  <a:pt x="1778127" y="1505077"/>
                </a:lnTo>
                <a:lnTo>
                  <a:pt x="1796669" y="1501774"/>
                </a:lnTo>
                <a:lnTo>
                  <a:pt x="1822323" y="1490090"/>
                </a:lnTo>
                <a:lnTo>
                  <a:pt x="1843659" y="1478406"/>
                </a:lnTo>
                <a:lnTo>
                  <a:pt x="1859407" y="1463420"/>
                </a:lnTo>
                <a:lnTo>
                  <a:pt x="1876425" y="1449958"/>
                </a:lnTo>
                <a:lnTo>
                  <a:pt x="1882140" y="1438274"/>
                </a:lnTo>
                <a:lnTo>
                  <a:pt x="1889252" y="1423289"/>
                </a:lnTo>
                <a:lnTo>
                  <a:pt x="1897888" y="1411604"/>
                </a:lnTo>
                <a:lnTo>
                  <a:pt x="1900682" y="1398269"/>
                </a:lnTo>
                <a:lnTo>
                  <a:pt x="1902927" y="5212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4235" y="2506979"/>
            <a:ext cx="789940" cy="605155"/>
          </a:xfrm>
          <a:custGeom>
            <a:avLst/>
            <a:gdLst/>
            <a:ahLst/>
            <a:cxnLst/>
            <a:rect l="l" t="t" r="r" b="b"/>
            <a:pathLst>
              <a:path w="789939" h="605155">
                <a:moveTo>
                  <a:pt x="394715" y="0"/>
                </a:moveTo>
                <a:lnTo>
                  <a:pt x="341142" y="2760"/>
                </a:lnTo>
                <a:lnTo>
                  <a:pt x="289762" y="10802"/>
                </a:lnTo>
                <a:lnTo>
                  <a:pt x="241047" y="23764"/>
                </a:lnTo>
                <a:lnTo>
                  <a:pt x="195467" y="41289"/>
                </a:lnTo>
                <a:lnTo>
                  <a:pt x="153489" y="63014"/>
                </a:lnTo>
                <a:lnTo>
                  <a:pt x="115585" y="88582"/>
                </a:lnTo>
                <a:lnTo>
                  <a:pt x="82224" y="117631"/>
                </a:lnTo>
                <a:lnTo>
                  <a:pt x="53876" y="149803"/>
                </a:lnTo>
                <a:lnTo>
                  <a:pt x="31009" y="184737"/>
                </a:lnTo>
                <a:lnTo>
                  <a:pt x="14095" y="222073"/>
                </a:lnTo>
                <a:lnTo>
                  <a:pt x="3602" y="261452"/>
                </a:lnTo>
                <a:lnTo>
                  <a:pt x="0" y="302514"/>
                </a:lnTo>
                <a:lnTo>
                  <a:pt x="3602" y="343575"/>
                </a:lnTo>
                <a:lnTo>
                  <a:pt x="14095" y="382954"/>
                </a:lnTo>
                <a:lnTo>
                  <a:pt x="31009" y="420290"/>
                </a:lnTo>
                <a:lnTo>
                  <a:pt x="53876" y="455224"/>
                </a:lnTo>
                <a:lnTo>
                  <a:pt x="82224" y="487396"/>
                </a:lnTo>
                <a:lnTo>
                  <a:pt x="115585" y="516445"/>
                </a:lnTo>
                <a:lnTo>
                  <a:pt x="153489" y="542013"/>
                </a:lnTo>
                <a:lnTo>
                  <a:pt x="195467" y="563738"/>
                </a:lnTo>
                <a:lnTo>
                  <a:pt x="241047" y="581263"/>
                </a:lnTo>
                <a:lnTo>
                  <a:pt x="289762" y="594225"/>
                </a:lnTo>
                <a:lnTo>
                  <a:pt x="341142" y="602267"/>
                </a:lnTo>
                <a:lnTo>
                  <a:pt x="394715" y="605028"/>
                </a:lnTo>
                <a:lnTo>
                  <a:pt x="448263" y="602267"/>
                </a:lnTo>
                <a:lnTo>
                  <a:pt x="499625" y="594225"/>
                </a:lnTo>
                <a:lnTo>
                  <a:pt x="548330" y="581263"/>
                </a:lnTo>
                <a:lnTo>
                  <a:pt x="593908" y="563738"/>
                </a:lnTo>
                <a:lnTo>
                  <a:pt x="635888" y="542013"/>
                </a:lnTo>
                <a:lnTo>
                  <a:pt x="673798" y="516445"/>
                </a:lnTo>
                <a:lnTo>
                  <a:pt x="707168" y="487396"/>
                </a:lnTo>
                <a:lnTo>
                  <a:pt x="735527" y="455224"/>
                </a:lnTo>
                <a:lnTo>
                  <a:pt x="758404" y="420290"/>
                </a:lnTo>
                <a:lnTo>
                  <a:pt x="775327" y="382954"/>
                </a:lnTo>
                <a:lnTo>
                  <a:pt x="785827" y="343575"/>
                </a:lnTo>
                <a:lnTo>
                  <a:pt x="789431" y="302514"/>
                </a:lnTo>
                <a:lnTo>
                  <a:pt x="785827" y="261452"/>
                </a:lnTo>
                <a:lnTo>
                  <a:pt x="775327" y="222073"/>
                </a:lnTo>
                <a:lnTo>
                  <a:pt x="758404" y="184737"/>
                </a:lnTo>
                <a:lnTo>
                  <a:pt x="735527" y="149803"/>
                </a:lnTo>
                <a:lnTo>
                  <a:pt x="707168" y="117631"/>
                </a:lnTo>
                <a:lnTo>
                  <a:pt x="673798" y="88582"/>
                </a:lnTo>
                <a:lnTo>
                  <a:pt x="635888" y="63014"/>
                </a:lnTo>
                <a:lnTo>
                  <a:pt x="593908" y="41289"/>
                </a:lnTo>
                <a:lnTo>
                  <a:pt x="548330" y="23764"/>
                </a:lnTo>
                <a:lnTo>
                  <a:pt x="499625" y="10802"/>
                </a:lnTo>
                <a:lnTo>
                  <a:pt x="448263" y="2760"/>
                </a:lnTo>
                <a:lnTo>
                  <a:pt x="3947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0739" y="2846832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121158" y="0"/>
                </a:moveTo>
                <a:lnTo>
                  <a:pt x="73991" y="6887"/>
                </a:lnTo>
                <a:lnTo>
                  <a:pt x="35480" y="25669"/>
                </a:lnTo>
                <a:lnTo>
                  <a:pt x="9519" y="53524"/>
                </a:lnTo>
                <a:lnTo>
                  <a:pt x="0" y="87629"/>
                </a:lnTo>
                <a:lnTo>
                  <a:pt x="9519" y="121735"/>
                </a:lnTo>
                <a:lnTo>
                  <a:pt x="35480" y="149590"/>
                </a:lnTo>
                <a:lnTo>
                  <a:pt x="73991" y="168372"/>
                </a:lnTo>
                <a:lnTo>
                  <a:pt x="121158" y="175259"/>
                </a:lnTo>
                <a:lnTo>
                  <a:pt x="168324" y="168372"/>
                </a:lnTo>
                <a:lnTo>
                  <a:pt x="206835" y="149590"/>
                </a:lnTo>
                <a:lnTo>
                  <a:pt x="232796" y="121735"/>
                </a:lnTo>
                <a:lnTo>
                  <a:pt x="242316" y="87629"/>
                </a:lnTo>
                <a:lnTo>
                  <a:pt x="232796" y="53524"/>
                </a:lnTo>
                <a:lnTo>
                  <a:pt x="206835" y="25669"/>
                </a:lnTo>
                <a:lnTo>
                  <a:pt x="168324" y="6887"/>
                </a:lnTo>
                <a:lnTo>
                  <a:pt x="12115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0739" y="2846832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0" y="87629"/>
                </a:moveTo>
                <a:lnTo>
                  <a:pt x="9519" y="53524"/>
                </a:lnTo>
                <a:lnTo>
                  <a:pt x="35480" y="25669"/>
                </a:lnTo>
                <a:lnTo>
                  <a:pt x="73991" y="6887"/>
                </a:lnTo>
                <a:lnTo>
                  <a:pt x="121158" y="0"/>
                </a:lnTo>
                <a:lnTo>
                  <a:pt x="168324" y="6887"/>
                </a:lnTo>
                <a:lnTo>
                  <a:pt x="206835" y="25669"/>
                </a:lnTo>
                <a:lnTo>
                  <a:pt x="232796" y="53524"/>
                </a:lnTo>
                <a:lnTo>
                  <a:pt x="242316" y="87629"/>
                </a:lnTo>
                <a:lnTo>
                  <a:pt x="232796" y="121735"/>
                </a:lnTo>
                <a:lnTo>
                  <a:pt x="206835" y="149590"/>
                </a:lnTo>
                <a:lnTo>
                  <a:pt x="168324" y="168372"/>
                </a:lnTo>
                <a:lnTo>
                  <a:pt x="121158" y="175259"/>
                </a:lnTo>
                <a:lnTo>
                  <a:pt x="73991" y="168372"/>
                </a:lnTo>
                <a:lnTo>
                  <a:pt x="35480" y="149590"/>
                </a:lnTo>
                <a:lnTo>
                  <a:pt x="9519" y="121735"/>
                </a:lnTo>
                <a:lnTo>
                  <a:pt x="0" y="87629"/>
                </a:lnTo>
                <a:close/>
              </a:path>
            </a:pathLst>
          </a:custGeom>
          <a:ln w="9144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0739" y="2964179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121158" y="0"/>
                </a:moveTo>
                <a:lnTo>
                  <a:pt x="73991" y="6887"/>
                </a:lnTo>
                <a:lnTo>
                  <a:pt x="35480" y="25669"/>
                </a:lnTo>
                <a:lnTo>
                  <a:pt x="9519" y="53524"/>
                </a:lnTo>
                <a:lnTo>
                  <a:pt x="0" y="87630"/>
                </a:lnTo>
                <a:lnTo>
                  <a:pt x="9519" y="121735"/>
                </a:lnTo>
                <a:lnTo>
                  <a:pt x="35480" y="149590"/>
                </a:lnTo>
                <a:lnTo>
                  <a:pt x="73991" y="168372"/>
                </a:lnTo>
                <a:lnTo>
                  <a:pt x="121158" y="175260"/>
                </a:lnTo>
                <a:lnTo>
                  <a:pt x="168324" y="168372"/>
                </a:lnTo>
                <a:lnTo>
                  <a:pt x="206835" y="149590"/>
                </a:lnTo>
                <a:lnTo>
                  <a:pt x="232796" y="121735"/>
                </a:lnTo>
                <a:lnTo>
                  <a:pt x="242316" y="87630"/>
                </a:lnTo>
                <a:lnTo>
                  <a:pt x="232796" y="53524"/>
                </a:lnTo>
                <a:lnTo>
                  <a:pt x="206835" y="25669"/>
                </a:lnTo>
                <a:lnTo>
                  <a:pt x="168324" y="6887"/>
                </a:lnTo>
                <a:lnTo>
                  <a:pt x="12115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0739" y="2964179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0" y="87630"/>
                </a:moveTo>
                <a:lnTo>
                  <a:pt x="9519" y="53524"/>
                </a:lnTo>
                <a:lnTo>
                  <a:pt x="35480" y="25669"/>
                </a:lnTo>
                <a:lnTo>
                  <a:pt x="73991" y="6887"/>
                </a:lnTo>
                <a:lnTo>
                  <a:pt x="121158" y="0"/>
                </a:lnTo>
                <a:lnTo>
                  <a:pt x="168324" y="6887"/>
                </a:lnTo>
                <a:lnTo>
                  <a:pt x="206835" y="25669"/>
                </a:lnTo>
                <a:lnTo>
                  <a:pt x="232796" y="53524"/>
                </a:lnTo>
                <a:lnTo>
                  <a:pt x="242316" y="87630"/>
                </a:lnTo>
                <a:lnTo>
                  <a:pt x="232796" y="121735"/>
                </a:lnTo>
                <a:lnTo>
                  <a:pt x="206835" y="149590"/>
                </a:lnTo>
                <a:lnTo>
                  <a:pt x="168324" y="168372"/>
                </a:lnTo>
                <a:lnTo>
                  <a:pt x="121158" y="175260"/>
                </a:lnTo>
                <a:lnTo>
                  <a:pt x="73991" y="168372"/>
                </a:lnTo>
                <a:lnTo>
                  <a:pt x="35480" y="149590"/>
                </a:lnTo>
                <a:lnTo>
                  <a:pt x="9519" y="121735"/>
                </a:lnTo>
                <a:lnTo>
                  <a:pt x="0" y="87630"/>
                </a:lnTo>
                <a:close/>
              </a:path>
            </a:pathLst>
          </a:custGeom>
          <a:ln w="9143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2283" y="2846832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121158" y="0"/>
                </a:moveTo>
                <a:lnTo>
                  <a:pt x="73991" y="6887"/>
                </a:lnTo>
                <a:lnTo>
                  <a:pt x="35480" y="25669"/>
                </a:lnTo>
                <a:lnTo>
                  <a:pt x="9519" y="53524"/>
                </a:lnTo>
                <a:lnTo>
                  <a:pt x="0" y="87629"/>
                </a:lnTo>
                <a:lnTo>
                  <a:pt x="9519" y="121735"/>
                </a:lnTo>
                <a:lnTo>
                  <a:pt x="35480" y="149590"/>
                </a:lnTo>
                <a:lnTo>
                  <a:pt x="73991" y="168372"/>
                </a:lnTo>
                <a:lnTo>
                  <a:pt x="121158" y="175259"/>
                </a:lnTo>
                <a:lnTo>
                  <a:pt x="168324" y="168372"/>
                </a:lnTo>
                <a:lnTo>
                  <a:pt x="206835" y="149590"/>
                </a:lnTo>
                <a:lnTo>
                  <a:pt x="232796" y="121735"/>
                </a:lnTo>
                <a:lnTo>
                  <a:pt x="242316" y="87629"/>
                </a:lnTo>
                <a:lnTo>
                  <a:pt x="232796" y="53524"/>
                </a:lnTo>
                <a:lnTo>
                  <a:pt x="206835" y="25669"/>
                </a:lnTo>
                <a:lnTo>
                  <a:pt x="168324" y="6887"/>
                </a:lnTo>
                <a:lnTo>
                  <a:pt x="12115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2283" y="2846832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0" y="87629"/>
                </a:moveTo>
                <a:lnTo>
                  <a:pt x="9519" y="53524"/>
                </a:lnTo>
                <a:lnTo>
                  <a:pt x="35480" y="25669"/>
                </a:lnTo>
                <a:lnTo>
                  <a:pt x="73991" y="6887"/>
                </a:lnTo>
                <a:lnTo>
                  <a:pt x="121158" y="0"/>
                </a:lnTo>
                <a:lnTo>
                  <a:pt x="168324" y="6887"/>
                </a:lnTo>
                <a:lnTo>
                  <a:pt x="206835" y="25669"/>
                </a:lnTo>
                <a:lnTo>
                  <a:pt x="232796" y="53524"/>
                </a:lnTo>
                <a:lnTo>
                  <a:pt x="242316" y="87629"/>
                </a:lnTo>
                <a:lnTo>
                  <a:pt x="232796" y="121735"/>
                </a:lnTo>
                <a:lnTo>
                  <a:pt x="206835" y="149590"/>
                </a:lnTo>
                <a:lnTo>
                  <a:pt x="168324" y="168372"/>
                </a:lnTo>
                <a:lnTo>
                  <a:pt x="121158" y="175259"/>
                </a:lnTo>
                <a:lnTo>
                  <a:pt x="73991" y="168372"/>
                </a:lnTo>
                <a:lnTo>
                  <a:pt x="35480" y="149590"/>
                </a:lnTo>
                <a:lnTo>
                  <a:pt x="9519" y="121735"/>
                </a:lnTo>
                <a:lnTo>
                  <a:pt x="0" y="87629"/>
                </a:lnTo>
                <a:close/>
              </a:path>
            </a:pathLst>
          </a:custGeom>
          <a:ln w="9144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2283" y="2964179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121158" y="0"/>
                </a:moveTo>
                <a:lnTo>
                  <a:pt x="73991" y="6887"/>
                </a:lnTo>
                <a:lnTo>
                  <a:pt x="35480" y="25669"/>
                </a:lnTo>
                <a:lnTo>
                  <a:pt x="9519" y="53524"/>
                </a:lnTo>
                <a:lnTo>
                  <a:pt x="0" y="87630"/>
                </a:lnTo>
                <a:lnTo>
                  <a:pt x="9519" y="121735"/>
                </a:lnTo>
                <a:lnTo>
                  <a:pt x="35480" y="149590"/>
                </a:lnTo>
                <a:lnTo>
                  <a:pt x="73991" y="168372"/>
                </a:lnTo>
                <a:lnTo>
                  <a:pt x="121158" y="175260"/>
                </a:lnTo>
                <a:lnTo>
                  <a:pt x="168324" y="168372"/>
                </a:lnTo>
                <a:lnTo>
                  <a:pt x="206835" y="149590"/>
                </a:lnTo>
                <a:lnTo>
                  <a:pt x="232796" y="121735"/>
                </a:lnTo>
                <a:lnTo>
                  <a:pt x="242316" y="87630"/>
                </a:lnTo>
                <a:lnTo>
                  <a:pt x="232796" y="53524"/>
                </a:lnTo>
                <a:lnTo>
                  <a:pt x="206835" y="25669"/>
                </a:lnTo>
                <a:lnTo>
                  <a:pt x="168324" y="6887"/>
                </a:lnTo>
                <a:lnTo>
                  <a:pt x="121158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2283" y="2964179"/>
            <a:ext cx="242570" cy="175260"/>
          </a:xfrm>
          <a:custGeom>
            <a:avLst/>
            <a:gdLst/>
            <a:ahLst/>
            <a:cxnLst/>
            <a:rect l="l" t="t" r="r" b="b"/>
            <a:pathLst>
              <a:path w="242569" h="175260">
                <a:moveTo>
                  <a:pt x="0" y="87630"/>
                </a:moveTo>
                <a:lnTo>
                  <a:pt x="9519" y="53524"/>
                </a:lnTo>
                <a:lnTo>
                  <a:pt x="35480" y="25669"/>
                </a:lnTo>
                <a:lnTo>
                  <a:pt x="73991" y="6887"/>
                </a:lnTo>
                <a:lnTo>
                  <a:pt x="121158" y="0"/>
                </a:lnTo>
                <a:lnTo>
                  <a:pt x="168324" y="6887"/>
                </a:lnTo>
                <a:lnTo>
                  <a:pt x="206835" y="25669"/>
                </a:lnTo>
                <a:lnTo>
                  <a:pt x="232796" y="53524"/>
                </a:lnTo>
                <a:lnTo>
                  <a:pt x="242316" y="87630"/>
                </a:lnTo>
                <a:lnTo>
                  <a:pt x="232796" y="121735"/>
                </a:lnTo>
                <a:lnTo>
                  <a:pt x="206835" y="149590"/>
                </a:lnTo>
                <a:lnTo>
                  <a:pt x="168324" y="168372"/>
                </a:lnTo>
                <a:lnTo>
                  <a:pt x="121158" y="175260"/>
                </a:lnTo>
                <a:lnTo>
                  <a:pt x="73991" y="168372"/>
                </a:lnTo>
                <a:lnTo>
                  <a:pt x="35480" y="149590"/>
                </a:lnTo>
                <a:lnTo>
                  <a:pt x="9519" y="121735"/>
                </a:lnTo>
                <a:lnTo>
                  <a:pt x="0" y="87630"/>
                </a:lnTo>
                <a:close/>
              </a:path>
            </a:pathLst>
          </a:custGeom>
          <a:ln w="9143">
            <a:solidFill>
              <a:srgbClr val="2E57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7939" y="297091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521458" y="31623"/>
                </a:moveTo>
                <a:lnTo>
                  <a:pt x="469900" y="31623"/>
                </a:lnTo>
                <a:lnTo>
                  <a:pt x="469900" y="44323"/>
                </a:lnTo>
                <a:lnTo>
                  <a:pt x="457263" y="44435"/>
                </a:lnTo>
                <a:lnTo>
                  <a:pt x="457581" y="76200"/>
                </a:lnTo>
                <a:lnTo>
                  <a:pt x="533400" y="37464"/>
                </a:lnTo>
                <a:lnTo>
                  <a:pt x="521458" y="31623"/>
                </a:lnTo>
                <a:close/>
              </a:path>
              <a:path w="533400" h="76200">
                <a:moveTo>
                  <a:pt x="457136" y="31736"/>
                </a:moveTo>
                <a:lnTo>
                  <a:pt x="0" y="35813"/>
                </a:lnTo>
                <a:lnTo>
                  <a:pt x="0" y="48513"/>
                </a:lnTo>
                <a:lnTo>
                  <a:pt x="457263" y="44435"/>
                </a:lnTo>
                <a:lnTo>
                  <a:pt x="457136" y="31736"/>
                </a:lnTo>
                <a:close/>
              </a:path>
              <a:path w="533400" h="76200">
                <a:moveTo>
                  <a:pt x="469900" y="31623"/>
                </a:moveTo>
                <a:lnTo>
                  <a:pt x="457136" y="31736"/>
                </a:lnTo>
                <a:lnTo>
                  <a:pt x="457263" y="44435"/>
                </a:lnTo>
                <a:lnTo>
                  <a:pt x="469900" y="44323"/>
                </a:lnTo>
                <a:lnTo>
                  <a:pt x="469900" y="31623"/>
                </a:lnTo>
                <a:close/>
              </a:path>
              <a:path w="533400" h="76200">
                <a:moveTo>
                  <a:pt x="456819" y="0"/>
                </a:moveTo>
                <a:lnTo>
                  <a:pt x="457136" y="31736"/>
                </a:lnTo>
                <a:lnTo>
                  <a:pt x="521458" y="31623"/>
                </a:lnTo>
                <a:lnTo>
                  <a:pt x="456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9339" y="3541776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35814" y="0"/>
                </a:moveTo>
                <a:lnTo>
                  <a:pt x="21859" y="2875"/>
                </a:lnTo>
                <a:lnTo>
                  <a:pt x="10477" y="10715"/>
                </a:lnTo>
                <a:lnTo>
                  <a:pt x="2809" y="22342"/>
                </a:lnTo>
                <a:lnTo>
                  <a:pt x="0" y="36575"/>
                </a:lnTo>
                <a:lnTo>
                  <a:pt x="2809" y="50809"/>
                </a:lnTo>
                <a:lnTo>
                  <a:pt x="10477" y="62436"/>
                </a:lnTo>
                <a:lnTo>
                  <a:pt x="21859" y="70276"/>
                </a:lnTo>
                <a:lnTo>
                  <a:pt x="35814" y="73151"/>
                </a:lnTo>
                <a:lnTo>
                  <a:pt x="49768" y="70276"/>
                </a:lnTo>
                <a:lnTo>
                  <a:pt x="61150" y="62436"/>
                </a:lnTo>
                <a:lnTo>
                  <a:pt x="68818" y="50809"/>
                </a:lnTo>
                <a:lnTo>
                  <a:pt x="71628" y="36575"/>
                </a:lnTo>
                <a:lnTo>
                  <a:pt x="68818" y="22342"/>
                </a:lnTo>
                <a:lnTo>
                  <a:pt x="61150" y="10715"/>
                </a:lnTo>
                <a:lnTo>
                  <a:pt x="49768" y="2875"/>
                </a:lnTo>
                <a:lnTo>
                  <a:pt x="35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9339" y="3541776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60">
                <a:moveTo>
                  <a:pt x="0" y="36575"/>
                </a:moveTo>
                <a:lnTo>
                  <a:pt x="2809" y="22342"/>
                </a:lnTo>
                <a:lnTo>
                  <a:pt x="10477" y="10715"/>
                </a:lnTo>
                <a:lnTo>
                  <a:pt x="21859" y="2875"/>
                </a:lnTo>
                <a:lnTo>
                  <a:pt x="35814" y="0"/>
                </a:lnTo>
                <a:lnTo>
                  <a:pt x="49768" y="2875"/>
                </a:lnTo>
                <a:lnTo>
                  <a:pt x="61150" y="10715"/>
                </a:lnTo>
                <a:lnTo>
                  <a:pt x="68818" y="22342"/>
                </a:lnTo>
                <a:lnTo>
                  <a:pt x="71628" y="36575"/>
                </a:lnTo>
                <a:lnTo>
                  <a:pt x="68818" y="50809"/>
                </a:lnTo>
                <a:lnTo>
                  <a:pt x="61150" y="62436"/>
                </a:lnTo>
                <a:lnTo>
                  <a:pt x="49768" y="70276"/>
                </a:lnTo>
                <a:lnTo>
                  <a:pt x="35814" y="73151"/>
                </a:lnTo>
                <a:lnTo>
                  <a:pt x="21859" y="70276"/>
                </a:lnTo>
                <a:lnTo>
                  <a:pt x="10477" y="62436"/>
                </a:lnTo>
                <a:lnTo>
                  <a:pt x="2809" y="50809"/>
                </a:lnTo>
                <a:lnTo>
                  <a:pt x="0" y="365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4139" y="3503676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79194" y="2796362"/>
            <a:ext cx="198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117" y="3447669"/>
            <a:ext cx="160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117" y="4022597"/>
            <a:ext cx="313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γ,x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76220" y="4000627"/>
            <a:ext cx="1774189" cy="253365"/>
          </a:xfrm>
          <a:custGeom>
            <a:avLst/>
            <a:gdLst/>
            <a:ahLst/>
            <a:cxnLst/>
            <a:rect l="l" t="t" r="r" b="b"/>
            <a:pathLst>
              <a:path w="1774189" h="253364">
                <a:moveTo>
                  <a:pt x="0" y="105664"/>
                </a:moveTo>
                <a:lnTo>
                  <a:pt x="55554" y="134627"/>
                </a:lnTo>
                <a:lnTo>
                  <a:pt x="109156" y="158400"/>
                </a:lnTo>
                <a:lnTo>
                  <a:pt x="158376" y="171457"/>
                </a:lnTo>
                <a:lnTo>
                  <a:pt x="200787" y="168275"/>
                </a:lnTo>
                <a:lnTo>
                  <a:pt x="225884" y="143861"/>
                </a:lnTo>
                <a:lnTo>
                  <a:pt x="243556" y="100922"/>
                </a:lnTo>
                <a:lnTo>
                  <a:pt x="258814" y="53362"/>
                </a:lnTo>
                <a:lnTo>
                  <a:pt x="276670" y="15086"/>
                </a:lnTo>
                <a:lnTo>
                  <a:pt x="302132" y="0"/>
                </a:lnTo>
                <a:lnTo>
                  <a:pt x="331801" y="14019"/>
                </a:lnTo>
                <a:lnTo>
                  <a:pt x="367396" y="47639"/>
                </a:lnTo>
                <a:lnTo>
                  <a:pt x="405955" y="91058"/>
                </a:lnTo>
                <a:lnTo>
                  <a:pt x="444514" y="134478"/>
                </a:lnTo>
                <a:lnTo>
                  <a:pt x="480109" y="168098"/>
                </a:lnTo>
                <a:lnTo>
                  <a:pt x="509778" y="182118"/>
                </a:lnTo>
                <a:lnTo>
                  <a:pt x="535180" y="165178"/>
                </a:lnTo>
                <a:lnTo>
                  <a:pt x="552913" y="123196"/>
                </a:lnTo>
                <a:lnTo>
                  <a:pt x="568080" y="72856"/>
                </a:lnTo>
                <a:lnTo>
                  <a:pt x="585782" y="30843"/>
                </a:lnTo>
                <a:lnTo>
                  <a:pt x="611124" y="13843"/>
                </a:lnTo>
                <a:lnTo>
                  <a:pt x="640940" y="27927"/>
                </a:lnTo>
                <a:lnTo>
                  <a:pt x="676806" y="61707"/>
                </a:lnTo>
                <a:lnTo>
                  <a:pt x="715692" y="105330"/>
                </a:lnTo>
                <a:lnTo>
                  <a:pt x="754568" y="148942"/>
                </a:lnTo>
                <a:lnTo>
                  <a:pt x="790402" y="182691"/>
                </a:lnTo>
                <a:lnTo>
                  <a:pt x="820166" y="196723"/>
                </a:lnTo>
                <a:lnTo>
                  <a:pt x="846860" y="179589"/>
                </a:lnTo>
                <a:lnTo>
                  <a:pt x="867178" y="137224"/>
                </a:lnTo>
                <a:lnTo>
                  <a:pt x="884283" y="86610"/>
                </a:lnTo>
                <a:lnTo>
                  <a:pt x="901340" y="44733"/>
                </a:lnTo>
                <a:lnTo>
                  <a:pt x="921512" y="28575"/>
                </a:lnTo>
                <a:lnTo>
                  <a:pt x="944486" y="48894"/>
                </a:lnTo>
                <a:lnTo>
                  <a:pt x="968059" y="94391"/>
                </a:lnTo>
                <a:lnTo>
                  <a:pt x="992551" y="148727"/>
                </a:lnTo>
                <a:lnTo>
                  <a:pt x="1018288" y="195564"/>
                </a:lnTo>
                <a:lnTo>
                  <a:pt x="1045591" y="218567"/>
                </a:lnTo>
                <a:lnTo>
                  <a:pt x="1075313" y="207982"/>
                </a:lnTo>
                <a:lnTo>
                  <a:pt x="1107315" y="174763"/>
                </a:lnTo>
                <a:lnTo>
                  <a:pt x="1140432" y="133399"/>
                </a:lnTo>
                <a:lnTo>
                  <a:pt x="1173501" y="98382"/>
                </a:lnTo>
                <a:lnTo>
                  <a:pt x="1205357" y="84200"/>
                </a:lnTo>
                <a:lnTo>
                  <a:pt x="1236231" y="99351"/>
                </a:lnTo>
                <a:lnTo>
                  <a:pt x="1266849" y="134173"/>
                </a:lnTo>
                <a:lnTo>
                  <a:pt x="1297016" y="176153"/>
                </a:lnTo>
                <a:lnTo>
                  <a:pt x="1326537" y="212773"/>
                </a:lnTo>
                <a:lnTo>
                  <a:pt x="1355217" y="231521"/>
                </a:lnTo>
                <a:lnTo>
                  <a:pt x="1390836" y="220690"/>
                </a:lnTo>
                <a:lnTo>
                  <a:pt x="1426241" y="188118"/>
                </a:lnTo>
                <a:lnTo>
                  <a:pt x="1459980" y="154547"/>
                </a:lnTo>
                <a:lnTo>
                  <a:pt x="1490599" y="140716"/>
                </a:lnTo>
                <a:lnTo>
                  <a:pt x="1515973" y="158369"/>
                </a:lnTo>
                <a:lnTo>
                  <a:pt x="1537287" y="194214"/>
                </a:lnTo>
                <a:lnTo>
                  <a:pt x="1557768" y="231441"/>
                </a:lnTo>
                <a:lnTo>
                  <a:pt x="1580642" y="253237"/>
                </a:lnTo>
                <a:lnTo>
                  <a:pt x="1607472" y="251723"/>
                </a:lnTo>
                <a:lnTo>
                  <a:pt x="1636220" y="236648"/>
                </a:lnTo>
                <a:lnTo>
                  <a:pt x="1664706" y="217644"/>
                </a:lnTo>
                <a:lnTo>
                  <a:pt x="1690751" y="204343"/>
                </a:lnTo>
                <a:lnTo>
                  <a:pt x="1713712" y="198929"/>
                </a:lnTo>
                <a:lnTo>
                  <a:pt x="1734804" y="196659"/>
                </a:lnTo>
                <a:lnTo>
                  <a:pt x="1754633" y="196484"/>
                </a:lnTo>
                <a:lnTo>
                  <a:pt x="1773808" y="19735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6539" y="3781425"/>
            <a:ext cx="1419225" cy="204470"/>
          </a:xfrm>
          <a:custGeom>
            <a:avLst/>
            <a:gdLst/>
            <a:ahLst/>
            <a:cxnLst/>
            <a:rect l="l" t="t" r="r" b="b"/>
            <a:pathLst>
              <a:path w="1419225" h="204470">
                <a:moveTo>
                  <a:pt x="0" y="79120"/>
                </a:moveTo>
                <a:lnTo>
                  <a:pt x="37234" y="46285"/>
                </a:lnTo>
                <a:lnTo>
                  <a:pt x="76707" y="19319"/>
                </a:lnTo>
                <a:lnTo>
                  <a:pt x="120657" y="4093"/>
                </a:lnTo>
                <a:lnTo>
                  <a:pt x="171323" y="6476"/>
                </a:lnTo>
                <a:lnTo>
                  <a:pt x="204432" y="21958"/>
                </a:lnTo>
                <a:lnTo>
                  <a:pt x="240539" y="49696"/>
                </a:lnTo>
                <a:lnTo>
                  <a:pt x="278861" y="84327"/>
                </a:lnTo>
                <a:lnTo>
                  <a:pt x="318616" y="120489"/>
                </a:lnTo>
                <a:lnTo>
                  <a:pt x="359021" y="152819"/>
                </a:lnTo>
                <a:lnTo>
                  <a:pt x="399296" y="175954"/>
                </a:lnTo>
                <a:lnTo>
                  <a:pt x="438658" y="184531"/>
                </a:lnTo>
                <a:lnTo>
                  <a:pt x="472708" y="176174"/>
                </a:lnTo>
                <a:lnTo>
                  <a:pt x="507057" y="154805"/>
                </a:lnTo>
                <a:lnTo>
                  <a:pt x="541588" y="124827"/>
                </a:lnTo>
                <a:lnTo>
                  <a:pt x="576183" y="90646"/>
                </a:lnTo>
                <a:lnTo>
                  <a:pt x="610724" y="56667"/>
                </a:lnTo>
                <a:lnTo>
                  <a:pt x="645094" y="27297"/>
                </a:lnTo>
                <a:lnTo>
                  <a:pt x="679175" y="6939"/>
                </a:lnTo>
                <a:lnTo>
                  <a:pt x="712851" y="0"/>
                </a:lnTo>
                <a:lnTo>
                  <a:pt x="746030" y="9150"/>
                </a:lnTo>
                <a:lnTo>
                  <a:pt x="778785" y="31410"/>
                </a:lnTo>
                <a:lnTo>
                  <a:pt x="811240" y="62568"/>
                </a:lnTo>
                <a:lnTo>
                  <a:pt x="843518" y="98409"/>
                </a:lnTo>
                <a:lnTo>
                  <a:pt x="875742" y="134720"/>
                </a:lnTo>
                <a:lnTo>
                  <a:pt x="908036" y="167288"/>
                </a:lnTo>
                <a:lnTo>
                  <a:pt x="940523" y="191900"/>
                </a:lnTo>
                <a:lnTo>
                  <a:pt x="973327" y="204343"/>
                </a:lnTo>
                <a:lnTo>
                  <a:pt x="1018530" y="201329"/>
                </a:lnTo>
                <a:lnTo>
                  <a:pt x="1065243" y="183110"/>
                </a:lnTo>
                <a:lnTo>
                  <a:pt x="1112139" y="155733"/>
                </a:lnTo>
                <a:lnTo>
                  <a:pt x="1157891" y="125245"/>
                </a:lnTo>
                <a:lnTo>
                  <a:pt x="1201175" y="97692"/>
                </a:lnTo>
                <a:lnTo>
                  <a:pt x="1240663" y="79120"/>
                </a:lnTo>
                <a:lnTo>
                  <a:pt x="1292488" y="65488"/>
                </a:lnTo>
                <a:lnTo>
                  <a:pt x="1338087" y="59309"/>
                </a:lnTo>
                <a:lnTo>
                  <a:pt x="1379519" y="58082"/>
                </a:lnTo>
                <a:lnTo>
                  <a:pt x="1418844" y="593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06800" y="3414140"/>
            <a:ext cx="148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-27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209" baseline="-27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83000" y="3518357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76750" y="3996944"/>
            <a:ext cx="406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18518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30" baseline="-925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270" baseline="-92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aseline="-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 baseline="-2777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1200" y="4099940"/>
            <a:ext cx="28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262" baseline="-27777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277" baseline="-18518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 baseline="-1851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7626" y="4225544"/>
            <a:ext cx="72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22826" y="3566540"/>
            <a:ext cx="14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-1157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95" baseline="-115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450" baseline="-27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 baseline="-2777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46626" y="3671442"/>
            <a:ext cx="30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" baseline="-16203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7" baseline="-2777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83776" y="4356480"/>
            <a:ext cx="2832735" cy="174625"/>
          </a:xfrm>
          <a:custGeom>
            <a:avLst/>
            <a:gdLst/>
            <a:ahLst/>
            <a:cxnLst/>
            <a:rect l="l" t="t" r="r" b="b"/>
            <a:pathLst>
              <a:path w="2832735" h="174625">
                <a:moveTo>
                  <a:pt x="2603" y="83693"/>
                </a:moveTo>
                <a:lnTo>
                  <a:pt x="0" y="82645"/>
                </a:lnTo>
                <a:lnTo>
                  <a:pt x="63" y="80549"/>
                </a:lnTo>
                <a:lnTo>
                  <a:pt x="5461" y="76406"/>
                </a:lnTo>
                <a:lnTo>
                  <a:pt x="18859" y="69215"/>
                </a:lnTo>
                <a:lnTo>
                  <a:pt x="43751" y="53087"/>
                </a:lnTo>
                <a:lnTo>
                  <a:pt x="77787" y="30495"/>
                </a:lnTo>
                <a:lnTo>
                  <a:pt x="114871" y="12690"/>
                </a:lnTo>
                <a:lnTo>
                  <a:pt x="148907" y="10922"/>
                </a:lnTo>
                <a:lnTo>
                  <a:pt x="178565" y="38407"/>
                </a:lnTo>
                <a:lnTo>
                  <a:pt x="206914" y="85740"/>
                </a:lnTo>
                <a:lnTo>
                  <a:pt x="234739" y="130240"/>
                </a:lnTo>
                <a:lnTo>
                  <a:pt x="262826" y="149225"/>
                </a:lnTo>
                <a:lnTo>
                  <a:pt x="284816" y="133022"/>
                </a:lnTo>
                <a:lnTo>
                  <a:pt x="306008" y="95929"/>
                </a:lnTo>
                <a:lnTo>
                  <a:pt x="327584" y="52015"/>
                </a:lnTo>
                <a:lnTo>
                  <a:pt x="350726" y="15348"/>
                </a:lnTo>
                <a:lnTo>
                  <a:pt x="376618" y="0"/>
                </a:lnTo>
                <a:lnTo>
                  <a:pt x="407071" y="15458"/>
                </a:lnTo>
                <a:lnTo>
                  <a:pt x="441290" y="52344"/>
                </a:lnTo>
                <a:lnTo>
                  <a:pt x="476553" y="96423"/>
                </a:lnTo>
                <a:lnTo>
                  <a:pt x="510133" y="133461"/>
                </a:lnTo>
                <a:lnTo>
                  <a:pt x="539305" y="149225"/>
                </a:lnTo>
                <a:lnTo>
                  <a:pt x="561909" y="134332"/>
                </a:lnTo>
                <a:lnTo>
                  <a:pt x="579837" y="98268"/>
                </a:lnTo>
                <a:lnTo>
                  <a:pt x="596217" y="55096"/>
                </a:lnTo>
                <a:lnTo>
                  <a:pt x="614176" y="18880"/>
                </a:lnTo>
                <a:lnTo>
                  <a:pt x="636841" y="3683"/>
                </a:lnTo>
                <a:lnTo>
                  <a:pt x="666732" y="18758"/>
                </a:lnTo>
                <a:lnTo>
                  <a:pt x="701835" y="54730"/>
                </a:lnTo>
                <a:lnTo>
                  <a:pt x="738248" y="97719"/>
                </a:lnTo>
                <a:lnTo>
                  <a:pt x="772071" y="133844"/>
                </a:lnTo>
                <a:lnTo>
                  <a:pt x="799401" y="149225"/>
                </a:lnTo>
                <a:lnTo>
                  <a:pt x="819866" y="127236"/>
                </a:lnTo>
                <a:lnTo>
                  <a:pt x="830913" y="78279"/>
                </a:lnTo>
                <a:lnTo>
                  <a:pt x="842460" y="29299"/>
                </a:lnTo>
                <a:lnTo>
                  <a:pt x="864425" y="7239"/>
                </a:lnTo>
                <a:lnTo>
                  <a:pt x="894264" y="22632"/>
                </a:lnTo>
                <a:lnTo>
                  <a:pt x="931747" y="58788"/>
                </a:lnTo>
                <a:lnTo>
                  <a:pt x="972205" y="101815"/>
                </a:lnTo>
                <a:lnTo>
                  <a:pt x="1010969" y="137819"/>
                </a:lnTo>
                <a:lnTo>
                  <a:pt x="1043368" y="152908"/>
                </a:lnTo>
                <a:lnTo>
                  <a:pt x="1066277" y="137819"/>
                </a:lnTo>
                <a:lnTo>
                  <a:pt x="1082803" y="101815"/>
                </a:lnTo>
                <a:lnTo>
                  <a:pt x="1097628" y="58788"/>
                </a:lnTo>
                <a:lnTo>
                  <a:pt x="1115435" y="22632"/>
                </a:lnTo>
                <a:lnTo>
                  <a:pt x="1140904" y="7239"/>
                </a:lnTo>
                <a:lnTo>
                  <a:pt x="1170705" y="17491"/>
                </a:lnTo>
                <a:lnTo>
                  <a:pt x="1206591" y="43542"/>
                </a:lnTo>
                <a:lnTo>
                  <a:pt x="1245631" y="77565"/>
                </a:lnTo>
                <a:lnTo>
                  <a:pt x="1284894" y="111736"/>
                </a:lnTo>
                <a:lnTo>
                  <a:pt x="1321447" y="138231"/>
                </a:lnTo>
                <a:lnTo>
                  <a:pt x="1352359" y="149225"/>
                </a:lnTo>
                <a:lnTo>
                  <a:pt x="1380336" y="135541"/>
                </a:lnTo>
                <a:lnTo>
                  <a:pt x="1401796" y="101966"/>
                </a:lnTo>
                <a:lnTo>
                  <a:pt x="1420646" y="61771"/>
                </a:lnTo>
                <a:lnTo>
                  <a:pt x="1440796" y="28227"/>
                </a:lnTo>
                <a:lnTo>
                  <a:pt x="1466151" y="14605"/>
                </a:lnTo>
                <a:lnTo>
                  <a:pt x="1499062" y="29687"/>
                </a:lnTo>
                <a:lnTo>
                  <a:pt x="1536930" y="64703"/>
                </a:lnTo>
                <a:lnTo>
                  <a:pt x="1576236" y="106365"/>
                </a:lnTo>
                <a:lnTo>
                  <a:pt x="1613463" y="141381"/>
                </a:lnTo>
                <a:lnTo>
                  <a:pt x="1645094" y="156464"/>
                </a:lnTo>
                <a:lnTo>
                  <a:pt x="1668466" y="142780"/>
                </a:lnTo>
                <a:lnTo>
                  <a:pt x="1686010" y="109114"/>
                </a:lnTo>
                <a:lnTo>
                  <a:pt x="1701622" y="68827"/>
                </a:lnTo>
                <a:lnTo>
                  <a:pt x="1719197" y="35283"/>
                </a:lnTo>
                <a:lnTo>
                  <a:pt x="1742630" y="21844"/>
                </a:lnTo>
                <a:lnTo>
                  <a:pt x="1774772" y="37894"/>
                </a:lnTo>
                <a:lnTo>
                  <a:pt x="1813016" y="74537"/>
                </a:lnTo>
                <a:lnTo>
                  <a:pt x="1853071" y="117709"/>
                </a:lnTo>
                <a:lnTo>
                  <a:pt x="1890645" y="153346"/>
                </a:lnTo>
                <a:lnTo>
                  <a:pt x="1921446" y="167386"/>
                </a:lnTo>
                <a:lnTo>
                  <a:pt x="1942421" y="149694"/>
                </a:lnTo>
                <a:lnTo>
                  <a:pt x="1956356" y="109642"/>
                </a:lnTo>
                <a:lnTo>
                  <a:pt x="1967943" y="62422"/>
                </a:lnTo>
                <a:lnTo>
                  <a:pt x="1981878" y="23223"/>
                </a:lnTo>
                <a:lnTo>
                  <a:pt x="2002853" y="7239"/>
                </a:lnTo>
                <a:lnTo>
                  <a:pt x="2034434" y="25025"/>
                </a:lnTo>
                <a:lnTo>
                  <a:pt x="2073569" y="66378"/>
                </a:lnTo>
                <a:lnTo>
                  <a:pt x="2114794" y="115577"/>
                </a:lnTo>
                <a:lnTo>
                  <a:pt x="2152648" y="156899"/>
                </a:lnTo>
                <a:lnTo>
                  <a:pt x="2181669" y="174625"/>
                </a:lnTo>
                <a:lnTo>
                  <a:pt x="2201130" y="151854"/>
                </a:lnTo>
                <a:lnTo>
                  <a:pt x="2209149" y="99615"/>
                </a:lnTo>
                <a:lnTo>
                  <a:pt x="2215620" y="44876"/>
                </a:lnTo>
                <a:lnTo>
                  <a:pt x="2230437" y="14605"/>
                </a:lnTo>
                <a:lnTo>
                  <a:pt x="2249259" y="21058"/>
                </a:lnTo>
                <a:lnTo>
                  <a:pt x="2269093" y="48228"/>
                </a:lnTo>
                <a:lnTo>
                  <a:pt x="2302142" y="80398"/>
                </a:lnTo>
                <a:lnTo>
                  <a:pt x="2360612" y="101854"/>
                </a:lnTo>
                <a:lnTo>
                  <a:pt x="2476565" y="108015"/>
                </a:lnTo>
                <a:lnTo>
                  <a:pt x="2633964" y="107330"/>
                </a:lnTo>
                <a:lnTo>
                  <a:pt x="2772574" y="103907"/>
                </a:lnTo>
                <a:lnTo>
                  <a:pt x="2832163" y="10185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78296" y="3541776"/>
            <a:ext cx="1285240" cy="701040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50"/>
              </a:spcBef>
            </a:pPr>
            <a:r>
              <a:rPr sz="2000" b="1" dirty="0">
                <a:latin typeface="Calibri"/>
                <a:cs typeface="Calibri"/>
              </a:rPr>
              <a:t>Soğurulan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doz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26102" y="3746372"/>
            <a:ext cx="1494155" cy="76200"/>
          </a:xfrm>
          <a:custGeom>
            <a:avLst/>
            <a:gdLst/>
            <a:ahLst/>
            <a:cxnLst/>
            <a:rect l="l" t="t" r="r" b="b"/>
            <a:pathLst>
              <a:path w="1494154" h="76200">
                <a:moveTo>
                  <a:pt x="1493520" y="1143"/>
                </a:moveTo>
                <a:lnTo>
                  <a:pt x="1414272" y="2666"/>
                </a:lnTo>
                <a:lnTo>
                  <a:pt x="1414652" y="22478"/>
                </a:lnTo>
                <a:lnTo>
                  <a:pt x="1493901" y="20954"/>
                </a:lnTo>
                <a:lnTo>
                  <a:pt x="1493520" y="1143"/>
                </a:lnTo>
                <a:close/>
              </a:path>
              <a:path w="1494154" h="76200">
                <a:moveTo>
                  <a:pt x="1354836" y="3809"/>
                </a:moveTo>
                <a:lnTo>
                  <a:pt x="1275588" y="5333"/>
                </a:lnTo>
                <a:lnTo>
                  <a:pt x="1275969" y="25145"/>
                </a:lnTo>
                <a:lnTo>
                  <a:pt x="1355217" y="23621"/>
                </a:lnTo>
                <a:lnTo>
                  <a:pt x="1354836" y="3809"/>
                </a:lnTo>
                <a:close/>
              </a:path>
              <a:path w="1494154" h="76200">
                <a:moveTo>
                  <a:pt x="1216152" y="6476"/>
                </a:moveTo>
                <a:lnTo>
                  <a:pt x="1136903" y="8000"/>
                </a:lnTo>
                <a:lnTo>
                  <a:pt x="1137285" y="27812"/>
                </a:lnTo>
                <a:lnTo>
                  <a:pt x="1216533" y="26288"/>
                </a:lnTo>
                <a:lnTo>
                  <a:pt x="1216152" y="6476"/>
                </a:lnTo>
                <a:close/>
              </a:path>
              <a:path w="1494154" h="76200">
                <a:moveTo>
                  <a:pt x="1077595" y="9016"/>
                </a:moveTo>
                <a:lnTo>
                  <a:pt x="998347" y="10540"/>
                </a:lnTo>
                <a:lnTo>
                  <a:pt x="998727" y="30352"/>
                </a:lnTo>
                <a:lnTo>
                  <a:pt x="1077976" y="28828"/>
                </a:lnTo>
                <a:lnTo>
                  <a:pt x="1077595" y="9016"/>
                </a:lnTo>
                <a:close/>
              </a:path>
              <a:path w="1494154" h="76200">
                <a:moveTo>
                  <a:pt x="938911" y="11683"/>
                </a:moveTo>
                <a:lnTo>
                  <a:pt x="859663" y="13207"/>
                </a:lnTo>
                <a:lnTo>
                  <a:pt x="860044" y="33019"/>
                </a:lnTo>
                <a:lnTo>
                  <a:pt x="939292" y="31495"/>
                </a:lnTo>
                <a:lnTo>
                  <a:pt x="938911" y="11683"/>
                </a:lnTo>
                <a:close/>
              </a:path>
              <a:path w="1494154" h="76200">
                <a:moveTo>
                  <a:pt x="800226" y="14350"/>
                </a:moveTo>
                <a:lnTo>
                  <a:pt x="720978" y="15875"/>
                </a:lnTo>
                <a:lnTo>
                  <a:pt x="721360" y="35687"/>
                </a:lnTo>
                <a:lnTo>
                  <a:pt x="800608" y="34162"/>
                </a:lnTo>
                <a:lnTo>
                  <a:pt x="800226" y="14350"/>
                </a:lnTo>
                <a:close/>
              </a:path>
              <a:path w="1494154" h="76200">
                <a:moveTo>
                  <a:pt x="661543" y="17018"/>
                </a:moveTo>
                <a:lnTo>
                  <a:pt x="582295" y="18541"/>
                </a:lnTo>
                <a:lnTo>
                  <a:pt x="582676" y="38353"/>
                </a:lnTo>
                <a:lnTo>
                  <a:pt x="661924" y="36829"/>
                </a:lnTo>
                <a:lnTo>
                  <a:pt x="661543" y="17018"/>
                </a:lnTo>
                <a:close/>
              </a:path>
              <a:path w="1494154" h="76200">
                <a:moveTo>
                  <a:pt x="522859" y="19684"/>
                </a:moveTo>
                <a:lnTo>
                  <a:pt x="443611" y="21208"/>
                </a:lnTo>
                <a:lnTo>
                  <a:pt x="443992" y="41020"/>
                </a:lnTo>
                <a:lnTo>
                  <a:pt x="523239" y="39496"/>
                </a:lnTo>
                <a:lnTo>
                  <a:pt x="522859" y="19684"/>
                </a:lnTo>
                <a:close/>
              </a:path>
              <a:path w="1494154" h="76200">
                <a:moveTo>
                  <a:pt x="384301" y="22351"/>
                </a:moveTo>
                <a:lnTo>
                  <a:pt x="305053" y="23875"/>
                </a:lnTo>
                <a:lnTo>
                  <a:pt x="305435" y="43687"/>
                </a:lnTo>
                <a:lnTo>
                  <a:pt x="384683" y="42163"/>
                </a:lnTo>
                <a:lnTo>
                  <a:pt x="384301" y="22351"/>
                </a:lnTo>
                <a:close/>
              </a:path>
              <a:path w="1494154" h="76200">
                <a:moveTo>
                  <a:pt x="245618" y="24891"/>
                </a:moveTo>
                <a:lnTo>
                  <a:pt x="166370" y="26415"/>
                </a:lnTo>
                <a:lnTo>
                  <a:pt x="166750" y="46227"/>
                </a:lnTo>
                <a:lnTo>
                  <a:pt x="245999" y="44703"/>
                </a:lnTo>
                <a:lnTo>
                  <a:pt x="245618" y="24891"/>
                </a:lnTo>
                <a:close/>
              </a:path>
              <a:path w="1494154" h="76200">
                <a:moveTo>
                  <a:pt x="75437" y="0"/>
                </a:moveTo>
                <a:lnTo>
                  <a:pt x="0" y="39496"/>
                </a:lnTo>
                <a:lnTo>
                  <a:pt x="76962" y="76200"/>
                </a:lnTo>
                <a:lnTo>
                  <a:pt x="57694" y="48513"/>
                </a:lnTo>
                <a:lnTo>
                  <a:pt x="50926" y="48513"/>
                </a:lnTo>
                <a:lnTo>
                  <a:pt x="50546" y="28701"/>
                </a:lnTo>
                <a:lnTo>
                  <a:pt x="57207" y="28566"/>
                </a:lnTo>
                <a:lnTo>
                  <a:pt x="75437" y="0"/>
                </a:lnTo>
                <a:close/>
              </a:path>
              <a:path w="1494154" h="76200">
                <a:moveTo>
                  <a:pt x="57207" y="28566"/>
                </a:moveTo>
                <a:lnTo>
                  <a:pt x="50546" y="28701"/>
                </a:lnTo>
                <a:lnTo>
                  <a:pt x="50926" y="48513"/>
                </a:lnTo>
                <a:lnTo>
                  <a:pt x="57599" y="48378"/>
                </a:lnTo>
                <a:lnTo>
                  <a:pt x="50800" y="38607"/>
                </a:lnTo>
                <a:lnTo>
                  <a:pt x="57207" y="28566"/>
                </a:lnTo>
                <a:close/>
              </a:path>
              <a:path w="1494154" h="76200">
                <a:moveTo>
                  <a:pt x="57599" y="48378"/>
                </a:moveTo>
                <a:lnTo>
                  <a:pt x="50926" y="48513"/>
                </a:lnTo>
                <a:lnTo>
                  <a:pt x="57694" y="48513"/>
                </a:lnTo>
                <a:lnTo>
                  <a:pt x="57599" y="48378"/>
                </a:lnTo>
                <a:close/>
              </a:path>
              <a:path w="1494154" h="76200">
                <a:moveTo>
                  <a:pt x="106934" y="27558"/>
                </a:moveTo>
                <a:lnTo>
                  <a:pt x="57207" y="28566"/>
                </a:lnTo>
                <a:lnTo>
                  <a:pt x="50800" y="38607"/>
                </a:lnTo>
                <a:lnTo>
                  <a:pt x="57599" y="48378"/>
                </a:lnTo>
                <a:lnTo>
                  <a:pt x="107314" y="47370"/>
                </a:lnTo>
                <a:lnTo>
                  <a:pt x="106934" y="27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64429" y="3883405"/>
            <a:ext cx="1217295" cy="322580"/>
          </a:xfrm>
          <a:custGeom>
            <a:avLst/>
            <a:gdLst/>
            <a:ahLst/>
            <a:cxnLst/>
            <a:rect l="l" t="t" r="r" b="b"/>
            <a:pathLst>
              <a:path w="1217295" h="322579">
                <a:moveTo>
                  <a:pt x="1212088" y="0"/>
                </a:moveTo>
                <a:lnTo>
                  <a:pt x="1134999" y="18669"/>
                </a:lnTo>
                <a:lnTo>
                  <a:pt x="1139698" y="37846"/>
                </a:lnTo>
                <a:lnTo>
                  <a:pt x="1216787" y="19304"/>
                </a:lnTo>
                <a:lnTo>
                  <a:pt x="1212088" y="0"/>
                </a:lnTo>
                <a:close/>
              </a:path>
              <a:path w="1217295" h="322579">
                <a:moveTo>
                  <a:pt x="1077214" y="32639"/>
                </a:moveTo>
                <a:lnTo>
                  <a:pt x="1000252" y="51308"/>
                </a:lnTo>
                <a:lnTo>
                  <a:pt x="1004951" y="70485"/>
                </a:lnTo>
                <a:lnTo>
                  <a:pt x="1081913" y="51816"/>
                </a:lnTo>
                <a:lnTo>
                  <a:pt x="1077214" y="32639"/>
                </a:lnTo>
                <a:close/>
              </a:path>
              <a:path w="1217295" h="322579">
                <a:moveTo>
                  <a:pt x="942467" y="65278"/>
                </a:moveTo>
                <a:lnTo>
                  <a:pt x="865505" y="83820"/>
                </a:lnTo>
                <a:lnTo>
                  <a:pt x="870077" y="103124"/>
                </a:lnTo>
                <a:lnTo>
                  <a:pt x="947166" y="84455"/>
                </a:lnTo>
                <a:lnTo>
                  <a:pt x="942467" y="65278"/>
                </a:lnTo>
                <a:close/>
              </a:path>
              <a:path w="1217295" h="322579">
                <a:moveTo>
                  <a:pt x="807720" y="97790"/>
                </a:moveTo>
                <a:lnTo>
                  <a:pt x="730631" y="116459"/>
                </a:lnTo>
                <a:lnTo>
                  <a:pt x="735330" y="135763"/>
                </a:lnTo>
                <a:lnTo>
                  <a:pt x="812292" y="117094"/>
                </a:lnTo>
                <a:lnTo>
                  <a:pt x="807720" y="97790"/>
                </a:lnTo>
                <a:close/>
              </a:path>
              <a:path w="1217295" h="322579">
                <a:moveTo>
                  <a:pt x="672846" y="130429"/>
                </a:moveTo>
                <a:lnTo>
                  <a:pt x="595884" y="149098"/>
                </a:lnTo>
                <a:lnTo>
                  <a:pt x="600456" y="168275"/>
                </a:lnTo>
                <a:lnTo>
                  <a:pt x="677545" y="149733"/>
                </a:lnTo>
                <a:lnTo>
                  <a:pt x="672846" y="130429"/>
                </a:lnTo>
                <a:close/>
              </a:path>
              <a:path w="1217295" h="322579">
                <a:moveTo>
                  <a:pt x="538099" y="163068"/>
                </a:moveTo>
                <a:lnTo>
                  <a:pt x="461010" y="181610"/>
                </a:lnTo>
                <a:lnTo>
                  <a:pt x="465709" y="200914"/>
                </a:lnTo>
                <a:lnTo>
                  <a:pt x="542798" y="182245"/>
                </a:lnTo>
                <a:lnTo>
                  <a:pt x="538099" y="163068"/>
                </a:lnTo>
                <a:close/>
              </a:path>
              <a:path w="1217295" h="322579">
                <a:moveTo>
                  <a:pt x="403225" y="195580"/>
                </a:moveTo>
                <a:lnTo>
                  <a:pt x="326263" y="214249"/>
                </a:lnTo>
                <a:lnTo>
                  <a:pt x="330962" y="233553"/>
                </a:lnTo>
                <a:lnTo>
                  <a:pt x="407924" y="214884"/>
                </a:lnTo>
                <a:lnTo>
                  <a:pt x="403225" y="195580"/>
                </a:lnTo>
                <a:close/>
              </a:path>
              <a:path w="1217295" h="322579">
                <a:moveTo>
                  <a:pt x="268478" y="228219"/>
                </a:moveTo>
                <a:lnTo>
                  <a:pt x="191516" y="246888"/>
                </a:lnTo>
                <a:lnTo>
                  <a:pt x="196087" y="266065"/>
                </a:lnTo>
                <a:lnTo>
                  <a:pt x="273177" y="247523"/>
                </a:lnTo>
                <a:lnTo>
                  <a:pt x="268478" y="228219"/>
                </a:lnTo>
                <a:close/>
              </a:path>
              <a:path w="1217295" h="322579">
                <a:moveTo>
                  <a:pt x="65150" y="248412"/>
                </a:moveTo>
                <a:lnTo>
                  <a:pt x="0" y="303403"/>
                </a:lnTo>
                <a:lnTo>
                  <a:pt x="83058" y="322453"/>
                </a:lnTo>
                <a:lnTo>
                  <a:pt x="49403" y="291465"/>
                </a:lnTo>
                <a:lnTo>
                  <a:pt x="65150" y="248412"/>
                </a:lnTo>
                <a:close/>
              </a:path>
              <a:path w="1217295" h="322579">
                <a:moveTo>
                  <a:pt x="133731" y="260858"/>
                </a:moveTo>
                <a:lnTo>
                  <a:pt x="56642" y="279400"/>
                </a:lnTo>
                <a:lnTo>
                  <a:pt x="61341" y="298704"/>
                </a:lnTo>
                <a:lnTo>
                  <a:pt x="138303" y="280035"/>
                </a:lnTo>
                <a:lnTo>
                  <a:pt x="133731" y="260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46504" y="2255520"/>
            <a:ext cx="622300" cy="36766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800" b="1" spc="-5" dirty="0">
                <a:latin typeface="Calibri"/>
                <a:cs typeface="Calibri"/>
              </a:rPr>
              <a:t>Türü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94660" y="2267711"/>
            <a:ext cx="845819" cy="368935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latin typeface="Calibri"/>
                <a:cs typeface="Calibri"/>
              </a:rPr>
              <a:t>Şiddeti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0216" y="4640579"/>
            <a:ext cx="873760" cy="365760"/>
          </a:xfrm>
          <a:prstGeom prst="rect">
            <a:avLst/>
          </a:prstGeom>
          <a:solidFill>
            <a:srgbClr val="E3E9EE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1800" b="1" spc="-10" dirty="0">
                <a:latin typeface="Calibri"/>
                <a:cs typeface="Calibri"/>
              </a:rPr>
              <a:t>Enerjisi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89197" y="2808554"/>
            <a:ext cx="1758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7" baseline="2314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307" baseline="18518" dirty="0">
                <a:latin typeface="Calibri"/>
                <a:cs typeface="Calibri"/>
              </a:rPr>
              <a:t>- </a:t>
            </a:r>
            <a:r>
              <a:rPr sz="1800" spc="-270" baseline="18518" dirty="0">
                <a:latin typeface="Calibri"/>
                <a:cs typeface="Calibri"/>
              </a:rPr>
              <a:t> </a:t>
            </a:r>
            <a:r>
              <a:rPr sz="1800" spc="-450" baseline="27777" dirty="0">
                <a:latin typeface="Calibri"/>
                <a:cs typeface="Calibri"/>
              </a:rPr>
              <a:t>+</a:t>
            </a:r>
            <a:r>
              <a:rPr sz="1200" spc="-300" dirty="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1448" y="2656408"/>
            <a:ext cx="173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0" dirty="0">
                <a:latin typeface="Palatino Linotype"/>
                <a:cs typeface="Palatino Linotype"/>
              </a:rPr>
              <a:t>+</a:t>
            </a:r>
            <a:r>
              <a:rPr sz="1800" spc="-450" baseline="-18518" dirty="0">
                <a:latin typeface="Calibri"/>
                <a:cs typeface="Calibri"/>
              </a:rPr>
              <a:t>-</a:t>
            </a:r>
            <a:r>
              <a:rPr sz="1800" spc="-270" baseline="-18518" dirty="0">
                <a:latin typeface="Calibri"/>
                <a:cs typeface="Calibri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-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82822" y="2835604"/>
            <a:ext cx="4552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52" baseline="-8333" dirty="0">
                <a:latin typeface="Palatino Linotype"/>
                <a:cs typeface="Palatino Linotype"/>
              </a:rPr>
              <a:t>+</a:t>
            </a:r>
            <a:r>
              <a:rPr sz="1800" spc="-352" baseline="2314" dirty="0">
                <a:latin typeface="Calibri"/>
                <a:cs typeface="Calibri"/>
              </a:rPr>
              <a:t>-      </a:t>
            </a:r>
            <a:r>
              <a:rPr sz="1800" b="1" spc="-240" baseline="2314" dirty="0">
                <a:latin typeface="Calibri"/>
                <a:cs typeface="Calibri"/>
              </a:rPr>
              <a:t>+</a:t>
            </a:r>
            <a:r>
              <a:rPr sz="1500" spc="-240" baseline="-8333" dirty="0">
                <a:latin typeface="Palatino Linotype"/>
                <a:cs typeface="Palatino Linotype"/>
              </a:rPr>
              <a:t>-</a:t>
            </a:r>
            <a:r>
              <a:rPr sz="1200" spc="-16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240" baseline="-6944" dirty="0">
                <a:latin typeface="Calibri"/>
                <a:cs typeface="Calibri"/>
              </a:rPr>
              <a:t>-</a:t>
            </a:r>
            <a:r>
              <a:rPr sz="1800" spc="-240" baseline="-16203" dirty="0">
                <a:latin typeface="Calibri"/>
                <a:cs typeface="Calibri"/>
              </a:rPr>
              <a:t>-</a:t>
            </a:r>
            <a:r>
              <a:rPr sz="1800" b="1" spc="-240" baseline="-25462" dirty="0">
                <a:latin typeface="Calibri"/>
                <a:cs typeface="Calibri"/>
              </a:rPr>
              <a:t>+</a:t>
            </a:r>
            <a:r>
              <a:rPr sz="1800" spc="-240" baseline="-27777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800" spc="-142" baseline="-27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54121" y="2933445"/>
            <a:ext cx="287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Calibri"/>
                <a:cs typeface="Calibri"/>
              </a:rPr>
              <a:t>+</a:t>
            </a:r>
            <a:r>
              <a:rPr sz="1800" spc="-202" baseline="925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10" dirty="0">
                <a:latin typeface="Calibri"/>
                <a:cs typeface="Calibri"/>
              </a:rPr>
              <a:t>-</a:t>
            </a:r>
            <a:r>
              <a:rPr sz="1800" spc="-585" baseline="-9259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200" spc="-370" dirty="0">
                <a:latin typeface="Calibri"/>
                <a:cs typeface="Calibri"/>
              </a:rPr>
              <a:t>-</a:t>
            </a:r>
            <a:r>
              <a:rPr sz="1800" baseline="-18518" dirty="0">
                <a:latin typeface="Calibri"/>
                <a:cs typeface="Calibri"/>
              </a:rPr>
              <a:t>+</a:t>
            </a:r>
            <a:endParaRPr sz="1800" baseline="-18518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82822" y="3009645"/>
            <a:ext cx="150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35" dirty="0">
                <a:latin typeface="Palatino Linotype"/>
                <a:cs typeface="Palatino Linotype"/>
              </a:rPr>
              <a:t>+</a:t>
            </a:r>
            <a:r>
              <a:rPr sz="1200" spc="-235" dirty="0">
                <a:latin typeface="Calibri"/>
                <a:cs typeface="Calibri"/>
              </a:rPr>
              <a:t>-  </a:t>
            </a:r>
            <a:r>
              <a:rPr sz="1200" spc="-225" dirty="0">
                <a:latin typeface="Calibri"/>
                <a:cs typeface="Calibri"/>
              </a:rPr>
              <a:t> </a:t>
            </a:r>
            <a:r>
              <a:rPr sz="1800" baseline="-18518" dirty="0">
                <a:latin typeface="Calibri"/>
                <a:cs typeface="Calibri"/>
              </a:rPr>
              <a:t>-</a:t>
            </a:r>
            <a:endParaRPr sz="1800" baseline="-18518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253488" y="540766"/>
            <a:ext cx="4396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DIŞ</a:t>
            </a:r>
            <a:r>
              <a:rPr spc="-100" dirty="0"/>
              <a:t> </a:t>
            </a:r>
            <a:r>
              <a:rPr spc="-5" dirty="0"/>
              <a:t>IŞINLAMALAR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601" y="655701"/>
            <a:ext cx="876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RADYASYONUN </a:t>
            </a:r>
            <a:r>
              <a:rPr spc="-5" dirty="0"/>
              <a:t>BİYOLOJİK</a:t>
            </a:r>
            <a:r>
              <a:rPr spc="-40" dirty="0"/>
              <a:t> </a:t>
            </a:r>
            <a:r>
              <a:rPr dirty="0"/>
              <a:t>ETKİLERİ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5791200" y="1524000"/>
            <a:ext cx="3101340" cy="3279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7469" y="1507007"/>
            <a:ext cx="5021580" cy="345503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 dirty="0">
                <a:latin typeface="Palatino Linotype"/>
                <a:cs typeface="Palatino Linotype"/>
              </a:rPr>
              <a:t>DNA ve </a:t>
            </a:r>
            <a:r>
              <a:rPr sz="2500" spc="-10" dirty="0">
                <a:latin typeface="Palatino Linotype"/>
                <a:cs typeface="Palatino Linotype"/>
              </a:rPr>
              <a:t>hücre </a:t>
            </a:r>
            <a:r>
              <a:rPr sz="2500" spc="-5" dirty="0">
                <a:latin typeface="Palatino Linotype"/>
                <a:cs typeface="Palatino Linotype"/>
              </a:rPr>
              <a:t>yapısı</a:t>
            </a:r>
            <a:r>
              <a:rPr sz="2500" dirty="0">
                <a:latin typeface="Palatino Linotype"/>
                <a:cs typeface="Palatino Linotype"/>
              </a:rPr>
              <a:t> </a:t>
            </a:r>
            <a:r>
              <a:rPr sz="2500" spc="-10" dirty="0">
                <a:latin typeface="Palatino Linotype"/>
                <a:cs typeface="Palatino Linotype"/>
              </a:rPr>
              <a:t>bozulur</a:t>
            </a:r>
            <a:endParaRPr sz="25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 dirty="0">
                <a:latin typeface="Palatino Linotype"/>
                <a:cs typeface="Palatino Linotype"/>
              </a:rPr>
              <a:t>DNA ve RNA iplikleri</a:t>
            </a:r>
            <a:r>
              <a:rPr sz="2500" spc="-45" dirty="0">
                <a:latin typeface="Palatino Linotype"/>
                <a:cs typeface="Palatino Linotype"/>
              </a:rPr>
              <a:t> </a:t>
            </a:r>
            <a:r>
              <a:rPr sz="2500" spc="-5" dirty="0">
                <a:latin typeface="Palatino Linotype"/>
                <a:cs typeface="Palatino Linotype"/>
              </a:rPr>
              <a:t>kırılır</a:t>
            </a:r>
            <a:endParaRPr sz="2500">
              <a:latin typeface="Palatino Linotype"/>
              <a:cs typeface="Palatino Linotype"/>
            </a:endParaRPr>
          </a:p>
          <a:p>
            <a:pPr marL="12700" marR="5080">
              <a:lnSpc>
                <a:spcPct val="150000"/>
              </a:lnSpc>
            </a:pPr>
            <a:r>
              <a:rPr sz="2500" spc="-5" dirty="0">
                <a:latin typeface="Arial"/>
                <a:cs typeface="Arial"/>
              </a:rPr>
              <a:t>•</a:t>
            </a:r>
            <a:r>
              <a:rPr sz="2500" spc="-5" dirty="0">
                <a:latin typeface="Palatino Linotype"/>
                <a:cs typeface="Palatino Linotype"/>
              </a:rPr>
              <a:t>Bu </a:t>
            </a:r>
            <a:r>
              <a:rPr sz="2500" spc="-10" dirty="0">
                <a:latin typeface="Palatino Linotype"/>
                <a:cs typeface="Palatino Linotype"/>
              </a:rPr>
              <a:t>hasarlara </a:t>
            </a:r>
            <a:r>
              <a:rPr sz="2500" spc="-5" dirty="0">
                <a:latin typeface="Palatino Linotype"/>
                <a:cs typeface="Palatino Linotype"/>
              </a:rPr>
              <a:t>bağlı </a:t>
            </a:r>
            <a:r>
              <a:rPr sz="2500" spc="-10" dirty="0">
                <a:latin typeface="Palatino Linotype"/>
                <a:cs typeface="Palatino Linotype"/>
              </a:rPr>
              <a:t>olarak </a:t>
            </a:r>
            <a:r>
              <a:rPr sz="2500" spc="-5" dirty="0">
                <a:latin typeface="Palatino Linotype"/>
                <a:cs typeface="Palatino Linotype"/>
              </a:rPr>
              <a:t>kromatid  ve kromozom </a:t>
            </a:r>
            <a:r>
              <a:rPr sz="2500" spc="-10" dirty="0">
                <a:latin typeface="Palatino Linotype"/>
                <a:cs typeface="Palatino Linotype"/>
              </a:rPr>
              <a:t>hasarları  </a:t>
            </a:r>
            <a:r>
              <a:rPr sz="2500" spc="-5" dirty="0">
                <a:latin typeface="Palatino Linotype"/>
                <a:cs typeface="Palatino Linotype"/>
              </a:rPr>
              <a:t>(anormallikler) meydana</a:t>
            </a:r>
            <a:r>
              <a:rPr sz="2500" spc="-30" dirty="0">
                <a:latin typeface="Palatino Linotype"/>
                <a:cs typeface="Palatino Linotype"/>
              </a:rPr>
              <a:t> </a:t>
            </a:r>
            <a:r>
              <a:rPr sz="2500" spc="-5" dirty="0">
                <a:latin typeface="Palatino Linotype"/>
                <a:cs typeface="Palatino Linotype"/>
              </a:rPr>
              <a:t>gelebilir.</a:t>
            </a:r>
            <a:endParaRPr sz="2500">
              <a:latin typeface="Palatino Linotype"/>
              <a:cs typeface="Palatino Linotype"/>
            </a:endParaRPr>
          </a:p>
          <a:p>
            <a:pPr marL="203200" indent="-190500">
              <a:lnSpc>
                <a:spcPct val="100000"/>
              </a:lnSpc>
              <a:spcBef>
                <a:spcPts val="1495"/>
              </a:spcBef>
              <a:buFont typeface="Arial"/>
              <a:buChar char="•"/>
              <a:tabLst>
                <a:tab pos="203200" algn="l"/>
              </a:tabLst>
            </a:pPr>
            <a:r>
              <a:rPr sz="2500" spc="-5" dirty="0">
                <a:latin typeface="Palatino Linotype"/>
                <a:cs typeface="Palatino Linotype"/>
              </a:rPr>
              <a:t>DNA replikasyonunda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spc="-5" dirty="0">
                <a:latin typeface="Palatino Linotype"/>
                <a:cs typeface="Palatino Linotype"/>
              </a:rPr>
              <a:t>yetersizlik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6107" y="5195315"/>
            <a:ext cx="6577583" cy="1357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601" y="158242"/>
            <a:ext cx="876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RADYASYONUN </a:t>
            </a:r>
            <a:r>
              <a:rPr spc="-5" dirty="0"/>
              <a:t>BİYOLOJİK</a:t>
            </a:r>
            <a:r>
              <a:rPr spc="-40" dirty="0"/>
              <a:t> </a:t>
            </a:r>
            <a:r>
              <a:rPr dirty="0"/>
              <a:t>ETKİLERİ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961" y="918463"/>
            <a:ext cx="3277235" cy="1713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spc="-5" dirty="0">
                <a:solidFill>
                  <a:srgbClr val="FF0000"/>
                </a:solidFill>
                <a:latin typeface="Century Gothic"/>
                <a:cs typeface="Century Gothic"/>
              </a:rPr>
              <a:t>Deterministik</a:t>
            </a:r>
            <a:r>
              <a:rPr sz="2400" b="1" u="heavy" spc="-1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entury Gothic"/>
                <a:cs typeface="Century Gothic"/>
              </a:rPr>
              <a:t>Etkiler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80000"/>
              </a:lnSpc>
            </a:pPr>
            <a:r>
              <a:rPr sz="2000" dirty="0">
                <a:solidFill>
                  <a:srgbClr val="FF0000"/>
                </a:solidFill>
                <a:latin typeface="Courier New"/>
                <a:cs typeface="Courier New"/>
              </a:rPr>
              <a:t>o </a:t>
            </a:r>
            <a:r>
              <a:rPr sz="2000" spc="-5" dirty="0">
                <a:latin typeface="Century Gothic"/>
                <a:cs typeface="Century Gothic"/>
              </a:rPr>
              <a:t>Vücudun </a:t>
            </a:r>
            <a:r>
              <a:rPr sz="2000" dirty="0">
                <a:latin typeface="Century Gothic"/>
                <a:cs typeface="Century Gothic"/>
              </a:rPr>
              <a:t>tamir  yeteneğinin çok  üzerinde </a:t>
            </a:r>
            <a:r>
              <a:rPr sz="2000" spc="-5" dirty="0">
                <a:latin typeface="Century Gothic"/>
                <a:cs typeface="Century Gothic"/>
              </a:rPr>
              <a:t>akut </a:t>
            </a:r>
            <a:r>
              <a:rPr sz="2000" dirty="0">
                <a:latin typeface="Century Gothic"/>
                <a:cs typeface="Century Gothic"/>
              </a:rPr>
              <a:t>hasar  </a:t>
            </a:r>
            <a:r>
              <a:rPr sz="2000" spc="-5" dirty="0">
                <a:latin typeface="Century Gothic"/>
                <a:cs typeface="Century Gothic"/>
              </a:rPr>
              <a:t>sonucu ortaya</a:t>
            </a:r>
            <a:r>
              <a:rPr sz="2000" spc="-9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çıkar.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161" y="2888945"/>
            <a:ext cx="3271520" cy="15513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solidFill>
                  <a:srgbClr val="FF0000"/>
                </a:solidFill>
                <a:latin typeface="Courier New"/>
                <a:cs typeface="Courier New"/>
              </a:rPr>
              <a:t>o </a:t>
            </a:r>
            <a:r>
              <a:rPr sz="2000" spc="-5" dirty="0">
                <a:latin typeface="Century Gothic"/>
                <a:cs typeface="Century Gothic"/>
              </a:rPr>
              <a:t>Radyasyon dozu </a:t>
            </a:r>
            <a:r>
              <a:rPr sz="2000" dirty="0">
                <a:latin typeface="Century Gothic"/>
                <a:cs typeface="Century Gothic"/>
              </a:rPr>
              <a:t>eşik  </a:t>
            </a:r>
            <a:r>
              <a:rPr sz="2000" spc="-5" dirty="0">
                <a:latin typeface="Century Gothic"/>
                <a:cs typeface="Century Gothic"/>
              </a:rPr>
              <a:t>değerini </a:t>
            </a:r>
            <a:r>
              <a:rPr sz="2000" dirty="0">
                <a:latin typeface="Century Gothic"/>
                <a:cs typeface="Century Gothic"/>
              </a:rPr>
              <a:t>aştığında </a:t>
            </a:r>
            <a:r>
              <a:rPr sz="2000" spc="0" dirty="0">
                <a:latin typeface="Century Gothic"/>
                <a:cs typeface="Century Gothic"/>
              </a:rPr>
              <a:t>etki  </a:t>
            </a:r>
            <a:r>
              <a:rPr sz="2000" dirty="0">
                <a:latin typeface="Century Gothic"/>
                <a:cs typeface="Century Gothic"/>
              </a:rPr>
              <a:t>gözlenmeye </a:t>
            </a:r>
            <a:r>
              <a:rPr sz="2000" spc="-5" dirty="0">
                <a:latin typeface="Century Gothic"/>
                <a:cs typeface="Century Gothic"/>
              </a:rPr>
              <a:t>başlar. Eşik  değerinin </a:t>
            </a:r>
            <a:r>
              <a:rPr sz="2000" dirty="0">
                <a:latin typeface="Century Gothic"/>
                <a:cs typeface="Century Gothic"/>
              </a:rPr>
              <a:t>üzerine  </a:t>
            </a:r>
            <a:r>
              <a:rPr sz="2000" spc="-5" dirty="0">
                <a:latin typeface="Century Gothic"/>
                <a:cs typeface="Century Gothic"/>
              </a:rPr>
              <a:t>çıkıldıkça </a:t>
            </a:r>
            <a:r>
              <a:rPr sz="2000" dirty="0">
                <a:latin typeface="Century Gothic"/>
                <a:cs typeface="Century Gothic"/>
              </a:rPr>
              <a:t>hasarın </a:t>
            </a:r>
            <a:r>
              <a:rPr sz="2000" spc="-5" dirty="0">
                <a:latin typeface="Century Gothic"/>
                <a:cs typeface="Century Gothic"/>
              </a:rPr>
              <a:t>şiddeti  artar.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161" y="4698872"/>
            <a:ext cx="3102610" cy="8191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9085" marR="5080" indent="-287020">
              <a:lnSpc>
                <a:spcPts val="1920"/>
              </a:lnSpc>
              <a:spcBef>
                <a:spcPts val="565"/>
              </a:spcBef>
            </a:pPr>
            <a:r>
              <a:rPr sz="2000" dirty="0">
                <a:solidFill>
                  <a:srgbClr val="FF0000"/>
                </a:solidFill>
                <a:latin typeface="Courier New"/>
                <a:cs typeface="Courier New"/>
              </a:rPr>
              <a:t>o </a:t>
            </a:r>
            <a:r>
              <a:rPr sz="2000" spc="-5" dirty="0">
                <a:latin typeface="Century Gothic"/>
                <a:cs typeface="Century Gothic"/>
              </a:rPr>
              <a:t>Örn: </a:t>
            </a:r>
            <a:r>
              <a:rPr sz="2000" dirty="0">
                <a:latin typeface="Century Gothic"/>
                <a:cs typeface="Century Gothic"/>
              </a:rPr>
              <a:t>eritem, </a:t>
            </a:r>
            <a:r>
              <a:rPr sz="2000" spc="-5" dirty="0">
                <a:latin typeface="Century Gothic"/>
                <a:cs typeface="Century Gothic"/>
              </a:rPr>
              <a:t>katarakt,  </a:t>
            </a:r>
            <a:r>
              <a:rPr sz="2000" dirty="0">
                <a:latin typeface="Century Gothic"/>
                <a:cs typeface="Century Gothic"/>
              </a:rPr>
              <a:t>tüm vücut</a:t>
            </a:r>
            <a:r>
              <a:rPr sz="2000" spc="-7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ışınlamasına  bağlı</a:t>
            </a:r>
            <a:r>
              <a:rPr sz="2000" spc="-10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ölüm.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3153" y="898652"/>
            <a:ext cx="3938270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spc="-5" dirty="0">
                <a:solidFill>
                  <a:srgbClr val="FF0000"/>
                </a:solidFill>
                <a:latin typeface="Century Gothic"/>
                <a:cs typeface="Century Gothic"/>
              </a:rPr>
              <a:t>Stokastik</a:t>
            </a:r>
            <a:r>
              <a:rPr sz="2400" b="1" u="heavy" spc="-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entury Gothic"/>
                <a:cs typeface="Century Gothic"/>
              </a:rPr>
              <a:t>Etkiler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80000"/>
              </a:lnSpc>
            </a:pPr>
            <a:r>
              <a:rPr sz="2000" dirty="0">
                <a:solidFill>
                  <a:srgbClr val="FF0000"/>
                </a:solidFill>
                <a:latin typeface="Courier New"/>
                <a:cs typeface="Courier New"/>
              </a:rPr>
              <a:t>o </a:t>
            </a:r>
            <a:r>
              <a:rPr sz="2000" dirty="0">
                <a:latin typeface="Century Gothic"/>
                <a:cs typeface="Century Gothic"/>
              </a:rPr>
              <a:t>DNA hasarı </a:t>
            </a:r>
            <a:r>
              <a:rPr sz="2000" spc="-5" dirty="0">
                <a:latin typeface="Century Gothic"/>
                <a:cs typeface="Century Gothic"/>
              </a:rPr>
              <a:t>sonucu</a:t>
            </a:r>
            <a:r>
              <a:rPr sz="2000" spc="-2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oluşur,  Yanlış veya </a:t>
            </a:r>
            <a:r>
              <a:rPr sz="2000" spc="-5" dirty="0">
                <a:latin typeface="Century Gothic"/>
                <a:cs typeface="Century Gothic"/>
              </a:rPr>
              <a:t>eksik tamir  </a:t>
            </a:r>
            <a:r>
              <a:rPr sz="2000" dirty="0">
                <a:latin typeface="Century Gothic"/>
                <a:cs typeface="Century Gothic"/>
              </a:rPr>
              <a:t>olur, </a:t>
            </a:r>
            <a:r>
              <a:rPr sz="2000" spc="-5" dirty="0">
                <a:latin typeface="Century Gothic"/>
                <a:cs typeface="Century Gothic"/>
              </a:rPr>
              <a:t>fakat </a:t>
            </a:r>
            <a:r>
              <a:rPr sz="2000" dirty="0">
                <a:latin typeface="Century Gothic"/>
                <a:cs typeface="Century Gothic"/>
              </a:rPr>
              <a:t>hücre  fonksiyonunu korur </a:t>
            </a:r>
            <a:r>
              <a:rPr sz="2000" spc="0" dirty="0">
                <a:latin typeface="Century Gothic"/>
                <a:cs typeface="Century Gothic"/>
              </a:rPr>
              <a:t>ve  </a:t>
            </a:r>
            <a:r>
              <a:rPr sz="2000" dirty="0">
                <a:latin typeface="Century Gothic"/>
                <a:cs typeface="Century Gothic"/>
              </a:rPr>
              <a:t>bölünmeye devam eder.  </a:t>
            </a:r>
            <a:r>
              <a:rPr sz="2000" spc="-5" dirty="0">
                <a:latin typeface="Century Gothic"/>
                <a:cs typeface="Century Gothic"/>
              </a:rPr>
              <a:t>Hücre </a:t>
            </a:r>
            <a:r>
              <a:rPr sz="2000" dirty="0">
                <a:latin typeface="Century Gothic"/>
                <a:cs typeface="Century Gothic"/>
              </a:rPr>
              <a:t>bölündükçe hasar  da </a:t>
            </a:r>
            <a:r>
              <a:rPr sz="2000" spc="-5" dirty="0">
                <a:latin typeface="Century Gothic"/>
                <a:cs typeface="Century Gothic"/>
              </a:rPr>
              <a:t>prolifere</a:t>
            </a:r>
            <a:r>
              <a:rPr sz="2000" spc="-9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olur.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0353" y="3601339"/>
            <a:ext cx="300101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solidFill>
                  <a:srgbClr val="FF0000"/>
                </a:solidFill>
                <a:latin typeface="Courier New"/>
                <a:cs typeface="Courier New"/>
              </a:rPr>
              <a:t>o </a:t>
            </a:r>
            <a:r>
              <a:rPr sz="2000" spc="-5" dirty="0">
                <a:latin typeface="Century Gothic"/>
                <a:cs typeface="Century Gothic"/>
              </a:rPr>
              <a:t>Eşik değeri </a:t>
            </a:r>
            <a:r>
              <a:rPr sz="2000" dirty="0">
                <a:latin typeface="Century Gothic"/>
                <a:cs typeface="Century Gothic"/>
              </a:rPr>
              <a:t>yoktur,</a:t>
            </a:r>
            <a:r>
              <a:rPr sz="2000" spc="-254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doz  </a:t>
            </a:r>
            <a:r>
              <a:rPr sz="2000" dirty="0">
                <a:latin typeface="Century Gothic"/>
                <a:cs typeface="Century Gothic"/>
              </a:rPr>
              <a:t>arttıkça “RİSK”</a:t>
            </a:r>
            <a:r>
              <a:rPr sz="2000" spc="-1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artar.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0353" y="4435221"/>
            <a:ext cx="298196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solidFill>
                  <a:srgbClr val="FF0000"/>
                </a:solidFill>
                <a:latin typeface="Courier New"/>
                <a:cs typeface="Courier New"/>
              </a:rPr>
              <a:t>o </a:t>
            </a:r>
            <a:r>
              <a:rPr sz="2000" spc="-5" dirty="0">
                <a:latin typeface="Century Gothic"/>
                <a:cs typeface="Century Gothic"/>
              </a:rPr>
              <a:t>Örn: </a:t>
            </a:r>
            <a:r>
              <a:rPr sz="2000" dirty="0">
                <a:latin typeface="Century Gothic"/>
                <a:cs typeface="Century Gothic"/>
              </a:rPr>
              <a:t>Kanser,</a:t>
            </a:r>
            <a:r>
              <a:rPr sz="2000" spc="-229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herediter  </a:t>
            </a:r>
            <a:r>
              <a:rPr sz="2000" spc="-5" dirty="0">
                <a:latin typeface="Century Gothic"/>
                <a:cs typeface="Century Gothic"/>
              </a:rPr>
              <a:t>bozukluklar.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5560" y="5599176"/>
            <a:ext cx="4297680" cy="1082040"/>
          </a:xfrm>
          <a:prstGeom prst="rect">
            <a:avLst/>
          </a:prstGeom>
          <a:solidFill>
            <a:srgbClr val="FFFF00"/>
          </a:solidFill>
          <a:ln w="9144">
            <a:solidFill>
              <a:srgbClr val="C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244"/>
              </a:spcBef>
            </a:pPr>
            <a:r>
              <a:rPr sz="14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Radyasyondan korunmanın iki </a:t>
            </a:r>
            <a:r>
              <a:rPr sz="1400" b="1" dirty="0">
                <a:solidFill>
                  <a:srgbClr val="FF0000"/>
                </a:solidFill>
                <a:latin typeface="Palatino Linotype"/>
                <a:cs typeface="Palatino Linotype"/>
              </a:rPr>
              <a:t>temel</a:t>
            </a:r>
            <a:r>
              <a:rPr sz="1400" b="1" spc="-10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amacı</a:t>
            </a:r>
            <a:endParaRPr sz="1400">
              <a:latin typeface="Palatino Linotype"/>
              <a:cs typeface="Palatino Linotype"/>
            </a:endParaRPr>
          </a:p>
          <a:p>
            <a:pPr marL="429895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Palatino Linotype"/>
                <a:cs typeface="Palatino Linotype"/>
              </a:rPr>
              <a:t>vardır:</a:t>
            </a:r>
            <a:endParaRPr sz="1400">
              <a:latin typeface="Palatino Linotype"/>
              <a:cs typeface="Palatino Linotype"/>
            </a:endParaRPr>
          </a:p>
          <a:p>
            <a:pPr marL="429895" indent="-342900">
              <a:lnSpc>
                <a:spcPct val="100000"/>
              </a:lnSpc>
              <a:spcBef>
                <a:spcPts val="545"/>
              </a:spcBef>
              <a:buSzPct val="171428"/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sz="1400" spc="-5" dirty="0">
                <a:latin typeface="Century Gothic"/>
                <a:cs typeface="Century Gothic"/>
              </a:rPr>
              <a:t>Deterministik </a:t>
            </a:r>
            <a:r>
              <a:rPr sz="1400" dirty="0">
                <a:latin typeface="Century Gothic"/>
                <a:cs typeface="Century Gothic"/>
              </a:rPr>
              <a:t>etkileri</a:t>
            </a:r>
            <a:r>
              <a:rPr sz="1400" u="heavy" spc="-100" dirty="0">
                <a:latin typeface="Century Gothic"/>
                <a:cs typeface="Century Gothic"/>
              </a:rPr>
              <a:t> </a:t>
            </a:r>
            <a:r>
              <a:rPr sz="1400" b="1" u="heavy" spc="-5" dirty="0">
                <a:latin typeface="Century Gothic"/>
                <a:cs typeface="Century Gothic"/>
              </a:rPr>
              <a:t>önlemek</a:t>
            </a:r>
            <a:endParaRPr sz="1400">
              <a:latin typeface="Century Gothic"/>
              <a:cs typeface="Century Gothic"/>
            </a:endParaRPr>
          </a:p>
          <a:p>
            <a:pPr marL="429895" indent="-342900">
              <a:lnSpc>
                <a:spcPct val="100000"/>
              </a:lnSpc>
              <a:spcBef>
                <a:spcPts val="500"/>
              </a:spcBef>
              <a:buSzPct val="171428"/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sz="1400" spc="-5" dirty="0">
                <a:latin typeface="Century Gothic"/>
                <a:cs typeface="Century Gothic"/>
              </a:rPr>
              <a:t>Stokastik etki olasılığını</a:t>
            </a:r>
            <a:r>
              <a:rPr sz="1400" spc="-70" dirty="0">
                <a:latin typeface="Century Gothic"/>
                <a:cs typeface="Century Gothic"/>
              </a:rPr>
              <a:t> </a:t>
            </a:r>
            <a:r>
              <a:rPr sz="1400" b="1" u="heavy" spc="-5" dirty="0">
                <a:latin typeface="Century Gothic"/>
                <a:cs typeface="Century Gothic"/>
              </a:rPr>
              <a:t>azaltmak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RADYASYONUN </a:t>
            </a:r>
            <a:r>
              <a:rPr spc="-5" dirty="0"/>
              <a:t>BİYOLOJİK</a:t>
            </a:r>
            <a:r>
              <a:rPr spc="-40" dirty="0"/>
              <a:t> </a:t>
            </a:r>
            <a:r>
              <a:rPr dirty="0"/>
              <a:t>ETKİLERİ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2042" y="939495"/>
            <a:ext cx="3898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Palatino Linotype"/>
                <a:cs typeface="Palatino Linotype"/>
              </a:rPr>
              <a:t>DETERMİNİSTİK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2302764"/>
            <a:ext cx="2889504" cy="277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0023" y="1828800"/>
            <a:ext cx="5655564" cy="479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961" y="802970"/>
            <a:ext cx="5957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NASIL</a:t>
            </a:r>
            <a:r>
              <a:rPr sz="4400" spc="-85" dirty="0"/>
              <a:t> </a:t>
            </a:r>
            <a:r>
              <a:rPr sz="4400" spc="-5" dirty="0"/>
              <a:t>KORUNMALI?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6620" y="1726819"/>
            <a:ext cx="8444865" cy="884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  <a:buClr>
                <a:srgbClr val="7E7E7E"/>
              </a:buClr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spc="-10" dirty="0" err="1">
                <a:latin typeface="Century Gothic"/>
                <a:cs typeface="Century Gothic"/>
              </a:rPr>
              <a:t>İyonlaştırıcı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lang="tr-TR" sz="2400" dirty="0">
                <a:latin typeface="Century Gothic"/>
                <a:cs typeface="Century Gothic"/>
              </a:rPr>
              <a:t>r</a:t>
            </a:r>
            <a:r>
              <a:rPr sz="2400" dirty="0" err="1">
                <a:latin typeface="Century Gothic"/>
                <a:cs typeface="Century Gothic"/>
              </a:rPr>
              <a:t>adyasyona</a:t>
            </a:r>
            <a:r>
              <a:rPr sz="2400" dirty="0">
                <a:latin typeface="Century Gothic"/>
                <a:cs typeface="Century Gothic"/>
              </a:rPr>
              <a:t> maruz </a:t>
            </a:r>
            <a:r>
              <a:rPr sz="2400" spc="-5" dirty="0">
                <a:latin typeface="Century Gothic"/>
                <a:cs typeface="Century Gothic"/>
              </a:rPr>
              <a:t>kalmanın taşıdığı riskten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 tamamen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kaçınılabilir</a:t>
            </a:r>
            <a:r>
              <a:rPr sz="2400" spc="-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FF0000"/>
                </a:solidFill>
                <a:latin typeface="Century Gothic"/>
                <a:cs typeface="Century Gothic"/>
              </a:rPr>
              <a:t>mi?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3732" y="2775204"/>
            <a:ext cx="7260590" cy="184912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11150" rIns="0" bIns="0" rtlCol="0">
            <a:spAutoFit/>
          </a:bodyPr>
          <a:lstStyle/>
          <a:p>
            <a:pPr marL="543560" marR="78740" algn="just">
              <a:lnSpc>
                <a:spcPct val="100000"/>
              </a:lnSpc>
              <a:spcBef>
                <a:spcPts val="2450"/>
              </a:spcBef>
            </a:pPr>
            <a:r>
              <a:rPr sz="2400" dirty="0">
                <a:latin typeface="Century Gothic"/>
                <a:cs typeface="Century Gothic"/>
              </a:rPr>
              <a:t>Kansere yol </a:t>
            </a:r>
            <a:r>
              <a:rPr sz="2400" spc="-5" dirty="0">
                <a:latin typeface="Century Gothic"/>
                <a:cs typeface="Century Gothic"/>
              </a:rPr>
              <a:t>açtığı bilinen bir </a:t>
            </a:r>
            <a:r>
              <a:rPr sz="2400" dirty="0">
                <a:solidFill>
                  <a:srgbClr val="FF0000"/>
                </a:solidFill>
                <a:latin typeface="Century Gothic"/>
                <a:cs typeface="Century Gothic"/>
              </a:rPr>
              <a:t>eşik </a:t>
            </a:r>
            <a:r>
              <a:rPr sz="2400" spc="-5" dirty="0">
                <a:solidFill>
                  <a:srgbClr val="FF0000"/>
                </a:solidFill>
                <a:latin typeface="Century Gothic"/>
                <a:cs typeface="Century Gothic"/>
              </a:rPr>
              <a:t>radyasyon  dozu yoktur. </a:t>
            </a:r>
            <a:r>
              <a:rPr sz="2400" dirty="0">
                <a:latin typeface="Century Gothic"/>
                <a:cs typeface="Century Gothic"/>
              </a:rPr>
              <a:t>Bu </a:t>
            </a:r>
            <a:r>
              <a:rPr sz="2400" spc="-5" dirty="0">
                <a:latin typeface="Century Gothic"/>
                <a:cs typeface="Century Gothic"/>
              </a:rPr>
              <a:t>nedenle en düşük </a:t>
            </a:r>
            <a:r>
              <a:rPr sz="2400" dirty="0">
                <a:latin typeface="Century Gothic"/>
                <a:cs typeface="Century Gothic"/>
              </a:rPr>
              <a:t>dozda  </a:t>
            </a:r>
            <a:r>
              <a:rPr sz="2400" spc="-5" dirty="0">
                <a:latin typeface="Century Gothic"/>
                <a:cs typeface="Century Gothic"/>
              </a:rPr>
              <a:t>radyasyonun bile </a:t>
            </a:r>
            <a:r>
              <a:rPr sz="2400" dirty="0">
                <a:latin typeface="Century Gothic"/>
                <a:cs typeface="Century Gothic"/>
              </a:rPr>
              <a:t>zarar </a:t>
            </a:r>
            <a:r>
              <a:rPr sz="2400" spc="-5" dirty="0">
                <a:latin typeface="Century Gothic"/>
                <a:cs typeface="Century Gothic"/>
              </a:rPr>
              <a:t>verebileceğini  düşünerek </a:t>
            </a:r>
            <a:r>
              <a:rPr sz="2400" dirty="0">
                <a:latin typeface="Century Gothic"/>
                <a:cs typeface="Century Gothic"/>
              </a:rPr>
              <a:t>davranmak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gerekmektedir.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1546</Words>
  <Application>Microsoft Office PowerPoint</Application>
  <PresentationFormat>Ekran Gösterisi (4:3)</PresentationFormat>
  <Paragraphs>288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6" baseType="lpstr">
      <vt:lpstr>Arial</vt:lpstr>
      <vt:lpstr>Arial Narrow</vt:lpstr>
      <vt:lpstr>Calibri</vt:lpstr>
      <vt:lpstr>Century Gothic</vt:lpstr>
      <vt:lpstr>Constantia</vt:lpstr>
      <vt:lpstr>Courier New</vt:lpstr>
      <vt:lpstr>Palatino Linotype</vt:lpstr>
      <vt:lpstr>Tahoma</vt:lpstr>
      <vt:lpstr>Times New Roman</vt:lpstr>
      <vt:lpstr>Office Theme</vt:lpstr>
      <vt:lpstr>RADYASYON GÜVENLİĞİ VE RADYASYONDAN KORUNMA</vt:lpstr>
      <vt:lpstr>RADYASYONUN UYGULAMA ALANLARI</vt:lpstr>
      <vt:lpstr>RADYASYON NEDİR?</vt:lpstr>
      <vt:lpstr>İÇ IŞINLAMALAR</vt:lpstr>
      <vt:lpstr>DIŞ IŞINLAMALAR</vt:lpstr>
      <vt:lpstr>RADYASYONUN BİYOLOJİK ETKİLERİ</vt:lpstr>
      <vt:lpstr>RADYASYONUN BİYOLOJİK ETKİLERİ</vt:lpstr>
      <vt:lpstr>RADYASYONUN BİYOLOJİK ETKİLERİ</vt:lpstr>
      <vt:lpstr>NASIL KORUNMALI?</vt:lpstr>
      <vt:lpstr>DIŞ IŞINLAMADAN KORUNMA</vt:lpstr>
      <vt:lpstr>ZAMAN</vt:lpstr>
      <vt:lpstr>MESAFE</vt:lpstr>
      <vt:lpstr>ZIRHLAMA</vt:lpstr>
      <vt:lpstr>ZIRHLAMA MATERYALİNİN SEÇİMİ?</vt:lpstr>
      <vt:lpstr>RADYASYON ALANLARI</vt:lpstr>
      <vt:lpstr>RADYASYON ALANLARININ</vt:lpstr>
      <vt:lpstr>Radyasyon Uyarı Yazı ve Simgesi</vt:lpstr>
      <vt:lpstr>HASTANELERDE İYONLAŞTIRICI</vt:lpstr>
      <vt:lpstr>ÇALIŞAN AÇISINDAN RADYASYONDAN KORUNMA</vt:lpstr>
      <vt:lpstr>RADYASYONDAN KORUNMA</vt:lpstr>
      <vt:lpstr>RADYASYONDAN KORUNMA</vt:lpstr>
      <vt:lpstr>DOZ SINIRLARI</vt:lpstr>
      <vt:lpstr>KİŞİSEL KORUYUCU EKİPMAN</vt:lpstr>
      <vt:lpstr>KİŞİSEL KORUYUCU EKİPMAN</vt:lpstr>
      <vt:lpstr>KİŞİSEL DOZİMETRELER</vt:lpstr>
      <vt:lpstr>DOZİMETRE KULLANIMI</vt:lpstr>
      <vt:lpstr>KİŞİSEL DOZİMETRE HİZMETİNİN AMAÇLARI</vt:lpstr>
      <vt:lpstr>SAĞLIK TARAMALARI</vt:lpstr>
      <vt:lpstr>HAVALANDIRMA ve TEMİZLİK</vt:lpstr>
      <vt:lpstr>RADYOLOJİ</vt:lpstr>
      <vt:lpstr>PowerPoint Sunusu</vt:lpstr>
      <vt:lpstr>RADYOLOJİ</vt:lpstr>
      <vt:lpstr>RADYOLOJİ</vt:lpstr>
      <vt:lpstr>HAMİLELİK ve IŞINLAMA</vt:lpstr>
      <vt:lpstr>HAMİLELİK ve IŞINLAMA</vt:lpstr>
      <vt:lpstr>RADYASYON DOZUNU AZALTMA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RADYASYON GÜVENLİĞİ VE RADYASYONDAN KORUNMA</dc:title>
  <dc:creator>erdem</dc:creator>
  <cp:lastModifiedBy>KALİTE BİRİMİ</cp:lastModifiedBy>
  <cp:revision>9</cp:revision>
  <dcterms:created xsi:type="dcterms:W3CDTF">2021-03-02T15:37:40Z</dcterms:created>
  <dcterms:modified xsi:type="dcterms:W3CDTF">2025-07-23T09:52:41Z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2021-03-02T00:00:00Z</vt:filetime>
  </property>
</Properties>
</file>