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7"/>
  </p:notesMasterIdLst>
  <p:handoutMasterIdLst>
    <p:handoutMasterId r:id="rId68"/>
  </p:handoutMasterIdLst>
  <p:sldIdLst>
    <p:sldId id="491" r:id="rId2"/>
    <p:sldId id="492" r:id="rId3"/>
    <p:sldId id="493" r:id="rId4"/>
    <p:sldId id="494" r:id="rId5"/>
    <p:sldId id="495" r:id="rId6"/>
    <p:sldId id="496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04" r:id="rId15"/>
    <p:sldId id="505" r:id="rId16"/>
    <p:sldId id="506" r:id="rId17"/>
    <p:sldId id="507" r:id="rId18"/>
    <p:sldId id="484" r:id="rId19"/>
    <p:sldId id="485" r:id="rId20"/>
    <p:sldId id="486" r:id="rId21"/>
    <p:sldId id="487" r:id="rId22"/>
    <p:sldId id="488" r:id="rId23"/>
    <p:sldId id="490" r:id="rId24"/>
    <p:sldId id="509" r:id="rId25"/>
    <p:sldId id="510" r:id="rId26"/>
    <p:sldId id="511" r:id="rId27"/>
    <p:sldId id="512" r:id="rId28"/>
    <p:sldId id="513" r:id="rId29"/>
    <p:sldId id="514" r:id="rId30"/>
    <p:sldId id="515" r:id="rId31"/>
    <p:sldId id="516" r:id="rId32"/>
    <p:sldId id="517" r:id="rId33"/>
    <p:sldId id="518" r:id="rId34"/>
    <p:sldId id="519" r:id="rId35"/>
    <p:sldId id="520" r:id="rId36"/>
    <p:sldId id="521" r:id="rId37"/>
    <p:sldId id="522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0" r:id="rId46"/>
    <p:sldId id="531" r:id="rId47"/>
    <p:sldId id="532" r:id="rId48"/>
    <p:sldId id="533" r:id="rId49"/>
    <p:sldId id="534" r:id="rId50"/>
    <p:sldId id="535" r:id="rId51"/>
    <p:sldId id="551" r:id="rId52"/>
    <p:sldId id="538" r:id="rId53"/>
    <p:sldId id="539" r:id="rId54"/>
    <p:sldId id="540" r:id="rId55"/>
    <p:sldId id="541" r:id="rId56"/>
    <p:sldId id="542" r:id="rId57"/>
    <p:sldId id="543" r:id="rId58"/>
    <p:sldId id="544" r:id="rId59"/>
    <p:sldId id="545" r:id="rId60"/>
    <p:sldId id="552" r:id="rId61"/>
    <p:sldId id="547" r:id="rId62"/>
    <p:sldId id="553" r:id="rId63"/>
    <p:sldId id="548" r:id="rId64"/>
    <p:sldId id="549" r:id="rId65"/>
    <p:sldId id="550" r:id="rId66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41A4E-459E-4272-B1FF-5D0CBFC19598}" type="datetimeFigureOut">
              <a:rPr lang="tr-TR" smtClean="0"/>
              <a:pPr/>
              <a:t>21.10.2025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A290-CAF6-496C-9B1A-36E653A62E0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1908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00991-253B-4280-93BF-286BA39F0487}" type="datetimeFigureOut">
              <a:rPr lang="tr-TR" smtClean="0"/>
              <a:pPr/>
              <a:t>21.10.2025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733C1-F3A8-4B79-B624-49A1168E37B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776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9209-EC35-4DC1-9EFC-B6B0A385AE1A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7565F119-0D06-4113-9631-F69B308D376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21.10.2025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4"/>
          <p:cNvSpPr/>
          <p:nvPr/>
        </p:nvSpPr>
        <p:spPr>
          <a:xfrm>
            <a:off x="1286493" y="816172"/>
            <a:ext cx="9543803" cy="18676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prstClr val="black"/>
                </a:solidFill>
              </a:rPr>
              <a:t>BİLGİ GÜVENLİĞİ EĞİTİMİ</a:t>
            </a:r>
          </a:p>
        </p:txBody>
      </p:sp>
      <p:sp>
        <p:nvSpPr>
          <p:cNvPr id="3" name="Metin kutusu 5"/>
          <p:cNvSpPr txBox="1"/>
          <p:nvPr/>
        </p:nvSpPr>
        <p:spPr>
          <a:xfrm>
            <a:off x="1080656" y="4191000"/>
            <a:ext cx="9001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2">
                    <a:lumMod val="50000"/>
                  </a:schemeClr>
                </a:solidFill>
              </a:rPr>
              <a:t>HAZIRLAYAN: KALİTE YÖNETİM BİRİMİ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 txBox="1">
            <a:spLocks/>
          </p:cNvSpPr>
          <p:nvPr/>
        </p:nvSpPr>
        <p:spPr>
          <a:xfrm>
            <a:off x="451262" y="142504"/>
            <a:ext cx="11032177" cy="8193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5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Bilgi Güvenliğinde Harici Tehdit Unsurları</a:t>
            </a:r>
            <a:endParaRPr kumimoji="0" lang="tr-TR" sz="4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Metin kutusu 6"/>
          <p:cNvSpPr txBox="1"/>
          <p:nvPr/>
        </p:nvSpPr>
        <p:spPr>
          <a:xfrm>
            <a:off x="684836" y="1726662"/>
            <a:ext cx="100451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b="1" dirty="0"/>
              <a:t>Hedefe Yönelmiş Saldırılar</a:t>
            </a:r>
          </a:p>
          <a:p>
            <a:endParaRPr lang="tr-TR" sz="3200" b="1" dirty="0"/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tr-TR" sz="3200" dirty="0"/>
              <a:t>Bir saldırganın Kurum Web sitesini değiştirmesi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tr-TR" sz="3200" dirty="0"/>
              <a:t>Bir saldırganın Kurumun korunan bilgisini çalması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tr-TR" altLang="tr-TR" sz="3200" dirty="0"/>
              <a:t>Birçok saldırganın kurum Web sunucusunu servis dışı bırakma saldırısı yapması</a:t>
            </a:r>
            <a:endParaRPr lang="tr-TR" sz="3200" dirty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85" y="762887"/>
            <a:ext cx="1482234" cy="222740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65" y="4385186"/>
            <a:ext cx="2739910" cy="2255819"/>
          </a:xfrm>
          <a:prstGeom prst="rect">
            <a:avLst/>
          </a:prstGeom>
          <a:effectLst>
            <a:softEdge rad="1524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667083" y="180501"/>
            <a:ext cx="64708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5000" b="1" dirty="0"/>
              <a:t>Bilgi Güvenliği İhlali</a:t>
            </a:r>
            <a:endParaRPr lang="tr-TR" sz="5000" dirty="0"/>
          </a:p>
        </p:txBody>
      </p:sp>
      <p:sp>
        <p:nvSpPr>
          <p:cNvPr id="3" name="Metin kutusu 4"/>
          <p:cNvSpPr txBox="1"/>
          <p:nvPr/>
        </p:nvSpPr>
        <p:spPr>
          <a:xfrm>
            <a:off x="1524001" y="1169184"/>
            <a:ext cx="83679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Bilgi Güvenliğinizi sağlayamadığınız durumlarda;</a:t>
            </a:r>
          </a:p>
          <a:p>
            <a:endParaRPr lang="tr-TR" dirty="0"/>
          </a:p>
        </p:txBody>
      </p:sp>
      <p:sp>
        <p:nvSpPr>
          <p:cNvPr id="4" name="İçerik Yer Tutucusu 1"/>
          <p:cNvSpPr txBox="1">
            <a:spLocks/>
          </p:cNvSpPr>
          <p:nvPr/>
        </p:nvSpPr>
        <p:spPr>
          <a:xfrm>
            <a:off x="816077" y="2133982"/>
            <a:ext cx="10648336" cy="445234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Bilginiz başkalarının eline geçebilir.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Kurumun onuru ve toplumdaki imajı zarar görebilir.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Donanım, yazılım, veri ve kurum çalışanları zarar görebilir.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Finansal zararlar ortaya çıkabilir.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Günümüzde ele geçirilen bir verinin (bir kayıtın) ortalama maliyeti $136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Sağlık</a:t>
            </a:r>
            <a:r>
              <a:rPr kumimoji="0" lang="tr-TR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Finans ve İlaç Endüstrisi gibi yoğun yasal düzenlemelerin olduğu sektörlerde diğer sektörlere göre maliyet </a:t>
            </a:r>
            <a:r>
              <a:rPr kumimoji="0" lang="tr-TR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%70</a:t>
            </a:r>
            <a:r>
              <a:rPr kumimoji="0" lang="tr-TR" sz="3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oranında daha yüksek.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tr-TR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95056" y="2017878"/>
            <a:ext cx="1442565" cy="20853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911927" y="168625"/>
            <a:ext cx="92703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000" b="1" dirty="0"/>
              <a:t>Bilgisayarınızı Kullanırken</a:t>
            </a:r>
            <a:endParaRPr lang="tr-TR" sz="5000" dirty="0"/>
          </a:p>
        </p:txBody>
      </p:sp>
      <p:sp>
        <p:nvSpPr>
          <p:cNvPr id="3" name="İçerik Yer Tutucusu 1"/>
          <p:cNvSpPr txBox="1">
            <a:spLocks/>
          </p:cNvSpPr>
          <p:nvPr/>
        </p:nvSpPr>
        <p:spPr>
          <a:xfrm>
            <a:off x="308758" y="1511131"/>
            <a:ext cx="8128303" cy="50089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Bilgisayarınıza girerken şifrenin başkaları tarafından görülmemesi sağlanmalıdır.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Kullanıcı isminizi ve kullanıcı haklarınızı kullanarak başka bir kimsenin işlem yapmasına izin verilmemelidir.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Bilgisayar başından kalkarken ekran kilitlenmelidir.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Şifre korumalı ekran koruyucusu ayarlanmalıdır.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9133" y="1211803"/>
            <a:ext cx="3023878" cy="2127688"/>
          </a:xfrm>
          <a:prstGeom prst="rect">
            <a:avLst/>
          </a:prstGeom>
        </p:spPr>
      </p:pic>
      <p:pic>
        <p:nvPicPr>
          <p:cNvPr id="5" name="Resi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1009" y="3472518"/>
            <a:ext cx="3023878" cy="32372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189597" y="180500"/>
            <a:ext cx="64708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5000" b="1" dirty="0"/>
              <a:t>Bilgi Güvenliği İhlali</a:t>
            </a:r>
            <a:endParaRPr lang="tr-TR" sz="5000" dirty="0"/>
          </a:p>
        </p:txBody>
      </p:sp>
      <p:sp>
        <p:nvSpPr>
          <p:cNvPr id="3" name="Metin kutusu 4"/>
          <p:cNvSpPr txBox="1"/>
          <p:nvPr/>
        </p:nvSpPr>
        <p:spPr>
          <a:xfrm>
            <a:off x="838637" y="1444487"/>
            <a:ext cx="8027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Doktorların şifreleri çalındı binlerce ilaç yazıldı</a:t>
            </a:r>
            <a:endParaRPr lang="tr-TR" dirty="0"/>
          </a:p>
        </p:txBody>
      </p:sp>
      <p:pic>
        <p:nvPicPr>
          <p:cNvPr id="4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7" y="2029262"/>
            <a:ext cx="7715526" cy="4548519"/>
          </a:xfrm>
          <a:prstGeom prst="rect">
            <a:avLst/>
          </a:prstGeom>
        </p:spPr>
      </p:pic>
      <p:sp>
        <p:nvSpPr>
          <p:cNvPr id="5" name="Metin kutusu 7"/>
          <p:cNvSpPr txBox="1"/>
          <p:nvPr/>
        </p:nvSpPr>
        <p:spPr>
          <a:xfrm>
            <a:off x="8485336" y="2029262"/>
            <a:ext cx="34805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tr-TR" sz="2400" dirty="0"/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Sağlık sektörünü gözüne </a:t>
            </a:r>
          </a:p>
          <a:p>
            <a:pPr algn="just"/>
            <a:r>
              <a:rPr lang="tr-TR" sz="2400" dirty="0"/>
              <a:t>kestiren dolandırıcılık </a:t>
            </a:r>
          </a:p>
          <a:p>
            <a:pPr algn="just"/>
            <a:r>
              <a:rPr lang="tr-TR" sz="2400" dirty="0"/>
              <a:t>şebekeleri, doktorların </a:t>
            </a:r>
          </a:p>
          <a:p>
            <a:pPr algn="just"/>
            <a:r>
              <a:rPr lang="tr-TR" sz="2400" dirty="0"/>
              <a:t>e-reçete şifrelerini çaldı. </a:t>
            </a:r>
          </a:p>
          <a:p>
            <a:pPr algn="just"/>
            <a:r>
              <a:rPr lang="tr-TR" sz="2400" dirty="0"/>
              <a:t>Şebeke, yüksek tutarlı </a:t>
            </a:r>
          </a:p>
          <a:p>
            <a:pPr algn="just"/>
            <a:r>
              <a:rPr lang="tr-TR" sz="2400" dirty="0"/>
              <a:t>ilaçları hastalar üzerine</a:t>
            </a:r>
          </a:p>
          <a:p>
            <a:pPr algn="just"/>
            <a:r>
              <a:rPr lang="tr-TR" sz="2400" dirty="0"/>
              <a:t>yazmaya başladı. </a:t>
            </a:r>
          </a:p>
          <a:p>
            <a:pPr algn="just"/>
            <a:r>
              <a:rPr lang="tr-TR" sz="2400" dirty="0"/>
              <a:t>Vatandaşlar ilaç parası </a:t>
            </a:r>
          </a:p>
          <a:p>
            <a:pPr algn="just"/>
            <a:r>
              <a:rPr lang="tr-TR" sz="2400" dirty="0"/>
              <a:t>ödemeye mahkum oldu.</a:t>
            </a:r>
          </a:p>
          <a:p>
            <a:pPr algn="just"/>
            <a:endParaRPr lang="tr-TR" sz="2400" dirty="0"/>
          </a:p>
          <a:p>
            <a:pPr algn="just"/>
            <a:endParaRPr lang="tr-TR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 txBox="1">
            <a:spLocks/>
          </p:cNvSpPr>
          <p:nvPr/>
        </p:nvSpPr>
        <p:spPr>
          <a:xfrm>
            <a:off x="1524000" y="142504"/>
            <a:ext cx="5696197" cy="7362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Şifre Güvenliği</a:t>
            </a:r>
            <a:endParaRPr kumimoji="0" lang="tr-TR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Metin kutusu 4"/>
          <p:cNvSpPr txBox="1"/>
          <p:nvPr/>
        </p:nvSpPr>
        <p:spPr>
          <a:xfrm>
            <a:off x="993059" y="1670629"/>
            <a:ext cx="51153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3600" dirty="0"/>
              <a:t>Şifreniz en az 8 karakterden, içinden en az bir büyük harf, bir küçük harf, bir rakam ve en az bir özel karakterden (@#$%^&amp;) oluşmalı.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7614" y="1550504"/>
            <a:ext cx="4646308" cy="466994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 txBox="1">
            <a:spLocks/>
          </p:cNvSpPr>
          <p:nvPr/>
        </p:nvSpPr>
        <p:spPr>
          <a:xfrm>
            <a:off x="1524000" y="0"/>
            <a:ext cx="4033652" cy="78187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Şifre Güvenliği</a:t>
            </a:r>
            <a:endParaRPr kumimoji="0" lang="tr-TR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Metin kutusu 4"/>
          <p:cNvSpPr txBox="1"/>
          <p:nvPr/>
        </p:nvSpPr>
        <p:spPr>
          <a:xfrm>
            <a:off x="1524001" y="1444487"/>
            <a:ext cx="44129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3200" dirty="0"/>
              <a:t>Şifreniz çabuk tahmin edilebilir ve şifre kırıcı programlarla kolayca kırılabilir, yakınlarınız tarafından kolayca tahmin edilebilir sözcüklerden oluşmamalıdır.</a:t>
            </a:r>
          </a:p>
          <a:p>
            <a:pPr algn="just"/>
            <a:endParaRPr lang="tr-TR" sz="3200" dirty="0"/>
          </a:p>
        </p:txBody>
      </p:sp>
      <p:pic>
        <p:nvPicPr>
          <p:cNvPr id="4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3943" y="1444487"/>
            <a:ext cx="5145470" cy="44770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 txBox="1">
            <a:spLocks/>
          </p:cNvSpPr>
          <p:nvPr/>
        </p:nvSpPr>
        <p:spPr>
          <a:xfrm>
            <a:off x="1524000" y="154379"/>
            <a:ext cx="4473039" cy="627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Şifre Güvenliği</a:t>
            </a:r>
            <a:endParaRPr kumimoji="0" lang="tr-TR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Metin kutusu 4"/>
          <p:cNvSpPr txBox="1"/>
          <p:nvPr/>
        </p:nvSpPr>
        <p:spPr>
          <a:xfrm>
            <a:off x="973394" y="1444487"/>
            <a:ext cx="49635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3200" dirty="0"/>
              <a:t>Şifre hatırla yapılarak kullanım hesaplarınıza girişinizi kolaylaştırsa da şifremizi güvensiz kullanmış oluruz.</a:t>
            </a:r>
          </a:p>
          <a:p>
            <a:pPr algn="just"/>
            <a:endParaRPr lang="tr-TR" sz="3200" dirty="0"/>
          </a:p>
          <a:p>
            <a:pPr algn="just"/>
            <a:endParaRPr lang="tr-TR" sz="3200" dirty="0"/>
          </a:p>
          <a:p>
            <a:pPr algn="just"/>
            <a:endParaRPr lang="tr-TR" sz="3200" dirty="0"/>
          </a:p>
          <a:p>
            <a:pPr algn="just"/>
            <a:endParaRPr lang="tr-TR" sz="3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4967" y="1585704"/>
            <a:ext cx="5236918" cy="42431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2"/>
          <p:cNvSpPr txBox="1">
            <a:spLocks/>
          </p:cNvSpPr>
          <p:nvPr/>
        </p:nvSpPr>
        <p:spPr>
          <a:xfrm>
            <a:off x="902525" y="166255"/>
            <a:ext cx="6163293" cy="7956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Şifre Güvenliği</a:t>
            </a:r>
            <a:endParaRPr kumimoji="0" lang="tr-TR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Metin kutusu 4"/>
          <p:cNvSpPr txBox="1"/>
          <p:nvPr/>
        </p:nvSpPr>
        <p:spPr>
          <a:xfrm>
            <a:off x="914400" y="1444487"/>
            <a:ext cx="5870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/>
              <a:t>Şifreleriniz size özeldir, başkaları ile paylaşılmamalıdır!</a:t>
            </a:r>
          </a:p>
        </p:txBody>
      </p:sp>
      <p:pic>
        <p:nvPicPr>
          <p:cNvPr id="4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5678" y="2866853"/>
            <a:ext cx="4598504" cy="3363160"/>
          </a:xfrm>
          <a:prstGeom prst="rect">
            <a:avLst/>
          </a:prstGeom>
        </p:spPr>
      </p:pic>
      <p:pic>
        <p:nvPicPr>
          <p:cNvPr id="5" name="Resi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6847" y="1420484"/>
            <a:ext cx="4625023" cy="3068572"/>
          </a:xfrm>
          <a:prstGeom prst="rect">
            <a:avLst/>
          </a:prstGeom>
        </p:spPr>
      </p:pic>
      <p:sp>
        <p:nvSpPr>
          <p:cNvPr id="6" name="Metin kutusu 6"/>
          <p:cNvSpPr txBox="1"/>
          <p:nvPr/>
        </p:nvSpPr>
        <p:spPr>
          <a:xfrm>
            <a:off x="6145162" y="4869132"/>
            <a:ext cx="5596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/>
              <a:t>Şifreleriniz çoraplarınız gibidir, sık sık değiştirilmelidir!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>
            <a:spLocks noGrp="1"/>
          </p:cNvSpPr>
          <p:nvPr/>
        </p:nvSpPr>
        <p:spPr bwMode="auto">
          <a:xfrm>
            <a:off x="1168400" y="2895600"/>
            <a:ext cx="985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9pPr>
          </a:lstStyle>
          <a:p>
            <a:pPr>
              <a:defRPr/>
            </a:pPr>
            <a:r>
              <a:rPr lang="tr-TR" sz="4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HASTA BİLGİ GÜVENLİĞİ</a:t>
            </a:r>
            <a:endParaRPr lang="tr-TR" sz="4400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12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/>
          <p:cNvSpPr>
            <a:spLocks noGrp="1"/>
          </p:cNvSpPr>
          <p:nvPr/>
        </p:nvSpPr>
        <p:spPr bwMode="auto">
          <a:xfrm>
            <a:off x="403124" y="1793475"/>
            <a:ext cx="11277600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Hizmetin sunumu için gerekli olan ve hastalarımıza ait özel ve hastalıklarıyla ilgili bilgiler gizlidir. Bu bilgiler otomasyon sisteminde ve hasta dosyalarında muhafaza edilir.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   Bu bilgi ve belgeler; hastalarımızın yazılı izni olmadan (yasal şartlar hariç) hiç kimse veya kuruluşa verilemez, temin edilen bilgiler açıklanamaz.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EB3C8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1" lang="tr-TR" sz="32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Başlık 1"/>
          <p:cNvSpPr>
            <a:spLocks noGrp="1"/>
          </p:cNvSpPr>
          <p:nvPr/>
        </p:nvSpPr>
        <p:spPr bwMode="auto">
          <a:xfrm>
            <a:off x="1168400" y="609600"/>
            <a:ext cx="985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defRPr>
            </a:lvl9pPr>
          </a:lstStyle>
          <a:p>
            <a:pPr>
              <a:defRPr/>
            </a:pPr>
            <a:r>
              <a:rPr lang="tr-TR" sz="32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HASTA BİLGİ GÜVENLİĞİ</a:t>
            </a:r>
            <a:endParaRPr lang="tr-TR" sz="3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32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847499" y="273132"/>
            <a:ext cx="39120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000" b="1" dirty="0"/>
              <a:t>Bilgi Nedir?</a:t>
            </a:r>
            <a:endParaRPr lang="tr-TR" sz="5000" dirty="0"/>
          </a:p>
        </p:txBody>
      </p:sp>
      <p:sp>
        <p:nvSpPr>
          <p:cNvPr id="3" name="Dikdörtgen 4"/>
          <p:cNvSpPr/>
          <p:nvPr/>
        </p:nvSpPr>
        <p:spPr>
          <a:xfrm>
            <a:off x="883592" y="1135032"/>
            <a:ext cx="101644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/>
              <a:t>Bilgi, bir kurumun en değerli varlığıdır. Korunması ve verimli kullanılması sağlanmalıdır.</a:t>
            </a:r>
          </a:p>
        </p:txBody>
      </p:sp>
      <p:sp>
        <p:nvSpPr>
          <p:cNvPr id="4" name="İçerik Yer Tutucusu 1"/>
          <p:cNvSpPr txBox="1">
            <a:spLocks/>
          </p:cNvSpPr>
          <p:nvPr/>
        </p:nvSpPr>
        <p:spPr>
          <a:xfrm>
            <a:off x="1417982" y="2981739"/>
            <a:ext cx="4770783" cy="3144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tr-TR" sz="2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Bulunduğu yerler;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tr-TR" sz="15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İnsanda (Sözlü)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Kağıt üzerinde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Bilgisayar sistemlerinde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Fiziksel ortamlarda -...</a:t>
            </a: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96" y="2224121"/>
            <a:ext cx="5284362" cy="43101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/>
        </p:nvSpPr>
        <p:spPr bwMode="auto">
          <a:xfrm>
            <a:off x="403123" y="871539"/>
            <a:ext cx="11159612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342900" lvl="1" indent="-342900" algn="just" eaLnBrk="1" hangingPunct="1">
              <a:spcBef>
                <a:spcPct val="5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tr-TR" b="1" kern="1200" dirty="0">
                <a:latin typeface="+mj-lt"/>
                <a:cs typeface="Times New Roman" pitchFamily="18" charset="0"/>
              </a:rPr>
              <a:t>Sağlık kayıt bilgileri hastaya aittir</a:t>
            </a:r>
            <a:r>
              <a:rPr lang="tr-TR" kern="1200" dirty="0">
                <a:latin typeface="+mj-lt"/>
                <a:cs typeface="Times New Roman" pitchFamily="18" charset="0"/>
              </a:rPr>
              <a:t>. Yetkilendirilmiş çalışanlar (hastanın tedavisinden sorumlu sağlık personeli) ancak kendisine kayıtlı olan hastaların sağlık kayıtlarına erişebilmelidirler.  Ancak hastanın yazılı onayı ile diğer sağlık çalışanları bu veriye erişebilirler.</a:t>
            </a:r>
            <a:endParaRPr lang="en-US" kern="1200" dirty="0">
              <a:latin typeface="+mj-lt"/>
              <a:cs typeface="Times New Roman" pitchFamily="18" charset="0"/>
            </a:endParaRPr>
          </a:p>
          <a:p>
            <a:pPr marL="342900" lvl="1" indent="-342900" algn="just" eaLnBrk="1" hangingPunct="1">
              <a:spcBef>
                <a:spcPct val="5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tr-TR" kern="1200" dirty="0">
                <a:latin typeface="+mj-lt"/>
                <a:cs typeface="Times New Roman" pitchFamily="18" charset="0"/>
              </a:rPr>
              <a:t>Kurumda </a:t>
            </a:r>
            <a:r>
              <a:rPr lang="tr-TR" b="1" kern="1200" dirty="0">
                <a:latin typeface="+mj-lt"/>
                <a:cs typeface="Times New Roman" pitchFamily="18" charset="0"/>
              </a:rPr>
              <a:t>kimin hangi yetkilerle hangi verilere ulaşacağı çok iyi tanımlanmalıdır</a:t>
            </a:r>
            <a:r>
              <a:rPr lang="tr-TR" kern="1200" dirty="0">
                <a:latin typeface="+mj-lt"/>
                <a:cs typeface="Times New Roman" pitchFamily="18" charset="0"/>
              </a:rPr>
              <a:t>. Rol bazlı yetkilendirme yapılmalıdır ve yetkisiz kişilerin hastanın sağlık kayıtlarına erişmesi mümkün olmamalıdır. </a:t>
            </a:r>
            <a:endParaRPr lang="en-US" kern="1200" dirty="0">
              <a:latin typeface="+mj-lt"/>
              <a:cs typeface="Times New Roman" pitchFamily="18" charset="0"/>
            </a:endParaRPr>
          </a:p>
          <a:p>
            <a:pPr marL="342900" lvl="1" indent="-342900" algn="just" eaLnBrk="1" hangingPunct="1">
              <a:spcBef>
                <a:spcPct val="5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tr-TR" b="1" kern="1200" dirty="0">
                <a:latin typeface="+mj-lt"/>
                <a:cs typeface="Times New Roman" pitchFamily="18" charset="0"/>
              </a:rPr>
              <a:t>Hastanın rızası olmadan </a:t>
            </a:r>
            <a:r>
              <a:rPr lang="tr-TR" kern="1200" dirty="0">
                <a:latin typeface="+mj-lt"/>
                <a:cs typeface="Times New Roman" pitchFamily="18" charset="0"/>
              </a:rPr>
              <a:t>hiçbir çalışan yazılı veya sözlü olarak hasta sağlık bilgilerini hastanın yakınları dışında üçüncü şahıslara ve kurumlara iletemez.</a:t>
            </a:r>
            <a:endParaRPr lang="en-US" kern="1200" dirty="0">
              <a:latin typeface="+mj-lt"/>
              <a:cs typeface="Times New Roman" pitchFamily="18" charset="0"/>
            </a:endParaRPr>
          </a:p>
          <a:p>
            <a:pPr marL="342900" lvl="1" indent="-342900" algn="just" eaLnBrk="1" hangingPunct="1">
              <a:spcBef>
                <a:spcPct val="50000"/>
              </a:spcBef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tr-TR" kern="1200" dirty="0">
                <a:latin typeface="+mj-lt"/>
                <a:cs typeface="Times New Roman" pitchFamily="18" charset="0"/>
              </a:rPr>
              <a:t>Kurum, </a:t>
            </a:r>
            <a:r>
              <a:rPr lang="tr-TR" b="1" kern="1200" dirty="0">
                <a:latin typeface="+mj-lt"/>
                <a:cs typeface="Times New Roman" pitchFamily="18" charset="0"/>
              </a:rPr>
              <a:t>kritik bilgiye erişim hakkı olan çalışanlar ve firmalar ile gizlilik anlaşması imzalamalıdır</a:t>
            </a:r>
            <a:r>
              <a:rPr lang="tr-TR" kern="1200" dirty="0">
                <a:latin typeface="+mj-lt"/>
                <a:cs typeface="Times New Roman" pitchFamily="18" charset="0"/>
              </a:rPr>
              <a:t> ...</a:t>
            </a:r>
            <a:endParaRPr lang="tr-TR" dirty="0"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03597" y="409874"/>
            <a:ext cx="662873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r>
              <a:rPr lang="tr-TR" altLang="tr-TR" sz="24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Kişisel Sağlık Kayıtlarının Güvenliği Politikası</a:t>
            </a:r>
          </a:p>
        </p:txBody>
      </p:sp>
    </p:spTree>
    <p:extLst>
      <p:ext uri="{BB962C8B-B14F-4D97-AF65-F5344CB8AC3E}">
        <p14:creationId xmlns:p14="http://schemas.microsoft.com/office/powerpoint/2010/main" val="386613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25729" r="50000" b="27831"/>
          <a:stretch>
            <a:fillRect/>
          </a:stretch>
        </p:blipFill>
        <p:spPr bwMode="auto">
          <a:xfrm>
            <a:off x="3657600" y="3637937"/>
            <a:ext cx="4512733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609600" y="1413809"/>
            <a:ext cx="1097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24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Sağlık personeli; </a:t>
            </a:r>
            <a:r>
              <a:rPr lang="tr-TR" sz="2400" dirty="0">
                <a:latin typeface="+mj-lt"/>
                <a:cs typeface="Times New Roman" pitchFamily="18" charset="0"/>
              </a:rPr>
              <a:t>gerekli politika ve protokolleri uygulayarak hasta bilgilerinin gizliğini sağlamalıdır.</a:t>
            </a:r>
          </a:p>
          <a:p>
            <a:pPr algn="just">
              <a:defRPr/>
            </a:pPr>
            <a:r>
              <a:rPr lang="tr-TR" sz="2400" dirty="0">
                <a:latin typeface="+mj-lt"/>
                <a:cs typeface="Times New Roman" pitchFamily="18" charset="0"/>
              </a:rPr>
              <a:t> Ayrıca sağlık personeli telefon, e-posta faks gibi kanallarla, hastalara, onların refakatçilerine ve hukuki temsilcilerine meslektaşlarına hasta bilgisi aktarırken  mahremiyet ihtiyaçlarını göz önünde bulundurarak dikkatli hareket etmelidir.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81631" y="734337"/>
            <a:ext cx="662873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/>
            <a:r>
              <a:rPr lang="tr-TR" altLang="tr-TR" sz="2400" b="1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Kişisel Sağlık Kayıtlarının Güvenliği Politikası</a:t>
            </a:r>
          </a:p>
        </p:txBody>
      </p:sp>
    </p:spTree>
    <p:extLst>
      <p:ext uri="{BB962C8B-B14F-4D97-AF65-F5344CB8AC3E}">
        <p14:creationId xmlns:p14="http://schemas.microsoft.com/office/powerpoint/2010/main" val="4118791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BE71944-C212-4EA7-AAA2-5657AE2DAECF}"/>
              </a:ext>
            </a:extLst>
          </p:cNvPr>
          <p:cNvSpPr/>
          <p:nvPr/>
        </p:nvSpPr>
        <p:spPr>
          <a:xfrm>
            <a:off x="914400" y="304801"/>
            <a:ext cx="9855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tr-T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tr" sz="2800" b="1" dirty="0">
                <a:solidFill>
                  <a:schemeClr val="bg2">
                    <a:lumMod val="50000"/>
                  </a:schemeClr>
                </a:solidFill>
                <a:latin typeface="+mj-lt"/>
                <a:cs typeface="Times New Roman" pitchFamily="18" charset="0"/>
              </a:rPr>
              <a:t>Hasta Bilgilerinin Gizliliği Ve Güvenliği</a:t>
            </a:r>
            <a:endParaRPr lang="tr-TR" sz="28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İçerik Yer Tutucusu 3">
            <a:extLst>
              <a:ext uri="{FF2B5EF4-FFF2-40B4-BE49-F238E27FC236}">
                <a16:creationId xmlns:a16="http://schemas.microsoft.com/office/drawing/2014/main" id="{85EE9B9E-BACE-49CB-9B2D-B5D5EAC9E57A}"/>
              </a:ext>
            </a:extLst>
          </p:cNvPr>
          <p:cNvSpPr txBox="1">
            <a:spLocks/>
          </p:cNvSpPr>
          <p:nvPr/>
        </p:nvSpPr>
        <p:spPr>
          <a:xfrm>
            <a:off x="580104" y="1447800"/>
            <a:ext cx="11031794" cy="48737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Courier New" panose="02070309020205020404" pitchFamily="49" charset="0"/>
              <a:buChar char="o"/>
            </a:pPr>
            <a:r>
              <a:rPr lang="tr-TR" sz="2400" dirty="0">
                <a:latin typeface="+mj-lt"/>
                <a:cs typeface="Times New Roman" pitchFamily="18" charset="0"/>
              </a:rPr>
              <a:t>H</a:t>
            </a:r>
            <a:r>
              <a:rPr lang="tr" sz="2400" dirty="0">
                <a:latin typeface="+mj-lt"/>
                <a:cs typeface="Times New Roman" pitchFamily="18" charset="0"/>
              </a:rPr>
              <a:t>astanın kişisel bilgilerinden tedavisine kadar tüm bilgileri ölümünden sonra bile gizli olarak korunmalıdır.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tr" sz="2400" dirty="0">
              <a:latin typeface="+mj-lt"/>
              <a:cs typeface="Times New Roman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tr-TR" sz="2400" dirty="0">
                <a:latin typeface="+mj-lt"/>
                <a:cs typeface="Times New Roman" pitchFamily="18" charset="0"/>
              </a:rPr>
              <a:t>H</a:t>
            </a:r>
            <a:r>
              <a:rPr lang="tr" sz="2400" dirty="0">
                <a:latin typeface="+mj-lt"/>
                <a:cs typeface="Times New Roman" pitchFamily="18" charset="0"/>
              </a:rPr>
              <a:t>astaya ait bilgiler, yalnızca hastanın açık izni veya mahkemenin kesin kararı üzerine açıklanabilir.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tr" sz="2400" dirty="0">
              <a:latin typeface="+mj-lt"/>
              <a:cs typeface="Times New Roman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tr-TR" sz="2400" dirty="0">
                <a:latin typeface="+mj-lt"/>
                <a:cs typeface="Times New Roman" pitchFamily="18" charset="0"/>
              </a:rPr>
              <a:t>H</a:t>
            </a:r>
            <a:r>
              <a:rPr lang="tr" sz="2400" dirty="0">
                <a:latin typeface="+mj-lt"/>
                <a:cs typeface="Times New Roman" pitchFamily="18" charset="0"/>
              </a:rPr>
              <a:t>astalar tanıları</a:t>
            </a:r>
            <a:r>
              <a:rPr lang="tr" sz="2400">
                <a:latin typeface="+mj-lt"/>
                <a:cs typeface="Times New Roman" pitchFamily="18" charset="0"/>
              </a:rPr>
              <a:t>, tedavileri</a:t>
            </a:r>
            <a:r>
              <a:rPr lang="tr" sz="2400" dirty="0">
                <a:latin typeface="+mj-lt"/>
                <a:cs typeface="Times New Roman" pitchFamily="18" charset="0"/>
              </a:rPr>
              <a:t>, ve bakımlarıyla ilgili kayıtlara, dosyalara bakabilme ve kopyalarını alabilme hakkına sahiptir.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tr" sz="2400" dirty="0">
              <a:latin typeface="+mj-lt"/>
              <a:cs typeface="Times New Roman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tr-TR" sz="2400" dirty="0">
                <a:latin typeface="+mj-lt"/>
                <a:cs typeface="Times New Roman" pitchFamily="18" charset="0"/>
              </a:rPr>
              <a:t>H</a:t>
            </a:r>
            <a:r>
              <a:rPr lang="tr" sz="2400" dirty="0">
                <a:latin typeface="+mj-lt"/>
                <a:cs typeface="Times New Roman" pitchFamily="18" charset="0"/>
              </a:rPr>
              <a:t>astalar kendileriyle ilgili tıbbi ve kişisel bilgilerin uygunsuz, eksik, çift anlamlı veya bilgileri yenileme, daha açık hale getirme, bazı kısımlarını çıkarma, tamamlama, düzeltme hakkına sahiptir.</a:t>
            </a:r>
          </a:p>
          <a:p>
            <a:endParaRPr lang="tr-T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183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20760" r="54443" b="18466"/>
          <a:stretch>
            <a:fillRect/>
          </a:stretch>
        </p:blipFill>
        <p:spPr bwMode="auto">
          <a:xfrm>
            <a:off x="549274" y="904539"/>
            <a:ext cx="3697817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32"/>
          <p:cNvSpPr>
            <a:spLocks noGrp="1"/>
          </p:cNvSpPr>
          <p:nvPr/>
        </p:nvSpPr>
        <p:spPr bwMode="auto">
          <a:xfrm>
            <a:off x="4470400" y="908845"/>
            <a:ext cx="71120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tr-TR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003366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just"/>
            <a:endParaRPr lang="tr-TR" altLang="tr-TR" sz="28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altLang="tr-TR" sz="2400" b="1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altLang="tr-TR" sz="2600" b="1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Kişilerin özel hayatının gizliliğini ihlal eden kimse; altı aydan iki yıla kadar hapis cezası ile veya adli para cezası ile cezalandırılır.</a:t>
            </a:r>
          </a:p>
          <a:p>
            <a:pPr algn="just"/>
            <a:endParaRPr lang="tr-TR" altLang="tr-TR" sz="2600" b="1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altLang="tr-TR" sz="2600" b="1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Gizliliğin görüntü veya seslerin kayda alınması suretiyle ihlal edilmesi cezanın alt sınırı bir yıldan az olamaz.</a:t>
            </a:r>
          </a:p>
          <a:p>
            <a:pPr algn="just"/>
            <a:endParaRPr lang="tr-TR" altLang="tr-TR" sz="28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tr-TR" altLang="tr-TR" sz="28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tr-TR" altLang="tr-TR" sz="28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tr-TR" altLang="tr-TR" sz="28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762001"/>
            <a:ext cx="5535084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557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46685" y="836713"/>
            <a:ext cx="10464800" cy="1927225"/>
          </a:xfrm>
        </p:spPr>
        <p:txBody>
          <a:bodyPr/>
          <a:lstStyle/>
          <a:p>
            <a:pPr algn="ctr"/>
            <a:r>
              <a:rPr lang="tr-TR" dirty="0"/>
              <a:t>Doküman Yönetimi   Eğitimi 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463819" y="3461282"/>
            <a:ext cx="7516013" cy="1263863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Kalite Yönetim Birimi</a:t>
            </a:r>
          </a:p>
        </p:txBody>
      </p:sp>
      <p:sp>
        <p:nvSpPr>
          <p:cNvPr id="4" name="AutoShape 2" descr="nütrisyon ile ilgili görsel sonucu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nütrisyon ile ilgili görsel sonucu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0" name="Picture 6" descr="İlgili 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4882890"/>
            <a:ext cx="4271797" cy="15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öküman yönetimi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4" y="4077073"/>
            <a:ext cx="404930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9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 PLANI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AMAÇ</a:t>
            </a:r>
          </a:p>
          <a:p>
            <a:r>
              <a:rPr lang="tr-TR" dirty="0"/>
              <a:t>SKS/ISO DOKÜMAN GEREKLİLİĞİ?</a:t>
            </a:r>
          </a:p>
          <a:p>
            <a:r>
              <a:rPr lang="tr-TR" dirty="0"/>
              <a:t>TANIMLAR</a:t>
            </a:r>
          </a:p>
          <a:p>
            <a:r>
              <a:rPr lang="tr-TR" dirty="0"/>
              <a:t>HAZIRLANACAK DOKÜMANA NASIL KARAR VERİLMELİ?</a:t>
            </a:r>
          </a:p>
          <a:p>
            <a:r>
              <a:rPr lang="tr-TR" dirty="0"/>
              <a:t>DOKÜMANIN FORMATI NASIL OLMALI?</a:t>
            </a:r>
          </a:p>
          <a:p>
            <a:r>
              <a:rPr lang="tr-TR" dirty="0"/>
              <a:t>DOKÜMANLAR NASIL HAZIRLANMALI?</a:t>
            </a:r>
          </a:p>
          <a:p>
            <a:r>
              <a:rPr lang="tr-TR" dirty="0"/>
              <a:t>DOKÜMANLARIN ASILMASINDA NELERE DİKKAT EDİLMELİ?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256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AMAÇ: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b="1" u="sng" dirty="0"/>
          </a:p>
          <a:p>
            <a:endParaRPr lang="tr-TR" b="1" u="sng" dirty="0"/>
          </a:p>
          <a:p>
            <a:r>
              <a:rPr lang="tr-TR" b="1" u="sng" dirty="0"/>
              <a:t>Bu eğitimin amacı;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Her sağlık kuruluşunda olduğu gibi, </a:t>
            </a:r>
            <a:r>
              <a:rPr lang="tr-TR"/>
              <a:t>Birimlerimizde de </a:t>
            </a:r>
            <a:r>
              <a:rPr lang="tr-TR" dirty="0"/>
              <a:t>yönetilebilir bir doküman sistemi için yol gösterici olmak, </a:t>
            </a:r>
            <a:r>
              <a:rPr lang="tr-TR" dirty="0" err="1"/>
              <a:t>metodolijisini</a:t>
            </a:r>
            <a:r>
              <a:rPr lang="tr-TR" dirty="0"/>
              <a:t> anlamak ve en önemlisi,  </a:t>
            </a:r>
          </a:p>
          <a:p>
            <a:pPr marL="0" indent="0">
              <a:buNone/>
            </a:pPr>
            <a:r>
              <a:rPr lang="tr-TR" dirty="0"/>
              <a:t>aynı dili kullanmak…</a:t>
            </a:r>
          </a:p>
        </p:txBody>
      </p:sp>
    </p:spTree>
    <p:extLst>
      <p:ext uri="{BB962C8B-B14F-4D97-AF65-F5344CB8AC3E}">
        <p14:creationId xmlns:p14="http://schemas.microsoft.com/office/powerpoint/2010/main" val="284682511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815480"/>
          </a:xfrm>
        </p:spPr>
        <p:txBody>
          <a:bodyPr>
            <a:normAutofit/>
          </a:bodyPr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ETKİN BİR SİSTEM OLUŞTURMANIN İLK BASAMAĞI NEDİR???</a:t>
            </a:r>
          </a:p>
        </p:txBody>
      </p:sp>
      <p:sp>
        <p:nvSpPr>
          <p:cNvPr id="4" name="Akış Çizelgesi: Sıralı Erişimli Depolama 3"/>
          <p:cNvSpPr/>
          <p:nvPr/>
        </p:nvSpPr>
        <p:spPr>
          <a:xfrm>
            <a:off x="0" y="2334103"/>
            <a:ext cx="9313035" cy="2412848"/>
          </a:xfrm>
          <a:prstGeom prst="flowChartMagnetic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İyi bir dokümantasyon sistemine sahip olmaktır…</a:t>
            </a:r>
          </a:p>
        </p:txBody>
      </p:sp>
      <p:sp>
        <p:nvSpPr>
          <p:cNvPr id="6" name="AutoShape 2" descr="kitap png ile ilgili görsel sonucu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kitap png ile ilgili görsel sonucu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Resim 7" descr="kitaplar ile ilgili görsel sonuc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395" y="4653137"/>
            <a:ext cx="1982047" cy="1913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61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476672"/>
            <a:ext cx="1190532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743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TANIMLAR….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7381" y="3270684"/>
            <a:ext cx="10972800" cy="1612776"/>
          </a:xfrm>
        </p:spPr>
        <p:txBody>
          <a:bodyPr/>
          <a:lstStyle/>
          <a:p>
            <a:endParaRPr lang="tr-TR" dirty="0"/>
          </a:p>
          <a:p>
            <a:r>
              <a:rPr lang="tr-TR" sz="3200" dirty="0"/>
              <a:t>DOKÜMAN         Bilginin yer aldığı ortamdır</a:t>
            </a:r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527381" y="4077072"/>
            <a:ext cx="11233248" cy="16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1504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375859" y="275503"/>
            <a:ext cx="68330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5000" b="1" dirty="0"/>
              <a:t>Bilgi Güvenliği Nedir?</a:t>
            </a:r>
            <a:endParaRPr lang="tr-TR" sz="5000" dirty="0"/>
          </a:p>
        </p:txBody>
      </p:sp>
      <p:sp>
        <p:nvSpPr>
          <p:cNvPr id="3" name="2 Dikdörtgen"/>
          <p:cNvSpPr/>
          <p:nvPr/>
        </p:nvSpPr>
        <p:spPr>
          <a:xfrm>
            <a:off x="771896" y="1261293"/>
            <a:ext cx="1060466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b="1" dirty="0"/>
              <a:t>Kurumun en değerli varlığı olan Bilginin kaybolmasını, zarara uğramasını, yok olmasını, yetkisiz ve kötü niyetli kişilerin eline geçmesini engellemektir.</a:t>
            </a:r>
          </a:p>
        </p:txBody>
      </p:sp>
      <p:sp>
        <p:nvSpPr>
          <p:cNvPr id="4" name="İçerik Yer Tutucusu 1"/>
          <p:cNvSpPr txBox="1">
            <a:spLocks/>
          </p:cNvSpPr>
          <p:nvPr/>
        </p:nvSpPr>
        <p:spPr>
          <a:xfrm>
            <a:off x="634209" y="3109497"/>
            <a:ext cx="6069497" cy="25579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tr-TR" sz="2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Güvenlik Modeli;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Gizlilik (Kim ?)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Bütünlük (Ne ?, Hangi ?)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Erişilebilirlik (Ne zaman ?, Nasıl ?)</a:t>
            </a: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97" y="2948177"/>
            <a:ext cx="2791804" cy="2987922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589472"/>
            <a:ext cx="11329259" cy="600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855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TANIMLAR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PROSEDÜR: </a:t>
            </a:r>
            <a:r>
              <a:rPr lang="tr-TR" dirty="0"/>
              <a:t>Faaliyetlerden oluşan bir sürecin nasıl icra edildiğini anlatan dokümandır.</a:t>
            </a:r>
          </a:p>
          <a:p>
            <a:r>
              <a:rPr lang="tr-TR" b="1" dirty="0">
                <a:solidFill>
                  <a:srgbClr val="FF0000"/>
                </a:solidFill>
              </a:rPr>
              <a:t>TALİMAT: </a:t>
            </a:r>
            <a:r>
              <a:rPr lang="tr-TR" dirty="0"/>
              <a:t>Tek bir faaliyetin işlem basamaklarını içeren dokümandır.</a:t>
            </a:r>
          </a:p>
          <a:p>
            <a:r>
              <a:rPr lang="tr-TR" b="1" dirty="0">
                <a:solidFill>
                  <a:srgbClr val="FF0000"/>
                </a:solidFill>
              </a:rPr>
              <a:t>REHBER: </a:t>
            </a:r>
            <a:r>
              <a:rPr lang="tr-TR" dirty="0"/>
              <a:t>Yapılan faaliyetlerde yol gösterme ve bilgilendirme amacıyla oluşturulan dokümandır.</a:t>
            </a:r>
          </a:p>
          <a:p>
            <a:r>
              <a:rPr lang="tr-TR" b="1" dirty="0">
                <a:solidFill>
                  <a:srgbClr val="FF0000"/>
                </a:solidFill>
              </a:rPr>
              <a:t>FORM:</a:t>
            </a:r>
            <a:r>
              <a:rPr lang="tr-TR" dirty="0"/>
              <a:t> İstenilen veri yada bilgilerin yazılması, doldurulması için hazırlanan dokümandır.</a:t>
            </a:r>
          </a:p>
          <a:p>
            <a:r>
              <a:rPr lang="tr-TR" b="1" dirty="0">
                <a:solidFill>
                  <a:srgbClr val="FF0000"/>
                </a:solidFill>
              </a:rPr>
              <a:t>DIŞ KAYNAKLI DOKÜMAN: </a:t>
            </a:r>
            <a:r>
              <a:rPr lang="tr-TR" dirty="0"/>
              <a:t>Kurumu kendisi tarafından hazırlanmayan ancak faaliyetlerin gerçekleşmesinde faydalanılan dokümandır</a:t>
            </a:r>
          </a:p>
          <a:p>
            <a:r>
              <a:rPr lang="tr-TR" b="1" dirty="0">
                <a:solidFill>
                  <a:srgbClr val="FF0000"/>
                </a:solidFill>
              </a:rPr>
              <a:t>PLAN:</a:t>
            </a:r>
            <a:r>
              <a:rPr lang="tr-TR" dirty="0"/>
              <a:t> Hedeflenen bir amaca ulaşılmasını sağlayacak adımlardan oluşan, neyi, ne zaman, niçin ve nasıl yapacağımızı gösteren dokümandır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25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TANIMLAR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b="1" dirty="0">
              <a:solidFill>
                <a:srgbClr val="FF0000"/>
              </a:solidFill>
            </a:endParaRPr>
          </a:p>
          <a:p>
            <a:r>
              <a:rPr lang="tr-TR" b="1" dirty="0">
                <a:solidFill>
                  <a:srgbClr val="FF0000"/>
                </a:solidFill>
              </a:rPr>
              <a:t>RIZA BELGESİ: </a:t>
            </a:r>
            <a:r>
              <a:rPr lang="tr-TR" dirty="0"/>
              <a:t>Uygulanacak tıbbi işleme ilişkin, işlemi yapacak sağlık personeli tarafından hastaya aktarılan bilgilerin yer aldığı ve hastanın rızasını almak için oluşturulmuş dokümandır.</a:t>
            </a:r>
          </a:p>
          <a:p>
            <a:r>
              <a:rPr lang="tr-TR" b="1" dirty="0">
                <a:solidFill>
                  <a:srgbClr val="FF0000"/>
                </a:solidFill>
              </a:rPr>
              <a:t>LİSTE: </a:t>
            </a:r>
            <a:r>
              <a:rPr lang="tr-TR" dirty="0"/>
              <a:t>Benzer öğelerin ardışık sıralandığı dokümandır.</a:t>
            </a:r>
          </a:p>
          <a:p>
            <a:r>
              <a:rPr lang="tr-TR" b="1" dirty="0">
                <a:solidFill>
                  <a:srgbClr val="FF0000"/>
                </a:solidFill>
              </a:rPr>
              <a:t>YARDIMCI DOKÜMAN:</a:t>
            </a:r>
            <a:r>
              <a:rPr lang="tr-TR" dirty="0"/>
              <a:t> Prosedür, Talimat, Rehber, Form, Dış Kaynaklı Doküman, Rıza Belgesi, Liste dışında kalan veya bu dokümanları destekleyici nitelikteki dokümanlardır.</a:t>
            </a:r>
          </a:p>
          <a:p>
            <a:pPr marL="0" indent="0">
              <a:buNone/>
            </a:pP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786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35778" r="34848" b="17510"/>
          <a:stretch/>
        </p:blipFill>
        <p:spPr bwMode="auto">
          <a:xfrm>
            <a:off x="535710" y="657468"/>
            <a:ext cx="11416941" cy="593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471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3392" y="692696"/>
            <a:ext cx="10972800" cy="5812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600" b="1" dirty="0">
                <a:solidFill>
                  <a:srgbClr val="FF0000"/>
                </a:solidFill>
              </a:rPr>
              <a:t>HAZIRLANACAK DOKÜMANA NASIL KARAR VERİLMELİ???</a:t>
            </a:r>
          </a:p>
          <a:p>
            <a:pPr marL="0" indent="0">
              <a:buNone/>
            </a:pPr>
            <a:endParaRPr lang="tr-TR" sz="3600" b="1" dirty="0">
              <a:solidFill>
                <a:srgbClr val="FF0000"/>
              </a:solidFill>
            </a:endParaRPr>
          </a:p>
        </p:txBody>
      </p:sp>
      <p:pic>
        <p:nvPicPr>
          <p:cNvPr id="4" name="Resim 3" descr="DOKÜMAN ile ilgili görsel sonuc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988841"/>
            <a:ext cx="8736971" cy="4632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29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3" t="16270" r="24367" b="33578"/>
          <a:stretch/>
        </p:blipFill>
        <p:spPr bwMode="auto">
          <a:xfrm>
            <a:off x="335360" y="476673"/>
            <a:ext cx="11521280" cy="391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lt Başlık 3"/>
          <p:cNvSpPr txBox="1">
            <a:spLocks/>
          </p:cNvSpPr>
          <p:nvPr/>
        </p:nvSpPr>
        <p:spPr>
          <a:xfrm>
            <a:off x="1487488" y="4869160"/>
            <a:ext cx="8534400" cy="17526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</a:rPr>
              <a:t>Standardın istediği doküman nedir?????</a:t>
            </a:r>
          </a:p>
        </p:txBody>
      </p:sp>
    </p:spTree>
    <p:extLst>
      <p:ext uri="{BB962C8B-B14F-4D97-AF65-F5344CB8AC3E}">
        <p14:creationId xmlns:p14="http://schemas.microsoft.com/office/powerpoint/2010/main" val="244988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3" t="16270" r="24367" b="6250"/>
          <a:stretch/>
        </p:blipFill>
        <p:spPr bwMode="auto">
          <a:xfrm>
            <a:off x="335360" y="476672"/>
            <a:ext cx="1152128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59356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18144" r="24723" b="61926"/>
          <a:stretch/>
        </p:blipFill>
        <p:spPr bwMode="auto">
          <a:xfrm>
            <a:off x="335360" y="548680"/>
            <a:ext cx="11233248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lt Başlık 3"/>
          <p:cNvSpPr>
            <a:spLocks noGrp="1"/>
          </p:cNvSpPr>
          <p:nvPr>
            <p:ph type="subTitle" idx="1"/>
          </p:nvPr>
        </p:nvSpPr>
        <p:spPr>
          <a:xfrm>
            <a:off x="1199456" y="4221088"/>
            <a:ext cx="8534400" cy="1752600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Standardın istediği doküman nedir?????</a:t>
            </a:r>
          </a:p>
        </p:txBody>
      </p:sp>
    </p:spTree>
    <p:extLst>
      <p:ext uri="{BB962C8B-B14F-4D97-AF65-F5344CB8AC3E}">
        <p14:creationId xmlns:p14="http://schemas.microsoft.com/office/powerpoint/2010/main" val="118838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2" t="18144" r="24252" b="16150"/>
          <a:stretch/>
        </p:blipFill>
        <p:spPr bwMode="auto">
          <a:xfrm>
            <a:off x="431371" y="548680"/>
            <a:ext cx="11425269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852375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/>
              <a:t>Hazırlanacak Dokümanın Miktar Ve İçeriğini Ne Etkiler?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16912" r="15825" b="26794"/>
          <a:stretch/>
        </p:blipFill>
        <p:spPr bwMode="auto">
          <a:xfrm>
            <a:off x="143339" y="1844824"/>
            <a:ext cx="11617291" cy="475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444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530238" y="323004"/>
            <a:ext cx="68330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5000" b="1" dirty="0"/>
              <a:t>Bilgi Güvenliği Nedir?</a:t>
            </a:r>
            <a:endParaRPr lang="tr-TR" sz="5000" dirty="0"/>
          </a:p>
        </p:txBody>
      </p:sp>
      <p:sp>
        <p:nvSpPr>
          <p:cNvPr id="3" name="Dikdörtgen 4"/>
          <p:cNvSpPr/>
          <p:nvPr/>
        </p:nvSpPr>
        <p:spPr>
          <a:xfrm>
            <a:off x="1199535" y="1517375"/>
            <a:ext cx="10382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b="1" dirty="0"/>
              <a:t>Gizlilik</a:t>
            </a:r>
            <a:r>
              <a:rPr lang="tr-TR" sz="3200" dirty="0"/>
              <a:t>; Bilgi ye erişime izni olan yetkili kişiler yada sistemlerin erişmesini sağlamaktır.</a:t>
            </a:r>
          </a:p>
          <a:p>
            <a:pPr algn="just"/>
            <a:r>
              <a:rPr lang="tr-TR" sz="3200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b="1" dirty="0"/>
              <a:t>Bütünlük</a:t>
            </a:r>
            <a:r>
              <a:rPr lang="tr-TR" sz="3200" dirty="0"/>
              <a:t>; Bilginin yetkisiz kişi yada işlemler tarafından değiştirilmemesini sağlamaktır. Böylece Bilginin tutarlılığı sağlanmış olur.</a:t>
            </a:r>
          </a:p>
          <a:p>
            <a:pPr algn="just"/>
            <a:r>
              <a:rPr lang="tr-TR" sz="3200" dirty="0"/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b="1" dirty="0"/>
              <a:t>Erişilebilirlik</a:t>
            </a:r>
            <a:r>
              <a:rPr lang="tr-TR" sz="3200" dirty="0"/>
              <a:t>; Bilgi ye doğru zamanda erişimin ve erişim sürekliliğinin sağlanmasıdır.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24398" r="19361" b="29489"/>
          <a:stretch/>
        </p:blipFill>
        <p:spPr bwMode="auto">
          <a:xfrm>
            <a:off x="0" y="404664"/>
            <a:ext cx="11471397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24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Bu Nedenle Temel Hedef….</a:t>
            </a:r>
          </a:p>
        </p:txBody>
      </p:sp>
      <p:pic>
        <p:nvPicPr>
          <p:cNvPr id="4" name="İçerik Yer Tutucusu 3" descr="DOKÜMANda temel hedef ile ilgili görsel sonucu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5301208"/>
            <a:ext cx="3887755" cy="14196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ikdörtgen 4"/>
          <p:cNvSpPr/>
          <p:nvPr/>
        </p:nvSpPr>
        <p:spPr>
          <a:xfrm>
            <a:off x="527382" y="2136339"/>
            <a:ext cx="114252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i="1" dirty="0"/>
              <a:t>Doküman hazırlamada temel hedef, gerçekten gerekli ve faydalı olacağı düşünülen en az sayıda dokümanın hazırlanmasıdır. </a:t>
            </a:r>
            <a:r>
              <a:rPr lang="tr-TR" sz="2800" dirty="0"/>
              <a:t>Böylelikle çok miktarda,</a:t>
            </a:r>
          </a:p>
          <a:p>
            <a:r>
              <a:rPr lang="tr-TR" sz="2800" dirty="0"/>
              <a:t>kimsenin okumadığı veya bilmediği aynı zamanda yönetilmesi oldukça zorlaşan hantal bir doküman yönetim sisteminin önüne geçilmiş olacaktır.</a:t>
            </a:r>
          </a:p>
        </p:txBody>
      </p:sp>
    </p:spTree>
    <p:extLst>
      <p:ext uri="{BB962C8B-B14F-4D97-AF65-F5344CB8AC3E}">
        <p14:creationId xmlns:p14="http://schemas.microsoft.com/office/powerpoint/2010/main" val="313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Dokümanın Formatı Nasıl Olmalı 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/>
              <a:t>SKS/ISO gereği dokümanlar belli bir formata sahip olmalıdır. Tüm dokümanlarda asgari dokümanın;</a:t>
            </a:r>
          </a:p>
          <a:p>
            <a:pPr marL="0" indent="0">
              <a:buNone/>
            </a:pPr>
            <a:endParaRPr lang="tr-T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 Adı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 Kodu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 Yayın Tarihi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 Revizyon Tarihi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 Revizyon Numarası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Sayfa No/Sayfa Sayısı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Hazırlayan-Kontrol Eden-Onaylayan bilgileri bulunmalıdır.</a:t>
            </a:r>
          </a:p>
        </p:txBody>
      </p:sp>
    </p:spTree>
    <p:extLst>
      <p:ext uri="{BB962C8B-B14F-4D97-AF65-F5344CB8AC3E}">
        <p14:creationId xmlns:p14="http://schemas.microsoft.com/office/powerpoint/2010/main" val="3089957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/>
              <a:t>Dokümanlar Nasıl Hazırlanmalı ?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KEK</a:t>
            </a:r>
          </a:p>
        </p:txBody>
      </p:sp>
      <p:sp>
        <p:nvSpPr>
          <p:cNvPr id="6" name="Metin Yer Tutucusu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Prosedür</a:t>
            </a:r>
          </a:p>
        </p:txBody>
      </p:sp>
      <p:pic>
        <p:nvPicPr>
          <p:cNvPr id="8" name="İçerik Yer Tutucusu 7" descr="İlgili resim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6" t="5890" r="4696" b="8288"/>
          <a:stretch/>
        </p:blipFill>
        <p:spPr bwMode="auto">
          <a:xfrm>
            <a:off x="815414" y="2438400"/>
            <a:ext cx="5280585" cy="3951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İçerik Yer Tutucusu 8" descr="İlgili resim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06" y="2438400"/>
            <a:ext cx="3633807" cy="3951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70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/>
          <p:cNvSpPr>
            <a:spLocks noGrp="1"/>
          </p:cNvSpPr>
          <p:nvPr>
            <p:ph type="title"/>
          </p:nvPr>
        </p:nvSpPr>
        <p:spPr>
          <a:xfrm>
            <a:off x="609600" y="403761"/>
            <a:ext cx="10972800" cy="926275"/>
          </a:xfrm>
        </p:spPr>
        <p:txBody>
          <a:bodyPr>
            <a:normAutofit/>
          </a:bodyPr>
          <a:lstStyle/>
          <a:p>
            <a:r>
              <a:rPr lang="tr-TR" dirty="0"/>
              <a:t>Doküman Nasıl Hazırlanmalı</a:t>
            </a: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623392" y="1412776"/>
            <a:ext cx="10972800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b="1" u="sng" dirty="0">
                <a:solidFill>
                  <a:srgbClr val="FF0000"/>
                </a:solidFill>
              </a:rPr>
              <a:t>Prosedürler  Nasıl Hazırlanmalı ?</a:t>
            </a:r>
          </a:p>
          <a:p>
            <a:pPr marL="0" indent="0">
              <a:buNone/>
            </a:pPr>
            <a:r>
              <a:rPr lang="tr-TR" sz="1800" dirty="0"/>
              <a:t>Prosedürlerde 6 temel başlık bulunur: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b="1" dirty="0"/>
              <a:t>1. Amaç: </a:t>
            </a:r>
            <a:r>
              <a:rPr lang="tr-TR" sz="1800" dirty="0"/>
              <a:t>Bu bölümde prosedürün hangi amaçla hazırlandığı yazılır.</a:t>
            </a:r>
          </a:p>
          <a:p>
            <a:pPr marL="0" indent="0">
              <a:buNone/>
            </a:pPr>
            <a:r>
              <a:rPr lang="tr-TR" sz="1800" b="1" dirty="0"/>
              <a:t>2. Kapsam: </a:t>
            </a:r>
            <a:r>
              <a:rPr lang="tr-TR" sz="1800" dirty="0"/>
              <a:t>Bu bölüm hazırlanan prosedürün sınırlarını belirler. Prosedürün</a:t>
            </a:r>
          </a:p>
          <a:p>
            <a:pPr marL="0" indent="0">
              <a:buNone/>
            </a:pPr>
            <a:r>
              <a:rPr lang="tr-TR" sz="1800" dirty="0"/>
              <a:t>hangi faaliyetleri veya hangi hizmet bölümlerini kapsadığı belirlenir.</a:t>
            </a:r>
          </a:p>
          <a:p>
            <a:pPr marL="0" indent="0">
              <a:buNone/>
            </a:pPr>
            <a:r>
              <a:rPr lang="tr-TR" sz="1800" b="1" dirty="0"/>
              <a:t>3. Kısaltmalar: </a:t>
            </a:r>
            <a:r>
              <a:rPr lang="tr-TR" sz="1800" dirty="0"/>
              <a:t>Prosedürde geçen ve kısaltması kullanılan kavramların listesi</a:t>
            </a:r>
          </a:p>
          <a:p>
            <a:pPr marL="0" indent="0">
              <a:buNone/>
            </a:pPr>
            <a:r>
              <a:rPr lang="tr-TR" sz="1800" dirty="0"/>
              <a:t>sıralanır.</a:t>
            </a:r>
          </a:p>
          <a:p>
            <a:pPr marL="0" indent="0">
              <a:buNone/>
            </a:pPr>
            <a:r>
              <a:rPr lang="tr-TR" sz="1800" b="1" dirty="0"/>
              <a:t>4. Tanımlar: </a:t>
            </a:r>
            <a:r>
              <a:rPr lang="tr-TR" sz="1800" dirty="0"/>
              <a:t>Prosedürün faaliyet akışı bölümünde yer alan ve açıklanmasında</a:t>
            </a:r>
          </a:p>
          <a:p>
            <a:pPr marL="0" indent="0">
              <a:buNone/>
            </a:pPr>
            <a:r>
              <a:rPr lang="tr-TR" sz="1800" dirty="0"/>
              <a:t>fayda olacağı düşünülen kavramlar tanımlanır.</a:t>
            </a:r>
          </a:p>
          <a:p>
            <a:pPr marL="0" indent="0">
              <a:buNone/>
            </a:pPr>
            <a:r>
              <a:rPr lang="tr-TR" sz="1800" b="1" dirty="0"/>
              <a:t>5. Sorumlular: </a:t>
            </a:r>
            <a:r>
              <a:rPr lang="tr-TR" sz="1800" dirty="0"/>
              <a:t>Prosedürü bilme, uygulama ve prosedür ile belirlenen faaliyetleri kontrol etme görevi olan tüm sorumlular sıralanır.</a:t>
            </a:r>
          </a:p>
          <a:p>
            <a:pPr marL="0" indent="0">
              <a:buNone/>
            </a:pPr>
            <a:r>
              <a:rPr lang="tr-TR" sz="1800" b="1" dirty="0"/>
              <a:t>6. Faaliyet Akışı: </a:t>
            </a:r>
            <a:r>
              <a:rPr lang="tr-TR" sz="1800" dirty="0"/>
              <a:t>Prosedürün faaliyet akışı bölümünde aşağıdaki işlem basamakları izlenir:</a:t>
            </a:r>
          </a:p>
          <a:p>
            <a:pPr marL="0" indent="0">
              <a:buNone/>
            </a:pPr>
            <a:r>
              <a:rPr lang="tr-TR" sz="1800" b="1" dirty="0"/>
              <a:t>7.İlgili Kayıtlar: </a:t>
            </a:r>
            <a:r>
              <a:rPr lang="tr-TR" sz="1800" dirty="0"/>
              <a:t>Kullanılan form, proses, talimat, Mevzuat, Yönetmelik vs.</a:t>
            </a:r>
          </a:p>
        </p:txBody>
      </p:sp>
    </p:spTree>
    <p:extLst>
      <p:ext uri="{BB962C8B-B14F-4D97-AF65-F5344CB8AC3E}">
        <p14:creationId xmlns:p14="http://schemas.microsoft.com/office/powerpoint/2010/main" val="1546384620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Adım 1: </a:t>
            </a:r>
            <a:r>
              <a:rPr lang="tr-TR" dirty="0"/>
              <a:t>İşin başladığı andaki ilk faaliyetten başlanarak tüm faaliyetler sıralanır.</a:t>
            </a:r>
          </a:p>
          <a:p>
            <a:pPr marL="0" indent="0">
              <a:buNone/>
            </a:pPr>
            <a:r>
              <a:rPr lang="tr-TR" b="1" dirty="0"/>
              <a:t>Adım 2: </a:t>
            </a:r>
            <a:r>
              <a:rPr lang="tr-TR" dirty="0"/>
              <a:t>Her faaliyet için; “Ne? Neden? Ne zaman? Nerede? Nasıl? Kim?” sorularından uygun olanların cevabı aranır.</a:t>
            </a:r>
          </a:p>
          <a:p>
            <a:pPr marL="0" indent="0">
              <a:buNone/>
            </a:pPr>
            <a:r>
              <a:rPr lang="tr-TR" b="1" dirty="0"/>
              <a:t>Adım 3: </a:t>
            </a:r>
            <a:r>
              <a:rPr lang="tr-TR" dirty="0"/>
              <a:t>Alınan cevaplar bir anlam bütünlüğü içerisinde cümlelere dönüştürülerek prosedür hazırlanmış olur.</a:t>
            </a:r>
          </a:p>
          <a:p>
            <a:pPr marL="0" indent="0">
              <a:buNone/>
            </a:pPr>
            <a:r>
              <a:rPr lang="tr-TR" b="1" dirty="0"/>
              <a:t>Adım 4: </a:t>
            </a:r>
            <a:r>
              <a:rPr lang="tr-TR" dirty="0"/>
              <a:t>İşlem basamakları içerisinde yer alan bir faaliyet başka bir doküman yazmayı gerektirecek kadar uzunsa veya bu faaliyet için daha önce bir doküman hazırlandıysa, prosedürde bu dokümana atıf yapılır.</a:t>
            </a:r>
          </a:p>
        </p:txBody>
      </p:sp>
    </p:spTree>
    <p:extLst>
      <p:ext uri="{BB962C8B-B14F-4D97-AF65-F5344CB8AC3E}">
        <p14:creationId xmlns:p14="http://schemas.microsoft.com/office/powerpoint/2010/main" val="1199539603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12191999" cy="645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36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7"/>
            <a:ext cx="12192000" cy="652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45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7381" y="548680"/>
            <a:ext cx="10972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b="1" u="sng" dirty="0">
                <a:solidFill>
                  <a:srgbClr val="FF0000"/>
                </a:solidFill>
              </a:rPr>
              <a:t>TALİMAT Nasıl Hazırlanmalı ?</a:t>
            </a:r>
          </a:p>
          <a:p>
            <a:pPr marL="0" indent="0">
              <a:buNone/>
            </a:pPr>
            <a:endParaRPr lang="tr-TR" b="1" u="sng" dirty="0">
              <a:solidFill>
                <a:srgbClr val="FF0000"/>
              </a:solidFill>
            </a:endParaRPr>
          </a:p>
          <a:p>
            <a:r>
              <a:rPr lang="tr-TR" dirty="0"/>
              <a:t>Hazırlanması Prosedür ile aynıdır.</a:t>
            </a:r>
          </a:p>
          <a:p>
            <a:endParaRPr lang="tr-TR" dirty="0"/>
          </a:p>
        </p:txBody>
      </p:sp>
      <p:pic>
        <p:nvPicPr>
          <p:cNvPr id="4" name="Resim 3" descr="İlgili resi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07" y="4221088"/>
            <a:ext cx="4635976" cy="2357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7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35360" y="692696"/>
            <a:ext cx="10753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u="sng" dirty="0">
                <a:solidFill>
                  <a:srgbClr val="FF0000"/>
                </a:solidFill>
              </a:rPr>
              <a:t>Dokümanlara Nereden ve Nasıl Ulaşılabilir?</a:t>
            </a:r>
          </a:p>
          <a:p>
            <a:endParaRPr lang="tr-TR" sz="2400" b="1" u="sng" dirty="0">
              <a:solidFill>
                <a:srgbClr val="FF0000"/>
              </a:solidFill>
            </a:endParaRPr>
          </a:p>
        </p:txBody>
      </p:sp>
      <p:pic>
        <p:nvPicPr>
          <p:cNvPr id="14" name="Resim 13" descr="rehber ile ilgili görsel sonuc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404664"/>
            <a:ext cx="3215680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etin kutusu 1"/>
          <p:cNvSpPr txBox="1"/>
          <p:nvPr/>
        </p:nvSpPr>
        <p:spPr>
          <a:xfrm>
            <a:off x="439615" y="2558562"/>
            <a:ext cx="1028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Hastanemize ait tüm dokümanlara (formlar, talimatlar, iş akış şemaları </a:t>
            </a:r>
            <a:r>
              <a:rPr lang="tr-TR" dirty="0" err="1"/>
              <a:t>vb</a:t>
            </a:r>
            <a:r>
              <a:rPr lang="tr-TR" dirty="0"/>
              <a:t>) D.Ü. Diş Hekimliği Fakültesi web sayfasında yer alan Hastanemiz başlığı altında bulunan Kalite Yönetimi sayfasından ulaşılabilir. </a:t>
            </a:r>
            <a:r>
              <a:rPr lang="tr-TR" dirty="0">
                <a:solidFill>
                  <a:srgbClr val="FF0000"/>
                </a:solidFill>
              </a:rPr>
              <a:t>https://www.dicle.edu.tr/birimler/dis-hekimligi-fakultesi-hastanesi </a:t>
            </a:r>
            <a:r>
              <a:rPr lang="tr-TR" dirty="0"/>
              <a:t>linkinden </a:t>
            </a:r>
          </a:p>
        </p:txBody>
      </p:sp>
    </p:spTree>
    <p:extLst>
      <p:ext uri="{BB962C8B-B14F-4D97-AF65-F5344CB8AC3E}">
        <p14:creationId xmlns:p14="http://schemas.microsoft.com/office/powerpoint/2010/main" val="37830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605642" y="346755"/>
            <a:ext cx="113528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500" b="1" dirty="0"/>
              <a:t>Bilgi Güvenliği Politikası Ne İşe Yarar?</a:t>
            </a:r>
            <a:endParaRPr lang="tr-TR" sz="4500" dirty="0"/>
          </a:p>
        </p:txBody>
      </p:sp>
      <p:sp>
        <p:nvSpPr>
          <p:cNvPr id="3" name="Dikdörtgen 4"/>
          <p:cNvSpPr/>
          <p:nvPr/>
        </p:nvSpPr>
        <p:spPr>
          <a:xfrm>
            <a:off x="1201672" y="1517375"/>
            <a:ext cx="101644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dirty="0"/>
              <a:t>Personele, yaptıkları iş kadar, iş yapış yöntemlerinin ve işledikleri bilginin değerini </a:t>
            </a:r>
            <a:r>
              <a:rPr lang="tr-TR" sz="3200" dirty="0" err="1"/>
              <a:t>farkettirir</a:t>
            </a:r>
            <a:r>
              <a:rPr lang="tr-TR" sz="3200" dirty="0"/>
              <a:t>.</a:t>
            </a:r>
          </a:p>
          <a:p>
            <a:pPr algn="just"/>
            <a:endParaRPr lang="tr-TR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dirty="0"/>
              <a:t>Kurumu, bilgi kaybı nedeni ile uğrayacağı zarardan korur. Rekabetçi bir avantaj sağlar.</a:t>
            </a:r>
          </a:p>
          <a:p>
            <a:pPr algn="just"/>
            <a:endParaRPr lang="tr-TR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dirty="0"/>
              <a:t>Riskleri yönetilebilir kılar.</a:t>
            </a:r>
          </a:p>
          <a:p>
            <a:pPr algn="just"/>
            <a:endParaRPr lang="tr-TR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dirty="0"/>
              <a:t>Toplam kalitenin artmasına neden olur.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35361" y="620688"/>
            <a:ext cx="8250272" cy="6093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u="sng" dirty="0">
                <a:solidFill>
                  <a:srgbClr val="FF0000"/>
                </a:solidFill>
              </a:rPr>
              <a:t>Plan  Nasıl Hazırlanmalı ?</a:t>
            </a:r>
          </a:p>
          <a:p>
            <a:endParaRPr lang="tr-TR" sz="2400" b="1" u="sng" dirty="0">
              <a:solidFill>
                <a:srgbClr val="FF0000"/>
              </a:solidFill>
            </a:endParaRPr>
          </a:p>
          <a:p>
            <a:r>
              <a:rPr lang="tr-TR" sz="2400" dirty="0"/>
              <a:t>Planlama, gelecekte gerçekleştirilecek faaliyetlerin bugünden</a:t>
            </a:r>
          </a:p>
          <a:p>
            <a:r>
              <a:rPr lang="tr-TR" sz="2400" dirty="0"/>
              <a:t> belirlenmesidir.</a:t>
            </a:r>
          </a:p>
          <a:p>
            <a:endParaRPr lang="tr-TR" sz="2400" dirty="0"/>
          </a:p>
          <a:p>
            <a:r>
              <a:rPr lang="tr-TR" b="1" dirty="0"/>
              <a:t>SKSV</a:t>
            </a:r>
            <a:r>
              <a:rPr lang="tr-TR" sz="1500" b="1" dirty="0"/>
              <a:t>6</a:t>
            </a:r>
            <a:r>
              <a:rPr lang="tr-TR" b="1" dirty="0"/>
              <a:t> rehberde  istenen planlar</a:t>
            </a:r>
          </a:p>
          <a:p>
            <a:endParaRPr lang="tr-TR" b="1" dirty="0"/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Öz Değerlendirme Planı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 Tıbbi Cihazların Bakım ve Kalibrasyon Planları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 Bölüm Bazında Temizlik Planı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dirty="0"/>
              <a:t> Acil Durum ve Afet Planı</a:t>
            </a:r>
            <a:endParaRPr lang="tr-TR" b="1" dirty="0"/>
          </a:p>
          <a:p>
            <a:endParaRPr lang="tr-TR" dirty="0"/>
          </a:p>
          <a:p>
            <a:r>
              <a:rPr lang="tr-TR" b="1" dirty="0"/>
              <a:t>Aşağıdaki soruların cevapları uygun formatlarda bir araya getirilerek plan</a:t>
            </a:r>
          </a:p>
          <a:p>
            <a:r>
              <a:rPr lang="tr-TR" b="1" dirty="0"/>
              <a:t>oluşturulmalıdır.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 Ne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 Ne zaman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 Nasıl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 Nerede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 Kim tarafından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dirty="0"/>
              <a:t> Hangi sürede</a:t>
            </a:r>
            <a:endParaRPr lang="tr-TR" b="1" dirty="0"/>
          </a:p>
        </p:txBody>
      </p:sp>
      <p:pic>
        <p:nvPicPr>
          <p:cNvPr id="3" name="Resim 2" descr="plan ile ilgili görsel sonuc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35" y="5085184"/>
            <a:ext cx="4887399" cy="1629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planlama ile ilgili görsel sonucu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363" y="1988840"/>
            <a:ext cx="2152227" cy="192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131789"/>
      </p:ext>
    </p:extLst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5" y="-695633"/>
            <a:ext cx="11366090" cy="82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57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İlgili resim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İlgili resim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 descr="rıza belgesi ile ilgili görsel sonuc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12" y="4769768"/>
            <a:ext cx="4634289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ikdörtgen 4"/>
          <p:cNvSpPr/>
          <p:nvPr/>
        </p:nvSpPr>
        <p:spPr>
          <a:xfrm>
            <a:off x="1" y="476673"/>
            <a:ext cx="1195264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u="sng" dirty="0">
                <a:solidFill>
                  <a:srgbClr val="FF0000"/>
                </a:solidFill>
              </a:rPr>
              <a:t>Rıza Belgesi Nasıl Hazırlanmalı ?</a:t>
            </a:r>
          </a:p>
          <a:p>
            <a:endParaRPr lang="tr-TR" sz="2400" b="1" u="sng" dirty="0">
              <a:solidFill>
                <a:srgbClr val="FF0000"/>
              </a:solidFill>
            </a:endParaRPr>
          </a:p>
          <a:p>
            <a:r>
              <a:rPr lang="tr-TR" b="1" dirty="0"/>
              <a:t>Rıza belgesi asgari aşağıdaki başlıklar altında hazırlanmalıdır:</a:t>
            </a:r>
          </a:p>
          <a:p>
            <a:endParaRPr lang="tr-TR" b="1" dirty="0"/>
          </a:p>
          <a:p>
            <a:pPr marL="285750" indent="-285750">
              <a:buFont typeface="Wingdings" pitchFamily="2" charset="2"/>
              <a:buChar char="q"/>
            </a:pPr>
            <a:r>
              <a:rPr lang="tr-TR" sz="2000" dirty="0"/>
              <a:t> </a:t>
            </a:r>
            <a:r>
              <a:rPr lang="tr-TR" sz="2200" dirty="0"/>
              <a:t>İşlemin kim tarafından yapılacağı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İşlemden beklenen faydalar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İşlemin uygulanmaması durumunda karşılaşılabilecek sonuçlar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Varsa işlemin alternatifleri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İşlemin riskleri ve komplikasyonları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İşlemin tahmini süresi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Hastanın adı, soyadı ve imzası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İşlemi uygulayacak hekimin adı, soyadı, unvanı ve imzası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Rızanın alındığı tarih ve saat</a:t>
            </a:r>
          </a:p>
        </p:txBody>
      </p:sp>
    </p:spTree>
    <p:extLst>
      <p:ext uri="{BB962C8B-B14F-4D97-AF65-F5344CB8AC3E}">
        <p14:creationId xmlns:p14="http://schemas.microsoft.com/office/powerpoint/2010/main" val="356353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35360" y="620689"/>
            <a:ext cx="1161729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u="sng" dirty="0">
                <a:solidFill>
                  <a:srgbClr val="FF0000"/>
                </a:solidFill>
              </a:rPr>
              <a:t>Dış Kaynaklı Doküman </a:t>
            </a:r>
          </a:p>
          <a:p>
            <a:endParaRPr lang="tr-TR" sz="2800" b="1" u="sng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Sağlıkta Kalite Standartları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Mevzuat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Rehberler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tr-TR" sz="2200" dirty="0"/>
              <a:t> Protokoller  vs.</a:t>
            </a:r>
            <a:endParaRPr lang="tr-TR" sz="2200"/>
          </a:p>
          <a:p>
            <a:pPr marL="285750" indent="-285750"/>
            <a:endParaRPr lang="tr-TR" sz="2200" dirty="0"/>
          </a:p>
          <a:p>
            <a:r>
              <a:rPr lang="tr-TR" sz="2400" b="1" dirty="0"/>
              <a:t>Dış kaynaklı dokümanlarda dikkat edilmesi gereken hususlar: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tr-TR" sz="2400" dirty="0"/>
              <a:t>Kurumda kullanılan dış kaynaklı doküman listeleri oluşturulmalı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tr-TR" sz="2400" dirty="0"/>
              <a:t>Dış kaynaklı doküman listeleri belirli aralıklarla kontrol edilerek güncellenmeli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tr-TR" sz="2400" dirty="0"/>
              <a:t>Kullanım alanlarında güncel dokümanın bulunması sağlanmalıdır.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865238207"/>
      </p:ext>
    </p:extLst>
  </p:cSld>
  <p:clrMapOvr>
    <a:masterClrMapping/>
  </p:clrMapOvr>
  <p:transition spd="slow">
    <p:wheel spokes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Dokümanlar Nasıl Kodlanmalı ?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0" y="1600200"/>
            <a:ext cx="11582400" cy="4876800"/>
          </a:xfrm>
        </p:spPr>
        <p:txBody>
          <a:bodyPr/>
          <a:lstStyle/>
          <a:p>
            <a:r>
              <a:rPr lang="tr-TR" dirty="0"/>
              <a:t>Kurumda kullanılan tüm dokümanlara bir kod numarası verilir.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7579" r="33961" b="17063"/>
          <a:stretch/>
        </p:blipFill>
        <p:spPr bwMode="auto">
          <a:xfrm>
            <a:off x="1103445" y="2204865"/>
            <a:ext cx="9463315" cy="404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28843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19642" r="46566" b="13294"/>
          <a:stretch/>
        </p:blipFill>
        <p:spPr bwMode="auto">
          <a:xfrm>
            <a:off x="0" y="404664"/>
            <a:ext cx="12048661" cy="604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5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Dokümanların Asılmasında Nelere Dikkat Edilmeli 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Panolarda asılacak dokümanlara onayın nasıl verileceği, dokümanların panoda ne kadar süre asılı kalacağı ile ilgili kurumlara ait kurallar belirlenmelidir .</a:t>
            </a:r>
          </a:p>
          <a:p>
            <a:r>
              <a:rPr lang="tr-TR" dirty="0"/>
              <a:t>Panolar ve panolarda asılı dokümanlar görüntü kirliliği oluşturmayacak şekilde düzenlenmelidir.</a:t>
            </a:r>
          </a:p>
          <a:p>
            <a:r>
              <a:rPr lang="tr-TR" dirty="0"/>
              <a:t>Belirlenen alanlar/panolar dışında bilgilendirici ilan, duyuru ve açıklama yapılması durumunda bu bilgilerin uygun ve estetik tarzda hazırlanması ve görüntü kirliliği oluşturmayacak şekilde düzenlenerek asılması gerekmektedir.</a:t>
            </a:r>
          </a:p>
        </p:txBody>
      </p:sp>
    </p:spTree>
    <p:extLst>
      <p:ext uri="{BB962C8B-B14F-4D97-AF65-F5344CB8AC3E}">
        <p14:creationId xmlns:p14="http://schemas.microsoft.com/office/powerpoint/2010/main" val="30054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Dokümanların Asılmasında Nelere Dikkat Edilmeli ?</a:t>
            </a:r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t="30357" r="47569" b="31151"/>
          <a:stretch/>
        </p:blipFill>
        <p:spPr bwMode="auto">
          <a:xfrm>
            <a:off x="719403" y="1628800"/>
            <a:ext cx="10273141" cy="50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347008"/>
      </p:ext>
    </p:extLst>
  </p:cSld>
  <p:clrMapOvr>
    <a:masterClrMapping/>
  </p:clrMapOvr>
  <p:transition spd="slow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400" b="1" dirty="0"/>
              <a:t>İSTENMEYEN OLAY BİLDİRİMİ…</a:t>
            </a:r>
            <a:br>
              <a:rPr lang="tr-TR" sz="4400" b="1" dirty="0"/>
            </a:br>
            <a:endParaRPr lang="tr-TR" sz="4400" b="1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lnSpc>
                <a:spcPct val="114000"/>
              </a:lnSpc>
              <a:buFont typeface="Wingdings" pitchFamily="2" charset="2"/>
              <a:buChar char="ü"/>
            </a:pPr>
            <a:r>
              <a:rPr lang="tr-TR" sz="2400" dirty="0"/>
              <a:t>----Sistem, </a:t>
            </a:r>
            <a:r>
              <a:rPr lang="tr-TR" sz="2400" u="sng" dirty="0">
                <a:solidFill>
                  <a:srgbClr val="FF0000"/>
                </a:solidFill>
              </a:rPr>
              <a:t>“Hasta Güvenliği” ve “Çalışan Güvenliği</a:t>
            </a:r>
            <a:r>
              <a:rPr lang="tr-TR" sz="2400" dirty="0"/>
              <a:t>” olmak üzere iki ayrı modülde ele alınmalıdır. </a:t>
            </a:r>
            <a:r>
              <a:rPr lang="tr-TR" sz="2400" i="1" dirty="0"/>
              <a:t>Ana modüllerin altında alt modüller yer alabilir. Örneğin; “İlaç Güvenliği, Düşmeler, Cerrahi Güvenlik, Kesici Delici Alet Yaralanmaları” gibi.</a:t>
            </a:r>
            <a:endParaRPr lang="tr-TR" sz="2400" dirty="0"/>
          </a:p>
          <a:p>
            <a:pPr algn="l">
              <a:lnSpc>
                <a:spcPct val="114000"/>
              </a:lnSpc>
              <a:buFont typeface="Wingdings" pitchFamily="2" charset="2"/>
              <a:buChar char="ü"/>
            </a:pPr>
            <a:endParaRPr lang="tr-TR" sz="2400" dirty="0"/>
          </a:p>
          <a:p>
            <a:pPr algn="l">
              <a:lnSpc>
                <a:spcPct val="114000"/>
              </a:lnSpc>
              <a:buFont typeface="Wingdings" pitchFamily="2" charset="2"/>
              <a:buChar char="ü"/>
            </a:pPr>
            <a:r>
              <a:rPr lang="tr-TR" sz="2400" dirty="0"/>
              <a:t>Kesici/Delici Alet Yaralanmaları Bildirimi </a:t>
            </a:r>
          </a:p>
          <a:p>
            <a:pPr algn="l">
              <a:lnSpc>
                <a:spcPct val="114000"/>
              </a:lnSpc>
              <a:buFont typeface="Wingdings" pitchFamily="2" charset="2"/>
              <a:buChar char="ü"/>
            </a:pPr>
            <a:r>
              <a:rPr lang="tr-TR" sz="2400" dirty="0"/>
              <a:t>Kan ve Vücut Sıvılarının Sıçramasına Maruz Kalan Çalışanların Bildirimi</a:t>
            </a:r>
          </a:p>
          <a:p>
            <a:pPr algn="l">
              <a:lnSpc>
                <a:spcPct val="114000"/>
              </a:lnSpc>
              <a:buFont typeface="Wingdings" pitchFamily="2" charset="2"/>
              <a:buChar char="ü"/>
            </a:pPr>
            <a:r>
              <a:rPr lang="tr-TR" sz="2400" dirty="0"/>
              <a:t>Düşen Hasta Bildirimi vb.</a:t>
            </a:r>
          </a:p>
          <a:p>
            <a:pPr algn="l">
              <a:lnSpc>
                <a:spcPct val="114000"/>
              </a:lnSpc>
              <a:buFont typeface="Wingdings" pitchFamily="2" charset="2"/>
              <a:buChar char="ü"/>
            </a:pPr>
            <a:endParaRPr lang="tr-TR" sz="2400" i="1" dirty="0"/>
          </a:p>
          <a:p>
            <a:pPr algn="l">
              <a:lnSpc>
                <a:spcPct val="90000"/>
              </a:lnSpc>
              <a:buFont typeface="Wingdings" pitchFamily="2" charset="2"/>
              <a:buChar char="ü"/>
            </a:pPr>
            <a:endParaRPr lang="tr-TR" sz="2400" i="1" dirty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0517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04405"/>
          </a:xfrm>
        </p:spPr>
        <p:txBody>
          <a:bodyPr>
            <a:normAutofit/>
          </a:bodyPr>
          <a:lstStyle/>
          <a:p>
            <a:r>
              <a:rPr lang="tr-TR" sz="4900" b="1" dirty="0"/>
              <a:t>İSTENMEYEN OLAY BİLDİRİMİ </a:t>
            </a:r>
            <a:r>
              <a:rPr lang="tr-TR" sz="2700" dirty="0"/>
              <a:t>(Örnek </a:t>
            </a:r>
            <a:r>
              <a:rPr lang="tr-TR" sz="2700" dirty="0" err="1"/>
              <a:t>Uyg</a:t>
            </a:r>
            <a:r>
              <a:rPr lang="tr-TR" sz="2700" dirty="0"/>
              <a:t> ) </a:t>
            </a:r>
            <a:r>
              <a:rPr lang="tr-TR" sz="4400" b="1" dirty="0"/>
              <a:t>…</a:t>
            </a:r>
            <a:endParaRPr lang="tr-TR" sz="4400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324" y="1036821"/>
            <a:ext cx="766111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605642" y="204251"/>
            <a:ext cx="113765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000" b="1" dirty="0"/>
              <a:t>Bilgi Güvenliğine Yönelik Tehditler</a:t>
            </a:r>
            <a:endParaRPr lang="tr-TR" sz="5000" dirty="0"/>
          </a:p>
        </p:txBody>
      </p:sp>
      <p:sp>
        <p:nvSpPr>
          <p:cNvPr id="3" name="İçerik Yer Tutucusu 1"/>
          <p:cNvSpPr txBox="1">
            <a:spLocks/>
          </p:cNvSpPr>
          <p:nvPr/>
        </p:nvSpPr>
        <p:spPr>
          <a:xfrm>
            <a:off x="570016" y="1600202"/>
            <a:ext cx="11012383" cy="3743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Kritik Altyapıları çökertmeye yönelik toplu siber saldırılar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Hizmet aksatma saldırıları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Veri hırsızlığı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İtibarsızlaştırma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Yanlış bilgilendirme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Kara propaganda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22" y="2845903"/>
            <a:ext cx="5307496" cy="3538331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>
          <a:xfrm>
            <a:off x="239349" y="332656"/>
            <a:ext cx="11617291" cy="1191344"/>
          </a:xfrm>
        </p:spPr>
        <p:txBody>
          <a:bodyPr>
            <a:noAutofit/>
          </a:bodyPr>
          <a:lstStyle/>
          <a:p>
            <a:pPr marL="0"/>
            <a:r>
              <a:rPr lang="tr-TR" sz="4400" b="1" dirty="0"/>
              <a:t>İSTENMEYEN OLAY BİLDİRİMİ…</a:t>
            </a:r>
          </a:p>
        </p:txBody>
      </p:sp>
      <p:sp>
        <p:nvSpPr>
          <p:cNvPr id="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>
                <a:latin typeface="Cambria" pitchFamily="18" charset="0"/>
              </a:rPr>
              <a:t>İstenmeyen Olay Bildirimi </a:t>
            </a:r>
            <a:r>
              <a:rPr lang="tr-TR" b="1" dirty="0">
                <a:solidFill>
                  <a:schemeClr val="bg1"/>
                </a:solidFill>
                <a:latin typeface="Cambria" pitchFamily="18" charset="0"/>
              </a:rPr>
              <a:t>İHBAR </a:t>
            </a:r>
          </a:p>
          <a:p>
            <a:pPr>
              <a:buNone/>
            </a:pPr>
            <a:r>
              <a:rPr lang="tr-TR" dirty="0">
                <a:latin typeface="Cambria" pitchFamily="18" charset="0"/>
              </a:rPr>
              <a:t>Bildirimi Yapan Çalışan ise </a:t>
            </a:r>
            <a:r>
              <a:rPr lang="tr-TR" b="1" dirty="0">
                <a:solidFill>
                  <a:schemeClr val="bg1"/>
                </a:solidFill>
                <a:latin typeface="Cambria" pitchFamily="18" charset="0"/>
              </a:rPr>
              <a:t>MUHBİR Değildir.</a:t>
            </a:r>
          </a:p>
          <a:p>
            <a:pPr>
              <a:buNone/>
            </a:pPr>
            <a:r>
              <a:rPr lang="tr-TR" b="1" dirty="0">
                <a:solidFill>
                  <a:schemeClr val="bg1"/>
                </a:solidFill>
                <a:latin typeface="Cambria" pitchFamily="18" charset="0"/>
              </a:rPr>
              <a:t>Çünkü;</a:t>
            </a:r>
            <a:endParaRPr lang="tr-TR" dirty="0">
              <a:latin typeface="Cambria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tr-TR" dirty="0">
                <a:latin typeface="Cambria" pitchFamily="18" charset="0"/>
              </a:rPr>
              <a:t>Kişisel bilgi yok, </a:t>
            </a:r>
          </a:p>
          <a:p>
            <a:pPr lvl="0">
              <a:buFont typeface="Wingdings" pitchFamily="2" charset="2"/>
              <a:buChar char="Ø"/>
            </a:pPr>
            <a:r>
              <a:rPr lang="tr-TR" dirty="0">
                <a:latin typeface="Cambria" pitchFamily="18" charset="0"/>
              </a:rPr>
              <a:t>Gizlilik esaslı,</a:t>
            </a:r>
          </a:p>
          <a:p>
            <a:pPr lvl="0">
              <a:buFont typeface="Wingdings" pitchFamily="2" charset="2"/>
              <a:buChar char="Ø"/>
            </a:pPr>
            <a:r>
              <a:rPr lang="tr-TR" dirty="0">
                <a:latin typeface="Cambria" pitchFamily="18" charset="0"/>
              </a:rPr>
              <a:t>Cezalandırılma ve yaptırım yok,</a:t>
            </a:r>
            <a:endParaRPr lang="tr-TR" dirty="0"/>
          </a:p>
          <a:p>
            <a:pPr>
              <a:buFont typeface="Wingdings" pitchFamily="2" charset="2"/>
              <a:buChar char="Ø"/>
            </a:pPr>
            <a:r>
              <a:rPr lang="tr-TR" dirty="0">
                <a:latin typeface="Cambria" pitchFamily="18" charset="0"/>
              </a:rPr>
              <a:t>Görüşler bildirilecek ve sistemli çözümler sağlanacak</a:t>
            </a:r>
          </a:p>
          <a:p>
            <a:pPr lvl="0">
              <a:buNone/>
            </a:pPr>
            <a:endParaRPr lang="tr-TR" dirty="0">
              <a:latin typeface="Cambria" pitchFamily="18" charset="0"/>
            </a:endParaRPr>
          </a:p>
          <a:p>
            <a:pPr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19666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04088"/>
            <a:ext cx="10972800" cy="1231392"/>
          </a:xfrm>
        </p:spPr>
        <p:txBody>
          <a:bodyPr>
            <a:normAutofit fontScale="90000"/>
          </a:bodyPr>
          <a:lstStyle/>
          <a:p>
            <a:r>
              <a:rPr lang="tr-TR" sz="8800" b="1" dirty="0"/>
              <a:t>İOB </a:t>
            </a:r>
            <a:r>
              <a:rPr lang="tr-TR" sz="5400" dirty="0"/>
              <a:t>(Örnek </a:t>
            </a:r>
            <a:r>
              <a:rPr lang="tr-TR" sz="5400" dirty="0" err="1"/>
              <a:t>Uyg</a:t>
            </a:r>
            <a:r>
              <a:rPr lang="tr-TR" sz="5400" dirty="0"/>
              <a:t>.)…</a:t>
            </a:r>
            <a:br>
              <a:rPr lang="tr-TR" b="1" dirty="0"/>
            </a:br>
            <a:endParaRPr lang="tr-TR" sz="16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899746" y="1935480"/>
            <a:ext cx="10972800" cy="438912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tr-TR" sz="1600" i="1" dirty="0"/>
              <a:t>  </a:t>
            </a:r>
          </a:p>
          <a:p>
            <a:pPr algn="l">
              <a:lnSpc>
                <a:spcPct val="90000"/>
              </a:lnSpc>
              <a:buNone/>
            </a:pPr>
            <a:endParaRPr lang="tr-TR" sz="1600" i="1" dirty="0"/>
          </a:p>
          <a:p>
            <a:pPr algn="l">
              <a:lnSpc>
                <a:spcPct val="90000"/>
              </a:lnSpc>
              <a:buNone/>
            </a:pPr>
            <a:endParaRPr lang="tr-TR" sz="1600" i="1" dirty="0"/>
          </a:p>
        </p:txBody>
      </p:sp>
      <p:pic>
        <p:nvPicPr>
          <p:cNvPr id="8" name="Resim 7"/>
          <p:cNvPicPr/>
          <p:nvPr/>
        </p:nvPicPr>
        <p:blipFill>
          <a:blip r:embed="rId3"/>
          <a:stretch>
            <a:fillRect/>
          </a:stretch>
        </p:blipFill>
        <p:spPr>
          <a:xfrm>
            <a:off x="609599" y="1820228"/>
            <a:ext cx="3654669" cy="4642118"/>
          </a:xfrm>
          <a:prstGeom prst="rect">
            <a:avLst/>
          </a:prstGeom>
          <a:ln cmpd="sng">
            <a:solidFill>
              <a:srgbClr val="FF0000"/>
            </a:solidFill>
          </a:ln>
        </p:spPr>
      </p:pic>
      <p:pic>
        <p:nvPicPr>
          <p:cNvPr id="9" name="Resim 8"/>
          <p:cNvPicPr/>
          <p:nvPr/>
        </p:nvPicPr>
        <p:blipFill>
          <a:blip r:embed="rId4"/>
          <a:stretch>
            <a:fillRect/>
          </a:stretch>
        </p:blipFill>
        <p:spPr>
          <a:xfrm>
            <a:off x="5117123" y="2050731"/>
            <a:ext cx="6277708" cy="4086300"/>
          </a:xfrm>
          <a:prstGeom prst="rect">
            <a:avLst/>
          </a:prstGeom>
        </p:spPr>
      </p:pic>
      <p:sp>
        <p:nvSpPr>
          <p:cNvPr id="3" name="Eksi 2"/>
          <p:cNvSpPr/>
          <p:nvPr/>
        </p:nvSpPr>
        <p:spPr>
          <a:xfrm>
            <a:off x="609598" y="3465593"/>
            <a:ext cx="3654670" cy="231112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Eksi 9"/>
          <p:cNvSpPr/>
          <p:nvPr/>
        </p:nvSpPr>
        <p:spPr>
          <a:xfrm>
            <a:off x="609598" y="5689042"/>
            <a:ext cx="3654670" cy="231112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Bükülü Ok 10"/>
          <p:cNvSpPr/>
          <p:nvPr/>
        </p:nvSpPr>
        <p:spPr>
          <a:xfrm>
            <a:off x="4264268" y="4260501"/>
            <a:ext cx="852855" cy="154409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sz="4900" b="1" dirty="0"/>
              <a:t>BİLDİRİMLERİN FAYDASI… </a:t>
            </a:r>
            <a:r>
              <a:rPr lang="tr-TR" sz="3100" b="1" dirty="0"/>
              <a:t>Bildirimler  ile hataları minimize edelim…</a:t>
            </a:r>
            <a:br>
              <a:rPr lang="tr-TR" b="1" dirty="0"/>
            </a:br>
            <a:br>
              <a:rPr lang="tr-TR" b="1" dirty="0"/>
            </a:br>
            <a:endParaRPr lang="tr-TR" sz="16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tr-TR" sz="1600" i="1" dirty="0"/>
              <a:t>  </a:t>
            </a:r>
          </a:p>
          <a:p>
            <a:pPr algn="l">
              <a:lnSpc>
                <a:spcPct val="90000"/>
              </a:lnSpc>
              <a:buNone/>
            </a:pPr>
            <a:endParaRPr lang="tr-TR" sz="1600" i="1" dirty="0"/>
          </a:p>
          <a:p>
            <a:pPr algn="l">
              <a:lnSpc>
                <a:spcPct val="90000"/>
              </a:lnSpc>
              <a:buNone/>
            </a:pPr>
            <a:endParaRPr lang="tr-TR" sz="1600" i="1" dirty="0"/>
          </a:p>
          <a:p>
            <a:pPr algn="l">
              <a:lnSpc>
                <a:spcPct val="90000"/>
              </a:lnSpc>
              <a:buNone/>
            </a:pPr>
            <a:r>
              <a:rPr lang="tr-TR" sz="2400" i="1" dirty="0"/>
              <a:t> Kalitemiz, en zayıf halkamız</a:t>
            </a:r>
          </a:p>
          <a:p>
            <a:pPr algn="l">
              <a:lnSpc>
                <a:spcPct val="90000"/>
              </a:lnSpc>
              <a:buNone/>
            </a:pPr>
            <a:r>
              <a:rPr lang="tr-TR" sz="2400" i="1" dirty="0"/>
              <a:t> veya çarkın aksayan dişlisidir.</a:t>
            </a:r>
          </a:p>
          <a:p>
            <a:pPr algn="l">
              <a:lnSpc>
                <a:spcPct val="90000"/>
              </a:lnSpc>
              <a:buNone/>
            </a:pPr>
            <a:r>
              <a:rPr lang="tr-TR" sz="2400" i="1" dirty="0"/>
              <a:t> Aksayan olayları bildirelim ki;</a:t>
            </a:r>
          </a:p>
          <a:p>
            <a:pPr algn="l">
              <a:lnSpc>
                <a:spcPct val="90000"/>
              </a:lnSpc>
              <a:buNone/>
            </a:pPr>
            <a:r>
              <a:rPr lang="tr-TR" sz="2400" i="1" dirty="0"/>
              <a:t> “algılanan kalitemiz” yükselsin. </a:t>
            </a:r>
          </a:p>
          <a:p>
            <a:pPr>
              <a:lnSpc>
                <a:spcPct val="90000"/>
              </a:lnSpc>
              <a:buNone/>
            </a:pPr>
            <a:endParaRPr lang="tr-TR" sz="1600" i="1" dirty="0"/>
          </a:p>
          <a:p>
            <a:pPr>
              <a:lnSpc>
                <a:spcPct val="90000"/>
              </a:lnSpc>
              <a:buNone/>
            </a:pPr>
            <a:endParaRPr lang="tr-TR" b="1" dirty="0"/>
          </a:p>
          <a:p>
            <a:pPr>
              <a:lnSpc>
                <a:spcPct val="90000"/>
              </a:lnSpc>
              <a:buNone/>
            </a:pPr>
            <a:endParaRPr lang="tr-TR" dirty="0"/>
          </a:p>
        </p:txBody>
      </p:sp>
      <p:pic>
        <p:nvPicPr>
          <p:cNvPr id="7" name="Picture 2" descr="C:\Users\GÖZ POL DR1\Desktop\disli_cark_resmi-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2011" y="3068960"/>
            <a:ext cx="5616624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0523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4400" b="1" dirty="0"/>
              <a:t>DİF …</a:t>
            </a:r>
            <a:endParaRPr lang="tr-TR" sz="44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600200"/>
            <a:ext cx="11521280" cy="487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tr-TR" b="1" dirty="0"/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tr-TR" sz="2800" dirty="0"/>
              <a:t>DİF ?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tr-TR" sz="2800" dirty="0"/>
              <a:t>Düzeltici İyileştirici Faaliyet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tr-TR" sz="2800" dirty="0"/>
              <a:t>Bildirim ve aksaklık tespitinden sonra DİF açılır ve sonuçlandırılır.</a:t>
            </a:r>
          </a:p>
          <a:p>
            <a:r>
              <a:rPr lang="tr-TR" sz="2800" dirty="0"/>
              <a:t>Düzeltici- İyileştirici Faaliyet: Sağlıkta Kalite Standartları kapsamında tespit edilen uygunsuzlukları, oluşan problemin kaynağını veya uygunsuzluk gelişme</a:t>
            </a:r>
          </a:p>
          <a:p>
            <a:r>
              <a:rPr lang="tr-TR" sz="2800" dirty="0"/>
              <a:t>Potansiyeli olan durumları ortadan kaldırmaya yönelik faaliyetlerdir.</a:t>
            </a:r>
          </a:p>
          <a:p>
            <a:pPr marL="457200" indent="-457200" algn="l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tr-TR" sz="1600" i="1" dirty="0"/>
          </a:p>
          <a:p>
            <a:pPr>
              <a:lnSpc>
                <a:spcPct val="90000"/>
              </a:lnSpc>
              <a:buNone/>
            </a:pPr>
            <a:endParaRPr lang="tr-TR" sz="1600" i="1" dirty="0"/>
          </a:p>
          <a:p>
            <a:pPr>
              <a:lnSpc>
                <a:spcPct val="90000"/>
              </a:lnSpc>
              <a:buNone/>
            </a:pPr>
            <a:endParaRPr lang="tr-TR" b="1" dirty="0"/>
          </a:p>
          <a:p>
            <a:pPr>
              <a:lnSpc>
                <a:spcPct val="90000"/>
              </a:lnSpc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908720"/>
          </a:xfrm>
        </p:spPr>
        <p:txBody>
          <a:bodyPr>
            <a:noAutofit/>
          </a:bodyPr>
          <a:lstStyle/>
          <a:p>
            <a:r>
              <a:rPr lang="tr-TR" sz="4400" b="1" dirty="0"/>
              <a:t>DİF </a:t>
            </a:r>
            <a:r>
              <a:rPr lang="tr-TR" sz="2400" dirty="0"/>
              <a:t>(Örnek Uyg.)…</a:t>
            </a:r>
          </a:p>
        </p:txBody>
      </p:sp>
      <p:pic>
        <p:nvPicPr>
          <p:cNvPr id="7" name="Resim 6"/>
          <p:cNvPicPr/>
          <p:nvPr/>
        </p:nvPicPr>
        <p:blipFill>
          <a:blip r:embed="rId2"/>
          <a:stretch>
            <a:fillRect/>
          </a:stretch>
        </p:blipFill>
        <p:spPr>
          <a:xfrm>
            <a:off x="4793064" y="1286115"/>
            <a:ext cx="6789336" cy="4823283"/>
          </a:xfrm>
          <a:prstGeom prst="rect">
            <a:avLst/>
          </a:prstGeom>
        </p:spPr>
      </p:pic>
      <p:sp>
        <p:nvSpPr>
          <p:cNvPr id="10" name="Bükülü Ok 9"/>
          <p:cNvSpPr/>
          <p:nvPr/>
        </p:nvSpPr>
        <p:spPr>
          <a:xfrm>
            <a:off x="3808325" y="4083119"/>
            <a:ext cx="852855" cy="154409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E0B833A-BC6B-EAD4-CFF4-BF4A9BE03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503037"/>
            <a:ext cx="3198725" cy="4389437"/>
          </a:xfrm>
          <a:prstGeom prst="rect">
            <a:avLst/>
          </a:prstGeom>
        </p:spPr>
      </p:pic>
      <p:sp>
        <p:nvSpPr>
          <p:cNvPr id="9" name="Eksi 8"/>
          <p:cNvSpPr/>
          <p:nvPr/>
        </p:nvSpPr>
        <p:spPr>
          <a:xfrm>
            <a:off x="153655" y="4438899"/>
            <a:ext cx="3654670" cy="231112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Eksi 7"/>
          <p:cNvSpPr/>
          <p:nvPr/>
        </p:nvSpPr>
        <p:spPr>
          <a:xfrm>
            <a:off x="153655" y="1826074"/>
            <a:ext cx="3654670" cy="231112"/>
          </a:xfrm>
          <a:prstGeom prst="mathMinus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692696"/>
          </a:xfrm>
        </p:spPr>
        <p:txBody>
          <a:bodyPr>
            <a:noAutofit/>
          </a:bodyPr>
          <a:lstStyle/>
          <a:p>
            <a:r>
              <a:rPr lang="tr-TR" sz="4400" b="1"/>
              <a:t>DİF </a:t>
            </a:r>
            <a:r>
              <a:rPr lang="tr-TR" sz="2400" dirty="0"/>
              <a:t>(Örnek Uyg.)…</a:t>
            </a:r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5" y="548680"/>
            <a:ext cx="6432713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748145" y="192375"/>
            <a:ext cx="110203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000" b="1" dirty="0"/>
              <a:t>Bilgi Güvenliğinde İnsan Faktörü</a:t>
            </a:r>
            <a:endParaRPr lang="tr-TR" sz="5000" dirty="0"/>
          </a:p>
        </p:txBody>
      </p:sp>
      <p:sp>
        <p:nvSpPr>
          <p:cNvPr id="3" name="İçerik Yer Tutucusu 1"/>
          <p:cNvSpPr txBox="1">
            <a:spLocks/>
          </p:cNvSpPr>
          <p:nvPr/>
        </p:nvSpPr>
        <p:spPr>
          <a:xfrm>
            <a:off x="648928" y="1600202"/>
            <a:ext cx="10785987" cy="22031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Bilgi güvenliği yatırımlarının büyük bir yüzdesi teknik önlemler ile sağlanıyor olsa bile, insan faktörü bilgi güvenliğinin en önemli halkasıdır.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İnsan faktörü güvenliğin en zayıf halkasını oluşturur.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Metin kutusu 6"/>
          <p:cNvSpPr txBox="1"/>
          <p:nvPr/>
        </p:nvSpPr>
        <p:spPr>
          <a:xfrm>
            <a:off x="668592" y="4621697"/>
            <a:ext cx="661711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Ve zincir en zayıf halkası kadar güçlüdür</a:t>
            </a:r>
            <a:r>
              <a:rPr lang="tr-TR" b="1" dirty="0"/>
              <a:t>.</a:t>
            </a:r>
          </a:p>
          <a:p>
            <a:pPr algn="ctr"/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01" y="3759420"/>
            <a:ext cx="4769920" cy="3078767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985652" y="156749"/>
            <a:ext cx="109422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5000" b="1" dirty="0"/>
              <a:t>Bilgi Güvenliğinde İnsan Faktörü</a:t>
            </a:r>
            <a:endParaRPr lang="tr-TR" sz="5000" dirty="0"/>
          </a:p>
        </p:txBody>
      </p:sp>
      <p:sp>
        <p:nvSpPr>
          <p:cNvPr id="3" name="Metin kutusu 6"/>
          <p:cNvSpPr txBox="1"/>
          <p:nvPr/>
        </p:nvSpPr>
        <p:spPr>
          <a:xfrm>
            <a:off x="521110" y="1589010"/>
            <a:ext cx="110347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dirty="0"/>
              <a:t>İnsanoğlunun en büyük zafiyetlerinden birisi </a:t>
            </a:r>
            <a:r>
              <a:rPr lang="tr-TR" sz="3200" b="1" dirty="0"/>
              <a:t>GÜVENDİR!</a:t>
            </a:r>
            <a:endParaRPr lang="tr-TR" b="1" dirty="0"/>
          </a:p>
          <a:p>
            <a:pPr algn="just"/>
            <a:endParaRPr lang="tr-TR" dirty="0"/>
          </a:p>
        </p:txBody>
      </p:sp>
      <p:sp>
        <p:nvSpPr>
          <p:cNvPr id="4" name="İçerik Yer Tutucusu 1"/>
          <p:cNvSpPr txBox="1">
            <a:spLocks/>
          </p:cNvSpPr>
          <p:nvPr/>
        </p:nvSpPr>
        <p:spPr>
          <a:xfrm>
            <a:off x="619432" y="3257915"/>
            <a:ext cx="7212603" cy="30480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Güvenliğin sadece küçük bir kısmı olan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 20’si  teknik güvenlik önlemleri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ile sağlanır.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Büyük kısım olan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 80’ni ise kullanıcıya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bağlıdır.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Resim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2035" y="2157577"/>
            <a:ext cx="3597169" cy="4402249"/>
          </a:xfrm>
          <a:prstGeom prst="rect">
            <a:avLst/>
          </a:prstGeom>
          <a:effectLst>
            <a:softEdge rad="2286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90005" y="156749"/>
            <a:ext cx="118396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500" b="1" dirty="0"/>
              <a:t>Bilgi Güvenliğinde Dahili Tehdit Unsurları</a:t>
            </a:r>
            <a:endParaRPr lang="tr-TR" sz="4500" dirty="0"/>
          </a:p>
        </p:txBody>
      </p:sp>
      <p:sp>
        <p:nvSpPr>
          <p:cNvPr id="3" name="Metin kutusu 6"/>
          <p:cNvSpPr txBox="1"/>
          <p:nvPr/>
        </p:nvSpPr>
        <p:spPr>
          <a:xfrm>
            <a:off x="166255" y="1589010"/>
            <a:ext cx="94883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b="1" dirty="0"/>
              <a:t>Bilgisiz ve Bilinçsiz Kullanım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tr-TR" sz="3200" dirty="0"/>
              <a:t>Temizlik görevlisinin sunucunun fişini çekmesi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tr-TR" sz="3200" dirty="0"/>
              <a:t>Eğitilmemiş çalışanın veri tabanını silmesi</a:t>
            </a:r>
            <a:endParaRPr lang="tr-TR" sz="3200" b="1" dirty="0"/>
          </a:p>
          <a:p>
            <a:endParaRPr lang="tr-TR" dirty="0"/>
          </a:p>
        </p:txBody>
      </p:sp>
      <p:pic>
        <p:nvPicPr>
          <p:cNvPr id="4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003164"/>
            <a:ext cx="2857500" cy="2295525"/>
          </a:xfrm>
          <a:prstGeom prst="rect">
            <a:avLst/>
          </a:prstGeom>
        </p:spPr>
      </p:pic>
      <p:sp>
        <p:nvSpPr>
          <p:cNvPr id="5" name="Metin kutusu 8"/>
          <p:cNvSpPr txBox="1"/>
          <p:nvPr/>
        </p:nvSpPr>
        <p:spPr>
          <a:xfrm>
            <a:off x="154380" y="3318570"/>
            <a:ext cx="103909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tr-TR" sz="3200" b="1" dirty="0"/>
              <a:t>Kötü Niyetli Hareketler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tr-TR" sz="3200" dirty="0"/>
              <a:t>İşten çıkarılan çalışanın, Kuruma ait Web sitesini değiştirmesi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tr-TR" sz="3200" dirty="0"/>
              <a:t>Bir çalışanının, Ağda </a:t>
            </a:r>
            <a:r>
              <a:rPr lang="tr-TR" sz="3200" dirty="0" err="1"/>
              <a:t>Sniffer</a:t>
            </a:r>
            <a:r>
              <a:rPr lang="tr-TR" sz="3200" dirty="0"/>
              <a:t> çalıştırarak E-postaları okuması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tr-TR" sz="3200" dirty="0"/>
              <a:t>Bir yöneticinin, Geliştirilen ürünün planını rakip kurumlara satması</a:t>
            </a:r>
            <a:endParaRPr lang="tr-TR" dirty="0"/>
          </a:p>
        </p:txBody>
      </p:sp>
      <p:pic>
        <p:nvPicPr>
          <p:cNvPr id="6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297" y="3807821"/>
            <a:ext cx="1570703" cy="2857500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6089</TotalTime>
  <Words>2030</Words>
  <Application>Microsoft Office PowerPoint</Application>
  <PresentationFormat>Geniş ekran</PresentationFormat>
  <Paragraphs>297</Paragraphs>
  <Slides>65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65</vt:i4>
      </vt:variant>
    </vt:vector>
  </HeadingPairs>
  <TitlesOfParts>
    <vt:vector size="75" baseType="lpstr">
      <vt:lpstr>Arial</vt:lpstr>
      <vt:lpstr>Calibri</vt:lpstr>
      <vt:lpstr>Cambria</vt:lpstr>
      <vt:lpstr>Century Gothic</vt:lpstr>
      <vt:lpstr>Constantia</vt:lpstr>
      <vt:lpstr>Courier New</vt:lpstr>
      <vt:lpstr>Times New Roman</vt:lpstr>
      <vt:lpstr>Wingdings</vt:lpstr>
      <vt:lpstr>Wingdings 2</vt:lpstr>
      <vt:lpstr>Akış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Doküman Yönetimi   Eğitimi </vt:lpstr>
      <vt:lpstr>SUNUM PLANI</vt:lpstr>
      <vt:lpstr>AMAÇ:</vt:lpstr>
      <vt:lpstr>ETKİN BİR SİSTEM OLUŞTURMANIN İLK BASAMAĞI NEDİR???</vt:lpstr>
      <vt:lpstr>PowerPoint Sunusu</vt:lpstr>
      <vt:lpstr>TANIMLAR….</vt:lpstr>
      <vt:lpstr>PowerPoint Sunusu</vt:lpstr>
      <vt:lpstr>TANIMLAR</vt:lpstr>
      <vt:lpstr>TANIMLAR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Hazırlanacak Dokümanın Miktar Ve İçeriğini Ne Etkiler?</vt:lpstr>
      <vt:lpstr>PowerPoint Sunusu</vt:lpstr>
      <vt:lpstr>Bu Nedenle Temel Hedef….</vt:lpstr>
      <vt:lpstr>Dokümanın Formatı Nasıl Olmalı ?</vt:lpstr>
      <vt:lpstr>Dokümanlar Nasıl Hazırlanmalı ?</vt:lpstr>
      <vt:lpstr>Doküman Nasıl Hazırlanmalı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Dokümanlar Nasıl Kodlanmalı ?</vt:lpstr>
      <vt:lpstr>PowerPoint Sunusu</vt:lpstr>
      <vt:lpstr>Dokümanların Asılmasında Nelere Dikkat Edilmeli ?</vt:lpstr>
      <vt:lpstr>Dokümanların Asılmasında Nelere Dikkat Edilmeli ?</vt:lpstr>
      <vt:lpstr>İSTENMEYEN OLAY BİLDİRİMİ… </vt:lpstr>
      <vt:lpstr>İSTENMEYEN OLAY BİLDİRİMİ (Örnek Uyg ) …</vt:lpstr>
      <vt:lpstr>İSTENMEYEN OLAY BİLDİRİMİ…</vt:lpstr>
      <vt:lpstr>İOB (Örnek Uyg.)… </vt:lpstr>
      <vt:lpstr>BİLDİRİMLERİN FAYDASI… Bildirimler  ile hataları minimize edelim…  </vt:lpstr>
      <vt:lpstr>DİF …</vt:lpstr>
      <vt:lpstr>DİF (Örnek Uyg.)…</vt:lpstr>
      <vt:lpstr>DİF (Örnek Uyg.)…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Faruk ÇALIKUŞU</dc:creator>
  <cp:lastModifiedBy>KALİTE BİRİMİ</cp:lastModifiedBy>
  <cp:revision>336</cp:revision>
  <dcterms:created xsi:type="dcterms:W3CDTF">2014-05-12T11:34:51Z</dcterms:created>
  <dcterms:modified xsi:type="dcterms:W3CDTF">2025-10-21T10:34:48Z</dcterms:modified>
</cp:coreProperties>
</file>