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8" r:id="rId23"/>
    <p:sldId id="279" r:id="rId24"/>
    <p:sldId id="276" r:id="rId25"/>
    <p:sldId id="280" r:id="rId26"/>
    <p:sldId id="28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 autoAdjust="0"/>
    <p:restoredTop sz="90706" autoAdjust="0"/>
  </p:normalViewPr>
  <p:slideViewPr>
    <p:cSldViewPr snapToGrid="0">
      <p:cViewPr varScale="1">
        <p:scale>
          <a:sx n="50" d="100"/>
          <a:sy n="50" d="100"/>
        </p:scale>
        <p:origin x="42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38009-3022-4E31-BBD8-3DD5B746B399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58E0A1F-089D-428B-A088-F8097B236B7D}">
      <dgm:prSet/>
      <dgm:spPr/>
      <dgm:t>
        <a:bodyPr/>
        <a:lstStyle/>
        <a:p>
          <a:r>
            <a:rPr lang="tr-TR" b="1" dirty="0"/>
            <a:t>Planla</a:t>
          </a:r>
          <a:endParaRPr lang="tr-TR" dirty="0"/>
        </a:p>
      </dgm:t>
    </dgm:pt>
    <dgm:pt modelId="{0F6028FD-F868-412A-B594-B951085FC88F}" type="parTrans" cxnId="{B08F4E9A-2238-4AF2-9A82-CC696267B2D9}">
      <dgm:prSet/>
      <dgm:spPr/>
      <dgm:t>
        <a:bodyPr/>
        <a:lstStyle/>
        <a:p>
          <a:endParaRPr lang="tr-TR"/>
        </a:p>
      </dgm:t>
    </dgm:pt>
    <dgm:pt modelId="{93C3E172-7A75-4805-AB8A-5143A3A20DA3}" type="sibTrans" cxnId="{B08F4E9A-2238-4AF2-9A82-CC696267B2D9}">
      <dgm:prSet/>
      <dgm:spPr/>
      <dgm:t>
        <a:bodyPr/>
        <a:lstStyle/>
        <a:p>
          <a:endParaRPr lang="tr-TR"/>
        </a:p>
      </dgm:t>
    </dgm:pt>
    <dgm:pt modelId="{BA0AF962-9CE7-40DD-9B7D-4C3A8D4448D9}">
      <dgm:prSet/>
      <dgm:spPr/>
      <dgm:t>
        <a:bodyPr/>
        <a:lstStyle/>
        <a:p>
          <a:r>
            <a:rPr lang="tr-TR" b="1" dirty="0"/>
            <a:t>Uygula</a:t>
          </a:r>
          <a:endParaRPr lang="tr-TR" dirty="0"/>
        </a:p>
      </dgm:t>
    </dgm:pt>
    <dgm:pt modelId="{C9A597D4-0FC6-489D-8274-A76C8AE8AD4A}" type="parTrans" cxnId="{8239A729-966F-49F3-BF41-EA5739F8633D}">
      <dgm:prSet/>
      <dgm:spPr/>
      <dgm:t>
        <a:bodyPr/>
        <a:lstStyle/>
        <a:p>
          <a:endParaRPr lang="tr-TR"/>
        </a:p>
      </dgm:t>
    </dgm:pt>
    <dgm:pt modelId="{08E3C641-0A21-4565-A9DE-E47DB727004D}" type="sibTrans" cxnId="{8239A729-966F-49F3-BF41-EA5739F8633D}">
      <dgm:prSet/>
      <dgm:spPr/>
      <dgm:t>
        <a:bodyPr/>
        <a:lstStyle/>
        <a:p>
          <a:endParaRPr lang="tr-TR"/>
        </a:p>
      </dgm:t>
    </dgm:pt>
    <dgm:pt modelId="{BE739CB4-5E88-4009-A069-258C1EB1262B}">
      <dgm:prSet/>
      <dgm:spPr/>
      <dgm:t>
        <a:bodyPr/>
        <a:lstStyle/>
        <a:p>
          <a:r>
            <a:rPr lang="tr-TR" b="1" dirty="0"/>
            <a:t>Kontrol Et </a:t>
          </a:r>
          <a:endParaRPr lang="tr-TR" dirty="0"/>
        </a:p>
      </dgm:t>
    </dgm:pt>
    <dgm:pt modelId="{E399421E-17DB-4974-986F-4C45B3A19319}" type="parTrans" cxnId="{481AC900-7627-4382-BA2D-C5748CEED31B}">
      <dgm:prSet/>
      <dgm:spPr/>
      <dgm:t>
        <a:bodyPr/>
        <a:lstStyle/>
        <a:p>
          <a:endParaRPr lang="tr-TR"/>
        </a:p>
      </dgm:t>
    </dgm:pt>
    <dgm:pt modelId="{F2B14B24-E708-40A6-9A70-222FADB89D57}" type="sibTrans" cxnId="{481AC900-7627-4382-BA2D-C5748CEED31B}">
      <dgm:prSet/>
      <dgm:spPr/>
      <dgm:t>
        <a:bodyPr/>
        <a:lstStyle/>
        <a:p>
          <a:endParaRPr lang="tr-TR"/>
        </a:p>
      </dgm:t>
    </dgm:pt>
    <dgm:pt modelId="{3274F803-225E-465D-8E5E-7451635463B4}">
      <dgm:prSet/>
      <dgm:spPr/>
      <dgm:t>
        <a:bodyPr/>
        <a:lstStyle/>
        <a:p>
          <a:r>
            <a:rPr lang="tr-TR" b="1"/>
            <a:t>Önlem Al</a:t>
          </a:r>
          <a:endParaRPr lang="tr-TR"/>
        </a:p>
      </dgm:t>
    </dgm:pt>
    <dgm:pt modelId="{0DF6F760-E30F-4486-8E8C-05474B7E3D7B}" type="parTrans" cxnId="{40A31F0C-CE52-46D7-A754-6FDD4A2C15B3}">
      <dgm:prSet/>
      <dgm:spPr/>
      <dgm:t>
        <a:bodyPr/>
        <a:lstStyle/>
        <a:p>
          <a:endParaRPr lang="tr-TR"/>
        </a:p>
      </dgm:t>
    </dgm:pt>
    <dgm:pt modelId="{100FF746-3764-4547-8215-3BB8D92FA53F}" type="sibTrans" cxnId="{40A31F0C-CE52-46D7-A754-6FDD4A2C15B3}">
      <dgm:prSet/>
      <dgm:spPr/>
      <dgm:t>
        <a:bodyPr/>
        <a:lstStyle/>
        <a:p>
          <a:endParaRPr lang="tr-TR"/>
        </a:p>
      </dgm:t>
    </dgm:pt>
    <dgm:pt modelId="{5A54753D-7728-4C42-A4CC-01C6360D7FEC}" type="pres">
      <dgm:prSet presAssocID="{84D38009-3022-4E31-BBD8-3DD5B746B39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4C584F8-84C4-45D7-BD18-C5963618A45B}" type="pres">
      <dgm:prSet presAssocID="{84D38009-3022-4E31-BBD8-3DD5B746B399}" presName="children" presStyleCnt="0"/>
      <dgm:spPr/>
    </dgm:pt>
    <dgm:pt modelId="{2CEB4126-5D87-4687-AA1B-7EE4488723A8}" type="pres">
      <dgm:prSet presAssocID="{84D38009-3022-4E31-BBD8-3DD5B746B399}" presName="childPlaceholder" presStyleCnt="0"/>
      <dgm:spPr/>
    </dgm:pt>
    <dgm:pt modelId="{EC26AB00-E9DE-4BF9-B8D4-F8222452A36D}" type="pres">
      <dgm:prSet presAssocID="{84D38009-3022-4E31-BBD8-3DD5B746B399}" presName="circle" presStyleCnt="0"/>
      <dgm:spPr/>
    </dgm:pt>
    <dgm:pt modelId="{2AF0D8C3-A9A8-41DB-912A-B6F0AD1FD75D}" type="pres">
      <dgm:prSet presAssocID="{84D38009-3022-4E31-BBD8-3DD5B746B399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8B5566C0-200C-4783-BA9B-4B43F1FE2179}" type="pres">
      <dgm:prSet presAssocID="{84D38009-3022-4E31-BBD8-3DD5B746B399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A46DB018-6A15-4D98-A4AB-E8DF8FF64A8B}" type="pres">
      <dgm:prSet presAssocID="{84D38009-3022-4E31-BBD8-3DD5B746B399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53C046AE-5A8C-4CD9-83A1-D9CA4FC19F7F}" type="pres">
      <dgm:prSet presAssocID="{84D38009-3022-4E31-BBD8-3DD5B746B399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A93C1094-6049-499A-9ECF-CBBDB0B961AC}" type="pres">
      <dgm:prSet presAssocID="{84D38009-3022-4E31-BBD8-3DD5B746B399}" presName="quadrantPlaceholder" presStyleCnt="0"/>
      <dgm:spPr/>
    </dgm:pt>
    <dgm:pt modelId="{62FC86AD-3019-4639-9FEC-518BA2235160}" type="pres">
      <dgm:prSet presAssocID="{84D38009-3022-4E31-BBD8-3DD5B746B399}" presName="center1" presStyleLbl="fgShp" presStyleIdx="0" presStyleCnt="2"/>
      <dgm:spPr/>
    </dgm:pt>
    <dgm:pt modelId="{1F791BF1-BF78-4D4F-85FA-23641863F732}" type="pres">
      <dgm:prSet presAssocID="{84D38009-3022-4E31-BBD8-3DD5B746B399}" presName="center2" presStyleLbl="fgShp" presStyleIdx="1" presStyleCnt="2"/>
      <dgm:spPr/>
    </dgm:pt>
  </dgm:ptLst>
  <dgm:cxnLst>
    <dgm:cxn modelId="{481AC900-7627-4382-BA2D-C5748CEED31B}" srcId="{84D38009-3022-4E31-BBD8-3DD5B746B399}" destId="{BE739CB4-5E88-4009-A069-258C1EB1262B}" srcOrd="2" destOrd="0" parTransId="{E399421E-17DB-4974-986F-4C45B3A19319}" sibTransId="{F2B14B24-E708-40A6-9A70-222FADB89D57}"/>
    <dgm:cxn modelId="{40A31F0C-CE52-46D7-A754-6FDD4A2C15B3}" srcId="{84D38009-3022-4E31-BBD8-3DD5B746B399}" destId="{3274F803-225E-465D-8E5E-7451635463B4}" srcOrd="3" destOrd="0" parTransId="{0DF6F760-E30F-4486-8E8C-05474B7E3D7B}" sibTransId="{100FF746-3764-4547-8215-3BB8D92FA53F}"/>
    <dgm:cxn modelId="{8239A729-966F-49F3-BF41-EA5739F8633D}" srcId="{84D38009-3022-4E31-BBD8-3DD5B746B399}" destId="{BA0AF962-9CE7-40DD-9B7D-4C3A8D4448D9}" srcOrd="1" destOrd="0" parTransId="{C9A597D4-0FC6-489D-8274-A76C8AE8AD4A}" sibTransId="{08E3C641-0A21-4565-A9DE-E47DB727004D}"/>
    <dgm:cxn modelId="{AD37C83F-6FF7-45A4-BC6C-09786E2A32D9}" type="presOf" srcId="{84D38009-3022-4E31-BBD8-3DD5B746B399}" destId="{5A54753D-7728-4C42-A4CC-01C6360D7FEC}" srcOrd="0" destOrd="0" presId="urn:microsoft.com/office/officeart/2005/8/layout/cycle4"/>
    <dgm:cxn modelId="{ADA48F43-2CF7-4B4B-9C6F-FD9398AFE6EE}" type="presOf" srcId="{BA0AF962-9CE7-40DD-9B7D-4C3A8D4448D9}" destId="{8B5566C0-200C-4783-BA9B-4B43F1FE2179}" srcOrd="0" destOrd="0" presId="urn:microsoft.com/office/officeart/2005/8/layout/cycle4"/>
    <dgm:cxn modelId="{CF7F7E70-F1B1-4D9F-AAE6-A95F0B2F0CB7}" type="presOf" srcId="{3274F803-225E-465D-8E5E-7451635463B4}" destId="{53C046AE-5A8C-4CD9-83A1-D9CA4FC19F7F}" srcOrd="0" destOrd="0" presId="urn:microsoft.com/office/officeart/2005/8/layout/cycle4"/>
    <dgm:cxn modelId="{B08F4E9A-2238-4AF2-9A82-CC696267B2D9}" srcId="{84D38009-3022-4E31-BBD8-3DD5B746B399}" destId="{B58E0A1F-089D-428B-A088-F8097B236B7D}" srcOrd="0" destOrd="0" parTransId="{0F6028FD-F868-412A-B594-B951085FC88F}" sibTransId="{93C3E172-7A75-4805-AB8A-5143A3A20DA3}"/>
    <dgm:cxn modelId="{B51218AA-F3A3-4D7B-B3E8-793CA82E36A3}" type="presOf" srcId="{BE739CB4-5E88-4009-A069-258C1EB1262B}" destId="{A46DB018-6A15-4D98-A4AB-E8DF8FF64A8B}" srcOrd="0" destOrd="0" presId="urn:microsoft.com/office/officeart/2005/8/layout/cycle4"/>
    <dgm:cxn modelId="{383B22CC-20E0-4DEB-806D-A245EB2B14D7}" type="presOf" srcId="{B58E0A1F-089D-428B-A088-F8097B236B7D}" destId="{2AF0D8C3-A9A8-41DB-912A-B6F0AD1FD75D}" srcOrd="0" destOrd="0" presId="urn:microsoft.com/office/officeart/2005/8/layout/cycle4"/>
    <dgm:cxn modelId="{BDAAD2C5-17AD-494C-9BBD-DB87D10713C2}" type="presParOf" srcId="{5A54753D-7728-4C42-A4CC-01C6360D7FEC}" destId="{C4C584F8-84C4-45D7-BD18-C5963618A45B}" srcOrd="0" destOrd="0" presId="urn:microsoft.com/office/officeart/2005/8/layout/cycle4"/>
    <dgm:cxn modelId="{66AF08C9-BB3E-40EB-B004-9814A89CD11B}" type="presParOf" srcId="{C4C584F8-84C4-45D7-BD18-C5963618A45B}" destId="{2CEB4126-5D87-4687-AA1B-7EE4488723A8}" srcOrd="0" destOrd="0" presId="urn:microsoft.com/office/officeart/2005/8/layout/cycle4"/>
    <dgm:cxn modelId="{9AD3E7BC-CEC2-4C6F-9B9E-4018F38CB7F9}" type="presParOf" srcId="{5A54753D-7728-4C42-A4CC-01C6360D7FEC}" destId="{EC26AB00-E9DE-4BF9-B8D4-F8222452A36D}" srcOrd="1" destOrd="0" presId="urn:microsoft.com/office/officeart/2005/8/layout/cycle4"/>
    <dgm:cxn modelId="{926E686F-B4F8-4468-B530-8ACCA4B33B70}" type="presParOf" srcId="{EC26AB00-E9DE-4BF9-B8D4-F8222452A36D}" destId="{2AF0D8C3-A9A8-41DB-912A-B6F0AD1FD75D}" srcOrd="0" destOrd="0" presId="urn:microsoft.com/office/officeart/2005/8/layout/cycle4"/>
    <dgm:cxn modelId="{B203856A-B632-4A4E-A11A-FEB424623F5A}" type="presParOf" srcId="{EC26AB00-E9DE-4BF9-B8D4-F8222452A36D}" destId="{8B5566C0-200C-4783-BA9B-4B43F1FE2179}" srcOrd="1" destOrd="0" presId="urn:microsoft.com/office/officeart/2005/8/layout/cycle4"/>
    <dgm:cxn modelId="{DE077E2B-F3C1-466C-8051-FE3F86608E0A}" type="presParOf" srcId="{EC26AB00-E9DE-4BF9-B8D4-F8222452A36D}" destId="{A46DB018-6A15-4D98-A4AB-E8DF8FF64A8B}" srcOrd="2" destOrd="0" presId="urn:microsoft.com/office/officeart/2005/8/layout/cycle4"/>
    <dgm:cxn modelId="{1B2F20C2-5098-4B79-9851-250B9603A8E6}" type="presParOf" srcId="{EC26AB00-E9DE-4BF9-B8D4-F8222452A36D}" destId="{53C046AE-5A8C-4CD9-83A1-D9CA4FC19F7F}" srcOrd="3" destOrd="0" presId="urn:microsoft.com/office/officeart/2005/8/layout/cycle4"/>
    <dgm:cxn modelId="{00323859-33A3-4B15-99A1-A3E46191C7F2}" type="presParOf" srcId="{EC26AB00-E9DE-4BF9-B8D4-F8222452A36D}" destId="{A93C1094-6049-499A-9ECF-CBBDB0B961AC}" srcOrd="4" destOrd="0" presId="urn:microsoft.com/office/officeart/2005/8/layout/cycle4"/>
    <dgm:cxn modelId="{0743A6FC-70F1-4EA2-8460-1BCECC8A2DE1}" type="presParOf" srcId="{5A54753D-7728-4C42-A4CC-01C6360D7FEC}" destId="{62FC86AD-3019-4639-9FEC-518BA2235160}" srcOrd="2" destOrd="0" presId="urn:microsoft.com/office/officeart/2005/8/layout/cycle4"/>
    <dgm:cxn modelId="{189D099E-DC44-4904-B617-0231A541A59C}" type="presParOf" srcId="{5A54753D-7728-4C42-A4CC-01C6360D7FEC}" destId="{1F791BF1-BF78-4D4F-85FA-23641863F73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0D8C3-A9A8-41DB-912A-B6F0AD1FD75D}">
      <dsp:nvSpPr>
        <dsp:cNvPr id="0" name=""/>
        <dsp:cNvSpPr/>
      </dsp:nvSpPr>
      <dsp:spPr>
        <a:xfrm>
          <a:off x="3330157" y="248026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/>
            <a:t>Planla</a:t>
          </a:r>
          <a:endParaRPr lang="tr-TR" sz="2300" kern="1200" dirty="0"/>
        </a:p>
      </dsp:txBody>
      <dsp:txXfrm>
        <a:off x="3882006" y="799875"/>
        <a:ext cx="1332280" cy="1332280"/>
      </dsp:txXfrm>
    </dsp:sp>
    <dsp:sp modelId="{8B5566C0-200C-4783-BA9B-4B43F1FE2179}">
      <dsp:nvSpPr>
        <dsp:cNvPr id="0" name=""/>
        <dsp:cNvSpPr/>
      </dsp:nvSpPr>
      <dsp:spPr>
        <a:xfrm rot="5400000">
          <a:off x="5301313" y="248026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/>
            <a:t>Uygula</a:t>
          </a:r>
          <a:endParaRPr lang="tr-TR" sz="2300" kern="1200" dirty="0"/>
        </a:p>
      </dsp:txBody>
      <dsp:txXfrm rot="-5400000">
        <a:off x="5301313" y="799875"/>
        <a:ext cx="1332280" cy="1332280"/>
      </dsp:txXfrm>
    </dsp:sp>
    <dsp:sp modelId="{A46DB018-6A15-4D98-A4AB-E8DF8FF64A8B}">
      <dsp:nvSpPr>
        <dsp:cNvPr id="0" name=""/>
        <dsp:cNvSpPr/>
      </dsp:nvSpPr>
      <dsp:spPr>
        <a:xfrm rot="10800000">
          <a:off x="5301313" y="2219182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/>
            <a:t>Kontrol Et </a:t>
          </a:r>
          <a:endParaRPr lang="tr-TR" sz="2300" kern="1200" dirty="0"/>
        </a:p>
      </dsp:txBody>
      <dsp:txXfrm rot="10800000">
        <a:off x="5301313" y="2219182"/>
        <a:ext cx="1332280" cy="1332280"/>
      </dsp:txXfrm>
    </dsp:sp>
    <dsp:sp modelId="{53C046AE-5A8C-4CD9-83A1-D9CA4FC19F7F}">
      <dsp:nvSpPr>
        <dsp:cNvPr id="0" name=""/>
        <dsp:cNvSpPr/>
      </dsp:nvSpPr>
      <dsp:spPr>
        <a:xfrm rot="16200000">
          <a:off x="3330157" y="2219182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/>
            <a:t>Önlem Al</a:t>
          </a:r>
          <a:endParaRPr lang="tr-TR" sz="2300" kern="1200"/>
        </a:p>
      </dsp:txBody>
      <dsp:txXfrm rot="5400000">
        <a:off x="3882006" y="2219182"/>
        <a:ext cx="1332280" cy="1332280"/>
      </dsp:txXfrm>
    </dsp:sp>
    <dsp:sp modelId="{62FC86AD-3019-4639-9FEC-518BA2235160}">
      <dsp:nvSpPr>
        <dsp:cNvPr id="0" name=""/>
        <dsp:cNvSpPr/>
      </dsp:nvSpPr>
      <dsp:spPr>
        <a:xfrm>
          <a:off x="4932537" y="1784048"/>
          <a:ext cx="650525" cy="5656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91BF1-BF78-4D4F-85FA-23641863F732}">
      <dsp:nvSpPr>
        <dsp:cNvPr id="0" name=""/>
        <dsp:cNvSpPr/>
      </dsp:nvSpPr>
      <dsp:spPr>
        <a:xfrm rot="10800000">
          <a:off x="4932537" y="2001615"/>
          <a:ext cx="650525" cy="5656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DEE90-35CA-F543-2638-5028B3390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BA76E4-93CB-32E0-ECFF-469A565AE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C917FE-F007-00F6-D088-A2CDDD88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804152-87CA-3183-5C05-418C25992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CAA106-7D48-EFFA-41BD-1C2ECE57E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6CC121-4BA9-4CCA-55EE-2EA63086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57B14D8-9F41-E1C0-5F12-22B8FFEB5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58E7D3-68E8-FAE0-1D1B-089D1640B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ECD762-F80C-0562-2508-6F22C36FD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8EF8FF-2EE5-5187-A98D-080BB7701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883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C181AB6-62AE-DABC-753A-44C98A1CE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EB8819E-D0FA-61C7-F055-F8D5B96AB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49C4F9-65D0-26BF-0FED-91BE94DB5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2081C9-6046-2F88-7ED2-CD8CA4756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9BE82E-E4C3-F22F-0B5F-74E0E866B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84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12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10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2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0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60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40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16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2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99D36F-CC3C-3DBE-4D1E-23F2AFA65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6F6AD0-D03D-1430-D90E-B865B35BE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4DF62F-00B5-A1C8-4F73-90FF945FB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BC7E10-FF39-CD55-781B-42FCA21F8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8A7A0C-C80F-B024-3E97-AF894FC26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866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98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30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71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2711BB-CF18-B095-470F-36286618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BFFBA0-5365-3E55-99AD-71AF88B89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6E3A09-E1BD-5C74-D9A4-904F8362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346C57-66A0-A47E-CF34-6F8E0B5D1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0B7605-8EEE-3556-8756-4B68650B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80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2C506B-0F62-5F08-77B4-8623D06A4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B99BAF-A463-5EFA-A302-2966F06B9D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32B33C8-F782-C394-AB19-0BAC61AC4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DAEFE8-36AD-848E-3FC1-8A3F0B137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123BFB-3FCD-9E0D-9A38-4F3E66D9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DAFC3C1-30B7-DE0D-65C7-460BF35E8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351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6DF754-586B-D665-8F9D-54B4AD6C2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90062F2-8F65-64C1-E82E-B78E04C19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1029CB7-9EFB-2124-7700-2A54E89CE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D1D8DA3-6CBB-A990-C9AB-D21FEC1B8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0A3F650-EBF2-13F4-C2E6-92BFF7C751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E9EE319-7620-8031-6292-ECBA29A5C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55F0DD0-C9B3-DB06-7BBA-EBA00C0A3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B93FB33-1185-A5E3-0013-0AC4B579E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71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F247B5-F4B9-ECDD-C2DB-7E1C519A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7E8D639-7F1E-8AF9-B789-7FD57A0CD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2CCEB8-8993-22DB-1B69-7A511DA0A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E90E82D-7DF8-B4B3-B1F8-CAC741E51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13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673908F-DE1D-B130-520C-9FE4C60F6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D8F8728-731C-9B1E-8B5F-4BF8A19B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283BE3A-522B-FB94-5E36-3749FBF50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16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860AEF-800B-BE64-15BD-A08BA1191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8E0C42-9EA6-ABA4-A995-36E92405A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1A76D7-3CD9-0240-88CE-B0041A1BC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F5C41DC-6D5A-DCD8-19E2-23EEAC0EE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6DD269E-E916-B940-384E-D52F03E47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CB33592-B9EC-DC78-E21B-5020C24CE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767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3C98D-AA19-C9BB-676E-A11BA3841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AC8889F-76DB-771A-28F4-4304A70AEE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88B2179-79D1-A97C-A9E8-BCA076E31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A53E52-E1B8-D149-09BF-92B2E8EB2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23C39F9-89D5-D93A-55C6-E2A883AE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3756DB-87C9-6FEC-BD05-CD185DE8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89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73CAAD6-71F6-D750-E26D-26B6A8FB3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C80B45-662D-0E25-BB71-530B8FE08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F948C-9BDD-B340-95CE-70692BBB9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0D142F-11D9-48B5-9CD8-F6ECC1A7DE5A}" type="datetimeFigureOut">
              <a:rPr lang="tr-TR" smtClean="0"/>
              <a:t>23.08.2026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E0829D-0C82-2DD5-7D45-1F0DD5F68F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202701-8344-9396-AC83-EFBE6CE11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369B55-89FE-486C-A8EC-8D91A34881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2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8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F800C4-879F-BB3F-A104-9093BE334F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tr-TR" sz="4000" b="1" dirty="0"/>
              <a:t>OKUL BİNASININ FİZİKİ ŞARTLARI, TEMİZLİK VE HİJYEN KOŞULLARININ İYİLEŞTİRİLMESİ</a:t>
            </a:r>
            <a:br>
              <a:rPr lang="tr-TR" sz="4000" dirty="0"/>
            </a:br>
            <a:r>
              <a:rPr lang="tr-TR" sz="4000" b="1" dirty="0"/>
              <a:t>PUKÖ ÇALIŞMASI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45ABD84-0F5C-AB02-BF54-341435807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Planla – Uygula – Kontrol Et – Önlem Al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Hazırlayan:</a:t>
            </a:r>
            <a:r>
              <a:rPr lang="tr-T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Mira YILDIRIM</a:t>
            </a:r>
            <a:br>
              <a:rPr lang="tr-T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Birim:</a:t>
            </a:r>
            <a:r>
              <a:rPr lang="tr-T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Beden Eğitimi ve Spor Yüksekokulu</a:t>
            </a:r>
            <a:br>
              <a:rPr lang="tr-T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Tarih:</a:t>
            </a:r>
            <a:r>
              <a:rPr lang="tr-T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14.08.2026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9289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332BED-D829-C32C-2258-347C0A7C0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ÇALIŞMANIN DAYANAKLARI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6A01FC-7BCB-EF96-C9AB-3BA57F122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Çalışmanın planlanmasında öğrenci geri bildirimleri, idari tespitler ve ilgili resmî yazışmalar birlikte değerlendirilmiştir.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Önemli İdari Yazışmalar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27.02.2025 – E-69596763-807.01-880240: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Bina bakım ve onarım talepleri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24.06.2025 – E-69596763-807.01-947915: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Bina ile ilgili bakım-onarım talepleri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07.11.2025 – E-69596763-807.01-1031583: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Bakım-onarım talepleri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03.03.2026 – E-69596763-807.01-1104063: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Bakım-onarım taleplerinin yeniden bildirilmesi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 konusu belgeler, okul binasının fiziki koşullarına ilişkin ihtiyaçların </a:t>
            </a: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geri bildirimleri ve kurumsal yazışmalar yoluyla kayıt altına alındığını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göstermektedir.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6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8DE8D-0613-29AE-EB98-E826E8BA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PLANLA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0A640E-23D6-CAD6-FB57-674848D7D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5.1. Amaç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Okul binasının fiziki görünümünü, temizlik ve hijyen koşullarını ve ortak kullanım alanlarının düzenini iyileştirerek öğrenciler ve çalışanlar için </a:t>
            </a: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temiz, düzenli, sağlıklı ve eğitim-öğretim faaliyetlerine uygun bir okul ortamı oluşturmak.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5.2. Hedefler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İhtiyaç duyulan alanları belirlemek ve önceliklendirmek.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Boya-badana ihtiyacı bulunan alanlarda gerekli çalışmaların gerçekleştirilmesini sağlamak.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Sınıf ve ortak kullanım alanlarının temizlik ve düzenini iyileştirmek.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Hijyen açısından gerekli görülen alanlarda düzenleme yapmak.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Gerçekleştirilen çalışmaların tamamlanma durumunu kontrol etmek.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Tespit edilen eksikliklerin tekrar oluşmasını önlemek amacıyla düzenli takip mekanizması oluşturmak.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geri bildirimlerinin iyileştirme sürecinde kullanılmaya devam edilmesini sağlamak.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0231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135367-B17E-F136-4778-DB61B8D6A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PLANLA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BF311E-D7D2-09A3-1829-408ECDA5D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5.3. Planlanan Faaliyetler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İhtiyaç duyulan alanların belirlenmesi,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Boya-badana yapılacak bölümlerin tespit edilmesi,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faaliyetlerinin planlanması,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Sınıf ve ortak kullanım alanlarının temizlenmesi ve düzenlenmesi,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Hijyen açısından gerekli alanlarda iyileştirme yapılması,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Yapılan çalışmaların fotoğraf ve belge ile kayıt altına alınması,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 sonrasında alanların kontrol edilmesi,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Eksikliklerin belirlenerek gerekli durumlarda yeniden çalışma planlanması,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Sürekliliğin sağlanması amacıyla periyodik kontrol yapılması.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8218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C7B27A-B578-AE0C-192B-61EA020B4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tr-TR" sz="4000" b="1" i="0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PLANLA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CF9D1D-AF12-A703-F9EC-2173988D1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5.4. Sorumluluk ve Zamanlama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Çalışmanın sorumluları: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Yüksekokul Müdürü ve Müdür Yardımcıları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Uygulama dönemi: 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2025-2026 Eğitim-Öğretim bahar dönemi ve yaz dönemi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16.03.2026/27.03.2026 ve 27.07.2026/12.08.2026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 dönemi: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Mart 2026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İzleme sıklığı: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Haftalık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702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1F373A-F238-0EA4-F5A2-E25B2900D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UYGULA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8E2D7E-C474-CA16-8D8C-AE262C042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Gerçekleştirilen İyileştirme Faaliyetleri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Planlanan çalışmalar doğrultusunda okul binasında;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Boya-badana çalışmaları gerçekleştirilmiş,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temizlik çalışmaları yapılmış,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Sınıf ve ortak kullanım alanları temizlenmiş,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Hijyen açısından gerekli görülen alanlarda düzenleme yapılmış,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Okul binasının genel fiziki görünümünün iyileştirilmesine yönelik çalışmalar gerçekleştirilmiştir.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Gerçekleştirilen faaliyetler mümkün olduğunca görsel ve yazılı kanıtlarla kayıt altına alınmıştır.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3116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FDFFE473-FF28-6207-1EC1-5FF26448B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Uygulama Kanıtları</a:t>
            </a:r>
            <a:b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10" name="Resim Yer Tutucusu 9">
            <a:extLst>
              <a:ext uri="{FF2B5EF4-FFF2-40B4-BE49-F238E27FC236}">
                <a16:creationId xmlns:a16="http://schemas.microsoft.com/office/drawing/2014/main" id="{C15CDF6E-4281-05B1-4566-C43B698F987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4" b="13174"/>
          <a:stretch>
            <a:fillRect/>
          </a:stretch>
        </p:blipFill>
        <p:spPr>
          <a:xfrm>
            <a:off x="5183188" y="737419"/>
            <a:ext cx="6172200" cy="5123631"/>
          </a:xfrm>
          <a:prstGeom prst="rect">
            <a:avLst/>
          </a:prstGeom>
        </p:spPr>
      </p:pic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3A39E112-352F-9335-17D3-A76CDC005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tr-TR" sz="3500" dirty="0"/>
          </a:p>
          <a:p>
            <a:pPr algn="ctr"/>
            <a:r>
              <a:rPr lang="tr-TR" sz="3500" dirty="0"/>
              <a:t>Çalışmaya ait Kalite Komisyon üyeleri tarafından kayıt altına alınan tutanak </a:t>
            </a:r>
          </a:p>
        </p:txBody>
      </p:sp>
    </p:spTree>
    <p:extLst>
      <p:ext uri="{BB962C8B-B14F-4D97-AF65-F5344CB8AC3E}">
        <p14:creationId xmlns:p14="http://schemas.microsoft.com/office/powerpoint/2010/main" val="1138542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5976EF-A4C4-5CB4-4608-568B73597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UYGULAMA SONRASI GÖRÜNÜM</a:t>
            </a:r>
            <a:br>
              <a:rPr lang="tr-T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2122A63-5B60-A74B-F42C-84473CDD1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Gerçekleştirilen Çalışmaların Görsel Kanıtları</a:t>
            </a:r>
            <a:endParaRPr lang="tr-T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5" name="Resim Yer Tutucusu 4">
            <a:extLst>
              <a:ext uri="{FF2B5EF4-FFF2-40B4-BE49-F238E27FC236}">
                <a16:creationId xmlns:a16="http://schemas.microsoft.com/office/drawing/2014/main" id="{73922554-1049-E09A-BE90-8E2AA820CBC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0" b="20390"/>
          <a:stretch>
            <a:fillRect/>
          </a:stretch>
        </p:blipFill>
        <p:spPr bwMode="auto">
          <a:xfrm>
            <a:off x="5183188" y="767760"/>
            <a:ext cx="3143198" cy="532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F372F3E-E406-736A-AC41-C4DD2767A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386" y="767760"/>
            <a:ext cx="3317895" cy="532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9722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574756A7-645B-3EA5-3828-A9E94A5DE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5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KONTROL ET</a:t>
            </a:r>
            <a:br>
              <a:rPr lang="tr-TR" sz="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5000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DB8A241-6C95-0577-BF63-352F74511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8.1. Yapılan Çalışmaların Değerlendirilmesi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Planlanan faaliyetlerin tamamlanmasının ardından ilgili alanlar okul yönetimi tarafından değerlendirilmiştir.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 kapsamında;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Planlanan boya-badana çalışmalarının gerçekleştirilme durumu,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faaliyetlerinin tamamlanma durumu,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Sınıf ve ortak kullanım alanlarının genel düzeni,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Hijyen koşullarındaki gözlemlenebilir iyileşme,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 ve dersliklerin genel fiziki görünümü,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Kullanım alanlarının öğrenciler ve çalışanlar açısından uygunluğu değerlendirilmiştir.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3919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72D05D-ADF8-EB45-2F49-3F5E0AE0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kumimoji="0" lang="tr-TR" sz="5000" b="1" i="0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tr-TR" sz="5000" b="1" i="0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KONTROL ET</a:t>
            </a:r>
            <a:br>
              <a:rPr kumimoji="0" lang="tr-TR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99E2B6-DD39-A75B-FE4F-3CF61944F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8.2. Kontrol Sonuçları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Yapılan değerlendirme sonucunda;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Planlanan boya-badana çalışmalarının gerçekleştirildiği,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ve düzenleme faaliyetlerinin yapıldığı,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İlgili alanların genel görünümünde iyileşme sağlandığı,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ve hijyen koşullarının iyileştirilmesine yönelik faaliyetlerin gerçekleştirildiği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tespit edilmiştir.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 sırasında devam eden veya yeni ortaya çıkan eksikliklerin bulunması hâlinde bunların ayrıca kayıt altına alınarak yeni bir iyileştirme sürecine dâhil edilmesi öngörülmüştür.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6269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5965FE-597E-7742-ECE9-B2DD90811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ÖĞRENCİ GERİ BİLDİRİMLERİ VE KONTROL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E96D40-0315-26EB-421E-204588807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Çalışmanın başlangıç noktasını oluşturan öğrenci talepleri ile gerçekleştirilen iyileştirme faaliyetleri birlikte değerlendirilmiştir.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384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591F34-0E39-54BA-8C83-F533A66A0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tr-TR" sz="3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ÇALIŞMANIN KONUSU</a:t>
            </a:r>
            <a:b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5AC0C6-2E5E-D1FB-678F-29F3519A9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temsilcileri tarafından Yüksekokul Müdürlüğüne iletilen yazılı talepler ile idari değerlendirme ve tespitler doğrultusunda, okul binasının </a:t>
            </a: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boya-badana, temizlik, hijyen, düzen ve genel fiziki koşullarının iyileştirilmesine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yönelik gerçekleştirilen çalışmaların PUKÖ modeli kapsamında değerlendirilmesidir.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Çalışmada; mevcut durumun belirlenmesi, ihtiyaçların önceliklendirilmesi, iyileştirme faaliyetlerinin gerçekleştirilmesi, yapılan çalışmaların kontrol edilmesi ve iyileştirmelerin sürdürülebilirliğinin sağlanmasına yönelik önlemler ele alınmıştır.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8501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E944BC-5148-C5E4-2687-4C3B8ACD8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Süreç</a:t>
            </a:r>
            <a:b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E3CF5-37B7-3AA9-39F5-9BB5D181E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geri bildirimi          </a:t>
            </a:r>
            <a:r>
              <a:rPr lang="tr-T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İdari değerlendirme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Uygulama         </a:t>
            </a:r>
            <a:r>
              <a:rPr lang="tr-T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           </a:t>
            </a:r>
            <a:r>
              <a:rPr lang="tr-T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Önlem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Düzenli takip, geri bildirimlerin değerlendirilmesi ve yeni ihtiyaçlara müdahale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süreç, öğrenci geri bildirimlerinin yalnızca bir talep olarak kalmayıp </a:t>
            </a:r>
            <a:r>
              <a:rPr lang="tr-T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ihtiyaçların belirlenmesi ve iyileştirme faaliyetlerinin planlanmasına veri sağladığını</a:t>
            </a:r>
            <a:r>
              <a:rPr lang="tr-T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göstermektedir.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EFA22A32-CF84-2A45-F75A-9863382F5A76}"/>
              </a:ext>
            </a:extLst>
          </p:cNvPr>
          <p:cNvCxnSpPr>
            <a:cxnSpLocks/>
          </p:cNvCxnSpPr>
          <p:nvPr/>
        </p:nvCxnSpPr>
        <p:spPr>
          <a:xfrm>
            <a:off x="4557252" y="2064774"/>
            <a:ext cx="41295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" name="Resim 19">
            <a:extLst>
              <a:ext uri="{FF2B5EF4-FFF2-40B4-BE49-F238E27FC236}">
                <a16:creationId xmlns:a16="http://schemas.microsoft.com/office/drawing/2014/main" id="{0A885FD8-5F9F-FC94-FD13-C92DBA540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803" y="2041465"/>
            <a:ext cx="493819" cy="164606"/>
          </a:xfrm>
          <a:prstGeom prst="rect">
            <a:avLst/>
          </a:prstGeom>
        </p:spPr>
      </p:pic>
      <p:sp>
        <p:nvSpPr>
          <p:cNvPr id="24" name="Metin kutusu 23">
            <a:extLst>
              <a:ext uri="{FF2B5EF4-FFF2-40B4-BE49-F238E27FC236}">
                <a16:creationId xmlns:a16="http://schemas.microsoft.com/office/drawing/2014/main" id="{42B18F3D-1446-5A6C-2CFA-785F3444DAB2}"/>
              </a:ext>
            </a:extLst>
          </p:cNvPr>
          <p:cNvSpPr txBox="1"/>
          <p:nvPr/>
        </p:nvSpPr>
        <p:spPr>
          <a:xfrm>
            <a:off x="8996516" y="1939102"/>
            <a:ext cx="1120820" cy="3740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  <a:endParaRPr lang="tr-TR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Düz Ok Bağlayıcısı 25">
            <a:extLst>
              <a:ext uri="{FF2B5EF4-FFF2-40B4-BE49-F238E27FC236}">
                <a16:creationId xmlns:a16="http://schemas.microsoft.com/office/drawing/2014/main" id="{1B5F01F5-2BC4-FC70-E1A0-79E5ED2E7854}"/>
              </a:ext>
            </a:extLst>
          </p:cNvPr>
          <p:cNvCxnSpPr/>
          <p:nvPr/>
        </p:nvCxnSpPr>
        <p:spPr>
          <a:xfrm flipH="1">
            <a:off x="1342103" y="2477729"/>
            <a:ext cx="8214823" cy="6046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Düz Ok Bağlayıcısı 27">
            <a:extLst>
              <a:ext uri="{FF2B5EF4-FFF2-40B4-BE49-F238E27FC236}">
                <a16:creationId xmlns:a16="http://schemas.microsoft.com/office/drawing/2014/main" id="{BDCB34F1-DAA6-C12F-3817-77778F2B6115}"/>
              </a:ext>
            </a:extLst>
          </p:cNvPr>
          <p:cNvCxnSpPr/>
          <p:nvPr/>
        </p:nvCxnSpPr>
        <p:spPr>
          <a:xfrm>
            <a:off x="2743200" y="3429000"/>
            <a:ext cx="51619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Düz Ok Bağlayıcısı 29">
            <a:extLst>
              <a:ext uri="{FF2B5EF4-FFF2-40B4-BE49-F238E27FC236}">
                <a16:creationId xmlns:a16="http://schemas.microsoft.com/office/drawing/2014/main" id="{CCCBA7F1-9974-DE5A-3581-449CA3B16115}"/>
              </a:ext>
            </a:extLst>
          </p:cNvPr>
          <p:cNvCxnSpPr/>
          <p:nvPr/>
        </p:nvCxnSpPr>
        <p:spPr>
          <a:xfrm>
            <a:off x="4557252" y="3429000"/>
            <a:ext cx="5456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070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083E36-6BDC-2879-49B8-11595AE23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56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6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ÖNLEM AL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67F4D3-7C0B-AEBD-2E1C-A6E34E950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İyileştirmenin Sürdürülebilirliği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Gerçekleştirilen iyileştirmelerin devamlılığının sağlanması amacıyla aşağıdaki önlemlerin uygulanması planlanmaktadır: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Okul binasının temizlik ve hijyen durumunun düzenli olarak kontrol edilmesi,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Sınıf ve ortak kullanım alanlarının periyodik olarak değerlendirilmesi,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Boya ve bina fiziki durumunun belirli aralıklarla izlenmesi,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Öğrencilerden gelen geri bildirimlerin düzenli olarak değerlendirilmesi,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Tespit edilen eksikliklerin kayıt altına alınması,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Gerekli durumlarda ilgili birimlere zamanında bildirim yapılması,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Yeni ihtiyaçların belirlenmesi hâlinde PUKÖ döngüsünün yeniden başlatılması,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Yapılan iyileştirmelerin mümkün olduğunca fotoğraf, tutanak ve diğer uygun kanıtlarla kayıt altına alınması.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050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1F7B89-1871-BB57-E18A-95ADA476A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5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İzleme Ölçütleri</a:t>
            </a:r>
            <a:br>
              <a:rPr lang="tr-T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49BAB6-2E2B-1B74-F0F2-90DB984C7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Sürdürülebilirliğin değerlendirilmesi amacıyla;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Alanların temizlik durumu</a:t>
            </a:r>
            <a:b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Hijyen: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Ortak kullanım alanlarının hijyen durumu</a:t>
            </a:r>
            <a:b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Fiziki durum: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Boya, duvar, tavan ve benzeri alanların durumu</a:t>
            </a:r>
            <a:b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Bakım-onarım: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Yeni arıza veya hasarların oluşup oluşmadığı</a:t>
            </a:r>
            <a:b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Geri bildirim: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Öğrenci ve çalışanlardan gelen yeni talepler</a:t>
            </a:r>
            <a:b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Uygulama: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Tespit edilen eksikliklerin giderilme durumu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düzenli olarak takip edilebilir.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220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6646"/>
            <a:ext cx="969264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PUKÖ DÖNGÜSÜ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857880"/>
            <a:ext cx="12191695" cy="20"/>
          </a:xfrm>
          <a:prstGeom prst="rect">
            <a:avLst/>
          </a:prstGeom>
          <a:solidFill>
            <a:srgbClr val="009688"/>
          </a:solidFill>
          <a:ln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05840" y="1371600"/>
            <a:ext cx="3200400" cy="1097280"/>
          </a:xfrm>
          <a:prstGeom prst="roundRect">
            <a:avLst/>
          </a:prstGeom>
          <a:solidFill>
            <a:srgbClr val="2980B9"/>
          </a:solidFill>
          <a:ln>
            <a:solidFill>
              <a:srgbClr val="2980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>
                <a:solidFill>
                  <a:srgbClr val="FFFFFF"/>
                </a:solidFill>
              </a:defRPr>
            </a:pP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PLANLA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40880" y="1371600"/>
            <a:ext cx="3200400" cy="1097280"/>
          </a:xfrm>
          <a:prstGeom prst="roundRect">
            <a:avLst/>
          </a:prstGeom>
          <a:solidFill>
            <a:srgbClr val="2ECC71"/>
          </a:solidFill>
          <a:ln>
            <a:solidFill>
              <a:srgbClr val="2ECC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>
                <a:solidFill>
                  <a:srgbClr val="FFFFFF"/>
                </a:solidFill>
              </a:defRPr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UYGULA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40880" y="3749039"/>
            <a:ext cx="3200400" cy="1097280"/>
          </a:xfrm>
          <a:prstGeom prst="roundRect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>
                <a:solidFill>
                  <a:srgbClr val="FFFFFF"/>
                </a:solidFill>
              </a:defRPr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KONTROL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05840" y="3749039"/>
            <a:ext cx="3200400" cy="1097280"/>
          </a:xfrm>
          <a:prstGeom prst="roundRect">
            <a:avLst/>
          </a:prstGeom>
          <a:solidFill>
            <a:srgbClr val="E74C3C"/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>
                <a:solidFill>
                  <a:srgbClr val="FFFFFF"/>
                </a:solidFill>
              </a:defRPr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ÖNLEM</a:t>
            </a:r>
          </a:p>
        </p:txBody>
      </p:sp>
      <p:sp>
        <p:nvSpPr>
          <p:cNvPr id="8" name="Chevron 7"/>
          <p:cNvSpPr/>
          <p:nvPr/>
        </p:nvSpPr>
        <p:spPr>
          <a:xfrm>
            <a:off x="4389120" y="1645920"/>
            <a:ext cx="1371600" cy="457200"/>
          </a:xfrm>
          <a:prstGeom prst="chevron">
            <a:avLst/>
          </a:prstGeom>
          <a:solidFill>
            <a:srgbClr val="5A5A5A"/>
          </a:solidFill>
          <a:ln>
            <a:solidFill>
              <a:srgbClr val="5A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hevron 8"/>
          <p:cNvSpPr/>
          <p:nvPr/>
        </p:nvSpPr>
        <p:spPr>
          <a:xfrm rot="5400000">
            <a:off x="8229600" y="2743200"/>
            <a:ext cx="457200" cy="1097280"/>
          </a:xfrm>
          <a:prstGeom prst="chevron">
            <a:avLst/>
          </a:prstGeom>
          <a:solidFill>
            <a:srgbClr val="5A5A5A"/>
          </a:solidFill>
          <a:ln>
            <a:solidFill>
              <a:srgbClr val="5A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hevron 9"/>
          <p:cNvSpPr/>
          <p:nvPr/>
        </p:nvSpPr>
        <p:spPr>
          <a:xfrm rot="10800000">
            <a:off x="4389120" y="4114800"/>
            <a:ext cx="1371600" cy="457200"/>
          </a:xfrm>
          <a:prstGeom prst="chevron">
            <a:avLst/>
          </a:prstGeom>
          <a:solidFill>
            <a:srgbClr val="5A5A5A"/>
          </a:solidFill>
          <a:ln>
            <a:solidFill>
              <a:srgbClr val="5A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Chevron 10"/>
          <p:cNvSpPr/>
          <p:nvPr/>
        </p:nvSpPr>
        <p:spPr>
          <a:xfrm rot="16200000">
            <a:off x="2743200" y="2743200"/>
            <a:ext cx="457200" cy="1097280"/>
          </a:xfrm>
          <a:prstGeom prst="chevron">
            <a:avLst/>
          </a:prstGeom>
          <a:solidFill>
            <a:srgbClr val="5A5A5A"/>
          </a:solidFill>
          <a:ln>
            <a:solidFill>
              <a:srgbClr val="5A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4ED1D4-52DE-FA3E-E1CC-31EF8B20E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67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67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SONUÇ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9DCE6-7AC7-6FBD-AF7F-05324707E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temsilcileri tarafından iletilen geri bildirimler, idari değerlendirmeler ve ilgili resmî yazışmalar doğrultusunda okul binasının fiziki şartları, temizlik ve hijyen koşulları değerlendirilmiştir.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Belirlenen ihtiyaçlar doğrultusunda boya-badana, temizlik ve düzenleme çalışmaları gerçekleştirilmiş; uygulama sonrasında ilgili alanların kontrolü ve değerlendirilmesi yapılmıştır.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Gerçekleştirilen faaliyetler sonucunda okul binasının </a:t>
            </a: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 görünümünün, temizlik ve hijyen koşullarının iyileştirilmesine katkı sağlandığı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değerlendirilmiştir.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Çalışmanın sürdürülebilirliği amacıyla temizlik, hijyen, fiziki durum ve bakım-onarım ihtiyaçlarının düzenli olarak izlenmesi; öğrenci ve çalışanlardan gelen geri bildirimlerin değerlendirilmesi ve yeni ihtiyaçların ortaya çıkması hâlinde gerekli iyileştirme faaliyetlerinin planlanması öngörülmektedir.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çalışma ile öğrenci geri bildirimlerinin kurumsal değerlendirme sürecine dâhil edilmesi, ihtiyaçların belirlenmesi, iyileştirme faaliyetlerinin gerçekleştirilmesi ve sonuçların kontrol edilmesi yoluyla </a:t>
            </a: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sürekli iyileştirme yaklaşımının uygulanması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amaçlanmıştır.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7733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50C429-7EE3-777A-E518-B98ADE819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Geri bildirimden iyileştirmeye, iyileştirmeden sürdürülebilir kaliteye</a:t>
            </a:r>
            <a:endParaRPr lang="tr-TR" dirty="0"/>
          </a:p>
        </p:txBody>
      </p:sp>
      <p:graphicFrame>
        <p:nvGraphicFramePr>
          <p:cNvPr id="6" name="İçerik Yer Tutucusu 5">
            <a:extLst>
              <a:ext uri="{FF2B5EF4-FFF2-40B4-BE49-F238E27FC236}">
                <a16:creationId xmlns:a16="http://schemas.microsoft.com/office/drawing/2014/main" id="{8DAF7FC0-413B-3B76-42BB-A9F552F3FD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7784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k: Aşağı 8">
            <a:extLst>
              <a:ext uri="{FF2B5EF4-FFF2-40B4-BE49-F238E27FC236}">
                <a16:creationId xmlns:a16="http://schemas.microsoft.com/office/drawing/2014/main" id="{6C2BC0EF-B510-CFDB-8392-0D896B89752E}"/>
              </a:ext>
            </a:extLst>
          </p:cNvPr>
          <p:cNvSpPr/>
          <p:nvPr/>
        </p:nvSpPr>
        <p:spPr>
          <a:xfrm>
            <a:off x="6813755" y="3429000"/>
            <a:ext cx="147484" cy="47932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k: Sol 9">
            <a:extLst>
              <a:ext uri="{FF2B5EF4-FFF2-40B4-BE49-F238E27FC236}">
                <a16:creationId xmlns:a16="http://schemas.microsoft.com/office/drawing/2014/main" id="{08757BA7-B5DC-3158-DF9B-51FE4D6C29AA}"/>
              </a:ext>
            </a:extLst>
          </p:cNvPr>
          <p:cNvSpPr/>
          <p:nvPr/>
        </p:nvSpPr>
        <p:spPr>
          <a:xfrm>
            <a:off x="6341806" y="4719484"/>
            <a:ext cx="162233" cy="132735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k: Yukarı 10">
            <a:extLst>
              <a:ext uri="{FF2B5EF4-FFF2-40B4-BE49-F238E27FC236}">
                <a16:creationId xmlns:a16="http://schemas.microsoft.com/office/drawing/2014/main" id="{BF7FEA50-C524-1C6D-4832-FD9E26B2AFFF}"/>
              </a:ext>
            </a:extLst>
          </p:cNvPr>
          <p:cNvSpPr/>
          <p:nvPr/>
        </p:nvSpPr>
        <p:spPr>
          <a:xfrm>
            <a:off x="5191432" y="4055806"/>
            <a:ext cx="280220" cy="368710"/>
          </a:xfrm>
          <a:prstGeom prst="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k: Sağ 11">
            <a:extLst>
              <a:ext uri="{FF2B5EF4-FFF2-40B4-BE49-F238E27FC236}">
                <a16:creationId xmlns:a16="http://schemas.microsoft.com/office/drawing/2014/main" id="{73CA7922-BAF0-E63E-B112-D70F56E1F28A}"/>
              </a:ext>
            </a:extLst>
          </p:cNvPr>
          <p:cNvSpPr/>
          <p:nvPr/>
        </p:nvSpPr>
        <p:spPr>
          <a:xfrm>
            <a:off x="4807974" y="3539613"/>
            <a:ext cx="943897" cy="20647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3882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708F39-D585-5123-B8F8-40F9727E2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 öncesi, çalışma esnası ve sonrası Yüksekokul binasının genel görünümü</a:t>
            </a:r>
            <a:r>
              <a:rPr lang="tr-TR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3000" dirty="0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35FA9282-9C7F-9B84-1F7E-13DD0AEF4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tr-TR" sz="2500" dirty="0"/>
          </a:p>
          <a:p>
            <a:pPr algn="ctr"/>
            <a:endParaRPr lang="tr-TR" sz="2500" dirty="0"/>
          </a:p>
          <a:p>
            <a:pPr algn="ctr"/>
            <a:endParaRPr lang="tr-TR" sz="2500" dirty="0"/>
          </a:p>
          <a:p>
            <a:pPr algn="ctr"/>
            <a:r>
              <a:rPr lang="tr-TR" sz="2500" dirty="0"/>
              <a:t>Çalışma öncesi ortak kullanım alanları </a:t>
            </a:r>
          </a:p>
        </p:txBody>
      </p:sp>
      <p:pic>
        <p:nvPicPr>
          <p:cNvPr id="7" name="Resim Yer Tutucusu 6">
            <a:extLst>
              <a:ext uri="{FF2B5EF4-FFF2-40B4-BE49-F238E27FC236}">
                <a16:creationId xmlns:a16="http://schemas.microsoft.com/office/drawing/2014/main" id="{FA51DE75-4BC4-1887-9628-22D2E5C5198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4" b="19494"/>
          <a:stretch>
            <a:fillRect/>
          </a:stretch>
        </p:blipFill>
        <p:spPr bwMode="auto">
          <a:xfrm>
            <a:off x="5183188" y="987426"/>
            <a:ext cx="3460651" cy="2993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61B3BFEF-6D9D-72C0-F18C-8D82CAE12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839" y="987426"/>
            <a:ext cx="3468443" cy="2993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79262774-3173-0AFA-E02A-8B9F8D2FE2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3981157"/>
            <a:ext cx="3468443" cy="2546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E9052937-D6A7-A573-18DF-9DFABA64DC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839" y="3981157"/>
            <a:ext cx="3548161" cy="2546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08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A27BE1-EBE6-F837-A657-2635763DB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Çalışma öncesi, çalışma esnası ve sonrası Yüksekokul binasının genel görünümü</a:t>
            </a:r>
            <a:r>
              <a:rPr kumimoji="0" lang="tr-TR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kumimoji="0" lang="tr-TR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57B6E6D-6F11-6FE9-4C0F-82FBC8C4A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tr-TR" sz="3500" noProof="0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Çalışma sonrası ortak kullanım alanları </a:t>
            </a:r>
          </a:p>
          <a:p>
            <a:endParaRPr lang="tr-TR" dirty="0"/>
          </a:p>
        </p:txBody>
      </p:sp>
      <p:pic>
        <p:nvPicPr>
          <p:cNvPr id="5" name="Resim Yer Tutucusu 4">
            <a:extLst>
              <a:ext uri="{FF2B5EF4-FFF2-40B4-BE49-F238E27FC236}">
                <a16:creationId xmlns:a16="http://schemas.microsoft.com/office/drawing/2014/main" id="{EB9107C5-45A8-39FE-AF19-5B8323FDBF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0" b="20390"/>
          <a:stretch>
            <a:fillRect/>
          </a:stretch>
        </p:blipFill>
        <p:spPr bwMode="auto">
          <a:xfrm>
            <a:off x="5169120" y="457200"/>
            <a:ext cx="3271495" cy="282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63599CF-737C-5892-7354-FF488EF56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15" y="457199"/>
            <a:ext cx="3650883" cy="2824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4F282B1-DB6D-B9ED-F392-0DE8792F4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120" y="3282118"/>
            <a:ext cx="3271495" cy="282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F073DBAC-68D3-A1D5-A619-A4FD9E46B7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15" y="3282119"/>
            <a:ext cx="3650883" cy="2824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6350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656156EC-6D83-C38E-5B5C-97BE64DC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ÇALIŞMANIN GEREKÇESİ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DCE2B25-8C6A-5FA3-51A4-F3B2B1245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temsilcileri tarafından Yüksekokul binasının fiziki koşulları ile temizlik ve hijyen koşullarının durumuna ilişkin çeşitli tarihlerde yazılı talepler idareye iletilmiştir.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Bunun yanında yapılan idari değerlendirme ve tespitlerde;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 ve dersliklerde boya-badana ihtiyacı bulunduğu,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Temizlik ve hijyen koşullarının iyileştirilmesine ihtiyaç duyulduğu,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 ve ortak kullanım alanlarında bakım ve düzenleme ihtiyacının bulunduğu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belirlenmiştir.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geri bildirimleri ile idari tespitlerin birlikte değerlendirilmesi sonucunda okul ortamının </a:t>
            </a: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daha temiz, düzenli, sağlıklı, güvenli ve eğitim-öğretim faaliyetlerine daha uygun hâle getirilmesi</a:t>
            </a: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amacıyla iyileştirme çalışmalarının planlanmasına karar verilmiştir.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kapsamda PUKÖ döngüsü kullanılarak ihtiyaçların belirlenmesi, uygulanacak faaliyetlerin planlanması, gerçekleştirilen çalışmaların kontrol edilmesi ve sürdürülebilirliğinin sağlanması amaçlanmıştır.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2278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213F05BA-39C1-A5F4-3027-4B9E10043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12D68108-A7E1-D6EB-D614-D0CC1E21E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3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taleplerinden gelen kişisel bilgilerin kapatılmış örnekleri</a:t>
            </a:r>
            <a:endParaRPr lang="tr-TR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7" name="Resim Yer Tutucusu 6">
            <a:extLst>
              <a:ext uri="{FF2B5EF4-FFF2-40B4-BE49-F238E27FC236}">
                <a16:creationId xmlns:a16="http://schemas.microsoft.com/office/drawing/2014/main" id="{6C5D3D46-4C5D-D8FA-1CB7-014A8BA53AE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" b="533"/>
          <a:stretch>
            <a:fillRect/>
          </a:stretch>
        </p:blipFill>
        <p:spPr bwMode="auto">
          <a:xfrm>
            <a:off x="5183188" y="987426"/>
            <a:ext cx="3299630" cy="283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501A7005-B131-43A8-E777-C8CED1C631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818" y="987426"/>
            <a:ext cx="3536218" cy="283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4CBA07D-DB54-6B85-5BBE-FBA19696C0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3826412"/>
            <a:ext cx="6835848" cy="27715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521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27D4EB-3D90-98A8-AA0A-8D912D2E6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D19D8E-F8CA-4871-E075-34CF5790A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İlgili resmî yazılardan belge görüntüleri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5" name="Resim Yer Tutucusu 4">
            <a:extLst>
              <a:ext uri="{FF2B5EF4-FFF2-40B4-BE49-F238E27FC236}">
                <a16:creationId xmlns:a16="http://schemas.microsoft.com/office/drawing/2014/main" id="{A4E60FEE-43D4-0E8C-2415-68008A463CA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4" b="4394"/>
          <a:stretch>
            <a:fillRect/>
          </a:stretch>
        </p:blipFill>
        <p:spPr bwMode="auto">
          <a:xfrm>
            <a:off x="5180012" y="995363"/>
            <a:ext cx="3485686" cy="2433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6206A530-DF08-4A58-3F7E-87E5A2AB4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98" y="995362"/>
            <a:ext cx="3430929" cy="2433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0DBF444-192C-37A3-F8E3-4ACB52C83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2" y="3428999"/>
            <a:ext cx="6916615" cy="2875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8524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48EFC4F3-54BA-D1C5-D50A-38DCC514F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33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3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MEVCUT DURUMUN VE İHTİYAÇLARIN BELİRLENMESİ</a:t>
            </a:r>
            <a:b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E6561C8-8DD5-D6F0-AC82-70A50141A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3.1. Öğrenci Geri Bildirimleri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temsilcileri tarafından aşağıdaki konularda yazılı talepler iletilmiştir: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b="1" dirty="0"/>
              <a:t>  Tarih 						Geri Bildirim/Talep 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1800" dirty="0"/>
              <a:t>02.03.2025 			             Binanın hijyen açısından boyanması ve temizlenmesi 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1800" dirty="0"/>
              <a:t>03.11.2025 			             Binanın hijyen açısından boyanması ve temizlenmesi </a:t>
            </a:r>
          </a:p>
        </p:txBody>
      </p:sp>
    </p:spTree>
    <p:extLst>
      <p:ext uri="{BB962C8B-B14F-4D97-AF65-F5344CB8AC3E}">
        <p14:creationId xmlns:p14="http://schemas.microsoft.com/office/powerpoint/2010/main" val="3804856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54BEC1-0469-1F8A-6772-51B0BA82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3.2. İdari Tespitler</a:t>
            </a:r>
            <a:br>
              <a:rPr lang="tr-T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1966CC-C3F4-A45A-F82E-F058F674D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İdari değerlendirme ve yazışmalarda da bina bakım-onarımı, boya-badana ve temizlik kaynaklı sorunlara ilişkin ihtiyaçlar çeşitli tarihlerde ilgili birimlere bildirilmiştir.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 geri bildirimleri ile idari tespitlerin aynı alanlarda yoğunlaşması üzerine iyileştirme ihtiyacı PUKÖ çalışmasının temel konusu olarak belirlenmiştir.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tr-T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611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1263</Words>
  <Application>Microsoft Office PowerPoint</Application>
  <PresentationFormat>Geniş ekran</PresentationFormat>
  <Paragraphs>154</Paragraphs>
  <Slides>25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Symbol</vt:lpstr>
      <vt:lpstr>Times New Roman</vt:lpstr>
      <vt:lpstr>Office Teması</vt:lpstr>
      <vt:lpstr>Office Theme</vt:lpstr>
      <vt:lpstr>AcroExch.Document.11</vt:lpstr>
      <vt:lpstr>OKUL BİNASININ FİZİKİ ŞARTLARI, TEMİZLİK VE HİJYEN KOŞULLARININ İYİLEŞTİRİLMESİ PUKÖ ÇALIŞMASI</vt:lpstr>
      <vt:lpstr>1. ÇALIŞMANIN KONUSU </vt:lpstr>
      <vt:lpstr>Çalışma öncesi, çalışma esnası ve sonrası Yüksekokul binasının genel görünümü. </vt:lpstr>
      <vt:lpstr> Çalışma öncesi, çalışma esnası ve sonrası Yüksekokul binasının genel görünümü. </vt:lpstr>
      <vt:lpstr> 2. ÇALIŞMANIN GEREKÇESİ </vt:lpstr>
      <vt:lpstr>PowerPoint Sunusu</vt:lpstr>
      <vt:lpstr>PowerPoint Sunusu</vt:lpstr>
      <vt:lpstr> 3. MEVCUT DURUMUN VE İHTİYAÇLARIN BELİRLENMESİ </vt:lpstr>
      <vt:lpstr> 3.2. İdari Tespitler </vt:lpstr>
      <vt:lpstr> 4. ÇALIŞMANIN DAYANAKLARI </vt:lpstr>
      <vt:lpstr> 5. PLANLA </vt:lpstr>
      <vt:lpstr> 5. PLANLA </vt:lpstr>
      <vt:lpstr>5. PLANLA</vt:lpstr>
      <vt:lpstr> 6. UYGULA </vt:lpstr>
      <vt:lpstr>Uygulama Kanıtları </vt:lpstr>
      <vt:lpstr>  7. UYGULAMA SONRASI GÖRÜNÜM </vt:lpstr>
      <vt:lpstr> 8. KONTROL ET </vt:lpstr>
      <vt:lpstr> 8. KONTROL ET </vt:lpstr>
      <vt:lpstr> 9. ÖĞRENCİ GERİ BİLDİRİMLERİ VE KONTROL </vt:lpstr>
      <vt:lpstr>Süreç </vt:lpstr>
      <vt:lpstr> 10. ÖNLEM AL </vt:lpstr>
      <vt:lpstr> İzleme Ölçütleri </vt:lpstr>
      <vt:lpstr>PowerPoint Sunusu</vt:lpstr>
      <vt:lpstr> 12. SONUÇ </vt:lpstr>
      <vt:lpstr>Geri bildirimden iyileştirmeye, iyileştirmeden sürdürülebilir kaliteye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mira yıldırım</dc:creator>
  <cp:lastModifiedBy>mira yıldırım</cp:lastModifiedBy>
  <cp:revision>1</cp:revision>
  <dcterms:created xsi:type="dcterms:W3CDTF">2026-08-22T21:46:38Z</dcterms:created>
  <dcterms:modified xsi:type="dcterms:W3CDTF">2026-08-22T23:02:16Z</dcterms:modified>
</cp:coreProperties>
</file>