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327" r:id="rId2"/>
    <p:sldId id="328" r:id="rId3"/>
    <p:sldId id="373" r:id="rId4"/>
    <p:sldId id="357" r:id="rId5"/>
    <p:sldId id="360" r:id="rId6"/>
    <p:sldId id="366" r:id="rId7"/>
    <p:sldId id="370" r:id="rId8"/>
    <p:sldId id="374" r:id="rId9"/>
  </p:sldIdLst>
  <p:sldSz cx="5761038" cy="3240088"/>
  <p:notesSz cx="6858000" cy="9144000"/>
  <p:defaultTextStyle>
    <a:defPPr>
      <a:defRPr lang="tr-TR"/>
    </a:defPPr>
    <a:lvl1pPr marL="0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16027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32054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48081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864107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080134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296161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512188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728214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1">
          <p15:clr>
            <a:srgbClr val="A4A3A4"/>
          </p15:clr>
        </p15:guide>
        <p15:guide id="2" pos="18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39296F"/>
    <a:srgbClr val="7A9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5" autoAdjust="0"/>
    <p:restoredTop sz="95728"/>
  </p:normalViewPr>
  <p:slideViewPr>
    <p:cSldViewPr snapToGrid="0" snapToObjects="1">
      <p:cViewPr varScale="1">
        <p:scale>
          <a:sx n="217" d="100"/>
          <a:sy n="217" d="100"/>
        </p:scale>
        <p:origin x="954" y="162"/>
      </p:cViewPr>
      <p:guideLst>
        <p:guide orient="horz" pos="1021"/>
        <p:guide pos="181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205A9-5E11-5940-A2D4-676C7DD2E889}" type="datetimeFigureOut">
              <a:rPr lang="tr-TR" smtClean="0"/>
              <a:pPr/>
              <a:t>9.02.2026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CD99F-DDCC-F647-8ADD-DA55E77FE41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5694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16027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32054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48081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864107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080134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296161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512188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728214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F15AB1-4866-6342-B65F-0DB56826FC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131" y="530265"/>
            <a:ext cx="4320779" cy="1128031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35845EC-72C7-AD44-AAEE-916253D3F2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131" y="1701796"/>
            <a:ext cx="4320779" cy="782271"/>
          </a:xfrm>
        </p:spPr>
        <p:txBody>
          <a:bodyPr/>
          <a:lstStyle>
            <a:lvl1pPr marL="0" indent="0" algn="ctr">
              <a:buNone/>
              <a:defRPr sz="1100"/>
            </a:lvl1pPr>
            <a:lvl2pPr marL="216027" indent="0" algn="ctr">
              <a:buNone/>
              <a:defRPr sz="900"/>
            </a:lvl2pPr>
            <a:lvl3pPr marL="432054" indent="0" algn="ctr">
              <a:buNone/>
              <a:defRPr sz="900"/>
            </a:lvl3pPr>
            <a:lvl4pPr marL="648081" indent="0" algn="ctr">
              <a:buNone/>
              <a:defRPr sz="800"/>
            </a:lvl4pPr>
            <a:lvl5pPr marL="864107" indent="0" algn="ctr">
              <a:buNone/>
              <a:defRPr sz="800"/>
            </a:lvl5pPr>
            <a:lvl6pPr marL="1080134" indent="0" algn="ctr">
              <a:buNone/>
              <a:defRPr sz="800"/>
            </a:lvl6pPr>
            <a:lvl7pPr marL="1296161" indent="0" algn="ctr">
              <a:buNone/>
              <a:defRPr sz="800"/>
            </a:lvl7pPr>
            <a:lvl8pPr marL="1512188" indent="0" algn="ctr">
              <a:buNone/>
              <a:defRPr sz="800"/>
            </a:lvl8pPr>
            <a:lvl9pPr marL="1728214" indent="0" algn="ctr">
              <a:buNone/>
              <a:defRPr sz="8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7AB5CF3-0188-2A42-A029-185788739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344C-5461-4141-B05F-48F584F23447}" type="datetimeFigureOut">
              <a:rPr lang="tr-TR" smtClean="0"/>
              <a:pPr/>
              <a:t>9.02.2026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33B7C49-D2C7-2744-B411-3A83ABE4C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C69AFBC-9EBF-3945-99C0-0B1D6562F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0B10-B80D-B94D-864C-16C1952C885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5969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09096E-6AC7-DB48-90B2-816D0F927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D0E6569-4859-314B-ABC5-5E487C4FC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57BB65D-3CCA-CA4C-80CA-0003B7324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344C-5461-4141-B05F-48F584F23447}" type="datetimeFigureOut">
              <a:rPr lang="tr-TR" smtClean="0"/>
              <a:pPr/>
              <a:t>9.02.2026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060C322-B771-B44D-B083-7FAB0214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4DA6419-385B-6D4E-A692-9BE34E48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0B10-B80D-B94D-864C-16C1952C885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440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7F0B91D5-81CD-4B47-9BF4-D4F328FAD9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122743" y="172506"/>
            <a:ext cx="1242224" cy="274582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07E6CBA-F370-3B41-A08D-71AD4F8D1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6072" y="172506"/>
            <a:ext cx="3654658" cy="27458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6DBB2E-B127-8444-8316-789B7FD03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344C-5461-4141-B05F-48F584F23447}" type="datetimeFigureOut">
              <a:rPr lang="tr-TR" smtClean="0"/>
              <a:pPr/>
              <a:t>9.02.2026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489F98E-49A3-FE48-A2C3-922227CF9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70DC2FB-687A-8042-AC3C-5CC04A5D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0B10-B80D-B94D-864C-16C1952C885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3761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D511F8-165A-C548-AA24-85FE86A8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006D00F-5ED8-B843-B6CE-8F6D2D186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F682B50-576E-7748-B241-3FFD70B3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344C-5461-4141-B05F-48F584F23447}" type="datetimeFigureOut">
              <a:rPr lang="tr-TR" smtClean="0"/>
              <a:pPr/>
              <a:t>9.02.2026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22A22D9-FD93-3F4F-B1A4-A5221DF8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B853795-B1E7-1A4B-B3C0-D45A5488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0B10-B80D-B94D-864C-16C1952C885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844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BCFCBAE-EB7B-0246-ABAD-CA41E1C41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72" y="807773"/>
            <a:ext cx="4968895" cy="1347786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1C2CBB9-BC34-1741-A0CF-FEC4C55BE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072" y="2168310"/>
            <a:ext cx="4968895" cy="708769"/>
          </a:xfrm>
        </p:spPr>
        <p:txBody>
          <a:bodyPr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1602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3205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64808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86410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08013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29616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51218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72821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F73208B-5FBC-414A-BC76-5383C6C7B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344C-5461-4141-B05F-48F584F23447}" type="datetimeFigureOut">
              <a:rPr lang="tr-TR" smtClean="0"/>
              <a:pPr/>
              <a:t>9.02.2026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8A2DA27-3780-FE44-8DAC-FF1091871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7629255-3708-FF4E-BE24-0C994E5A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0B10-B80D-B94D-864C-16C1952C885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5520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E82E14A-5B1F-6548-81CB-08B45F8FE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6FE2BC-EE9B-F645-88B8-2A8BCEB7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071" y="862523"/>
            <a:ext cx="2448441" cy="205580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D474699-5B43-0A48-B9CA-89A4447E5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16527" y="862523"/>
            <a:ext cx="2448441" cy="205580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4E7DC23-74B7-C742-8C21-529A4B354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344C-5461-4141-B05F-48F584F23447}" type="datetimeFigureOut">
              <a:rPr lang="tr-TR" smtClean="0"/>
              <a:pPr/>
              <a:t>9.02.2026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BB63634-F3C8-4F4A-8602-60642614D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EC47B8A-4365-484E-8643-83B505D2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0B10-B80D-B94D-864C-16C1952C885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983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4D5F16-C7AC-814C-84AE-B65AB6FAF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23" y="172506"/>
            <a:ext cx="4968895" cy="62626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26AED46-4AF1-0248-A2C3-51685CD90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823" y="794272"/>
            <a:ext cx="2437189" cy="389260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16027" indent="0">
              <a:buNone/>
              <a:defRPr sz="900" b="1"/>
            </a:lvl2pPr>
            <a:lvl3pPr marL="432054" indent="0">
              <a:buNone/>
              <a:defRPr sz="900" b="1"/>
            </a:lvl3pPr>
            <a:lvl4pPr marL="648081" indent="0">
              <a:buNone/>
              <a:defRPr sz="800" b="1"/>
            </a:lvl4pPr>
            <a:lvl5pPr marL="864107" indent="0">
              <a:buNone/>
              <a:defRPr sz="800" b="1"/>
            </a:lvl5pPr>
            <a:lvl6pPr marL="1080134" indent="0">
              <a:buNone/>
              <a:defRPr sz="800" b="1"/>
            </a:lvl6pPr>
            <a:lvl7pPr marL="1296161" indent="0">
              <a:buNone/>
              <a:defRPr sz="800" b="1"/>
            </a:lvl7pPr>
            <a:lvl8pPr marL="1512188" indent="0">
              <a:buNone/>
              <a:defRPr sz="800" b="1"/>
            </a:lvl8pPr>
            <a:lvl9pPr marL="1728214" indent="0">
              <a:buNone/>
              <a:defRPr sz="8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2E8E404-30A7-EB43-B60B-E244C729E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823" y="1183532"/>
            <a:ext cx="2437189" cy="174079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3E0F031-1812-1340-82ED-9E08FA7A4C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16525" y="794272"/>
            <a:ext cx="2449192" cy="389260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16027" indent="0">
              <a:buNone/>
              <a:defRPr sz="900" b="1"/>
            </a:lvl2pPr>
            <a:lvl3pPr marL="432054" indent="0">
              <a:buNone/>
              <a:defRPr sz="900" b="1"/>
            </a:lvl3pPr>
            <a:lvl4pPr marL="648081" indent="0">
              <a:buNone/>
              <a:defRPr sz="800" b="1"/>
            </a:lvl4pPr>
            <a:lvl5pPr marL="864107" indent="0">
              <a:buNone/>
              <a:defRPr sz="800" b="1"/>
            </a:lvl5pPr>
            <a:lvl6pPr marL="1080134" indent="0">
              <a:buNone/>
              <a:defRPr sz="800" b="1"/>
            </a:lvl6pPr>
            <a:lvl7pPr marL="1296161" indent="0">
              <a:buNone/>
              <a:defRPr sz="800" b="1"/>
            </a:lvl7pPr>
            <a:lvl8pPr marL="1512188" indent="0">
              <a:buNone/>
              <a:defRPr sz="800" b="1"/>
            </a:lvl8pPr>
            <a:lvl9pPr marL="1728214" indent="0">
              <a:buNone/>
              <a:defRPr sz="8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AB1EADA-E8DD-CA46-B9E6-2EEF78577F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16525" y="1183532"/>
            <a:ext cx="2449192" cy="174079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81951112-E0F0-E948-AC19-163E255FA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344C-5461-4141-B05F-48F584F23447}" type="datetimeFigureOut">
              <a:rPr lang="tr-TR" smtClean="0"/>
              <a:pPr/>
              <a:t>9.02.2026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58C9D1D-AB97-D543-B765-84557B25E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7A3F1AA0-4530-A84A-B87F-C0571830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0B10-B80D-B94D-864C-16C1952C885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7919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CE84A3-9CF9-EE42-BEF2-2D3E6A7F2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1FBE7097-7572-DD45-9780-5F94DD3A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344C-5461-4141-B05F-48F584F23447}" type="datetimeFigureOut">
              <a:rPr lang="tr-TR" smtClean="0"/>
              <a:pPr/>
              <a:t>9.02.2026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2E4DE85-678E-CC46-AE20-996797D6D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52CF580-7D60-124A-92D5-361FC3619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0B10-B80D-B94D-864C-16C1952C885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155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E41AC026-D6D1-8F49-8C7A-641991084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344C-5461-4141-B05F-48F584F23447}" type="datetimeFigureOut">
              <a:rPr lang="tr-TR" smtClean="0"/>
              <a:pPr/>
              <a:t>9.02.2026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6EDF3749-B693-EF4F-9FC9-F22CDFF55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EBF5B7E-9D91-A54F-A56B-1FCAD55EA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0B10-B80D-B94D-864C-16C1952C885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0780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71C462-0108-EF48-AEA3-28787F0F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23" y="216007"/>
            <a:ext cx="1858085" cy="756021"/>
          </a:xfrm>
        </p:spPr>
        <p:txBody>
          <a:bodyPr anchor="b"/>
          <a:lstStyle>
            <a:lvl1pPr>
              <a:defRPr sz="1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A25E412-6EAA-BC48-A017-69C411B37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193" y="466514"/>
            <a:ext cx="2916525" cy="2302563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542834A-249C-D743-A951-A10CCBE8D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6823" y="972026"/>
            <a:ext cx="1858085" cy="1800799"/>
          </a:xfrm>
        </p:spPr>
        <p:txBody>
          <a:bodyPr/>
          <a:lstStyle>
            <a:lvl1pPr marL="0" indent="0">
              <a:buNone/>
              <a:defRPr sz="800"/>
            </a:lvl1pPr>
            <a:lvl2pPr marL="216027" indent="0">
              <a:buNone/>
              <a:defRPr sz="700"/>
            </a:lvl2pPr>
            <a:lvl3pPr marL="432054" indent="0">
              <a:buNone/>
              <a:defRPr sz="600"/>
            </a:lvl3pPr>
            <a:lvl4pPr marL="648081" indent="0">
              <a:buNone/>
              <a:defRPr sz="500"/>
            </a:lvl4pPr>
            <a:lvl5pPr marL="864107" indent="0">
              <a:buNone/>
              <a:defRPr sz="500"/>
            </a:lvl5pPr>
            <a:lvl6pPr marL="1080134" indent="0">
              <a:buNone/>
              <a:defRPr sz="500"/>
            </a:lvl6pPr>
            <a:lvl7pPr marL="1296161" indent="0">
              <a:buNone/>
              <a:defRPr sz="500"/>
            </a:lvl7pPr>
            <a:lvl8pPr marL="1512188" indent="0">
              <a:buNone/>
              <a:defRPr sz="500"/>
            </a:lvl8pPr>
            <a:lvl9pPr marL="1728214" indent="0">
              <a:buNone/>
              <a:defRPr sz="5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BA8346C-DE7C-A743-A88D-BDE4A9F26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344C-5461-4141-B05F-48F584F23447}" type="datetimeFigureOut">
              <a:rPr lang="tr-TR" smtClean="0"/>
              <a:pPr/>
              <a:t>9.02.2026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818C2ED-F491-AD4F-9876-56A9BCBEC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ED59C6F-6B80-7448-AB50-05FD341C7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0B10-B80D-B94D-864C-16C1952C885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1626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F2FD865-4D32-CE46-8FEA-30E3E5445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23" y="216007"/>
            <a:ext cx="1858085" cy="756021"/>
          </a:xfrm>
        </p:spPr>
        <p:txBody>
          <a:bodyPr anchor="b"/>
          <a:lstStyle>
            <a:lvl1pPr>
              <a:defRPr sz="1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68F52F6C-8F57-D54A-BF65-14749D723C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449193" y="466514"/>
            <a:ext cx="2916525" cy="2302563"/>
          </a:xfrm>
        </p:spPr>
        <p:txBody>
          <a:bodyPr/>
          <a:lstStyle>
            <a:lvl1pPr marL="0" indent="0">
              <a:buNone/>
              <a:defRPr sz="1500"/>
            </a:lvl1pPr>
            <a:lvl2pPr marL="216027" indent="0">
              <a:buNone/>
              <a:defRPr sz="1300"/>
            </a:lvl2pPr>
            <a:lvl3pPr marL="432054" indent="0">
              <a:buNone/>
              <a:defRPr sz="1100"/>
            </a:lvl3pPr>
            <a:lvl4pPr marL="648081" indent="0">
              <a:buNone/>
              <a:defRPr sz="900"/>
            </a:lvl4pPr>
            <a:lvl5pPr marL="864107" indent="0">
              <a:buNone/>
              <a:defRPr sz="900"/>
            </a:lvl5pPr>
            <a:lvl6pPr marL="1080134" indent="0">
              <a:buNone/>
              <a:defRPr sz="900"/>
            </a:lvl6pPr>
            <a:lvl7pPr marL="1296161" indent="0">
              <a:buNone/>
              <a:defRPr sz="900"/>
            </a:lvl7pPr>
            <a:lvl8pPr marL="1512188" indent="0">
              <a:buNone/>
              <a:defRPr sz="900"/>
            </a:lvl8pPr>
            <a:lvl9pPr marL="1728214" indent="0">
              <a:buNone/>
              <a:defRPr sz="9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BBFA1D6-85FF-E24C-8A78-2F19A1FD9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6823" y="972026"/>
            <a:ext cx="1858085" cy="1800799"/>
          </a:xfrm>
        </p:spPr>
        <p:txBody>
          <a:bodyPr/>
          <a:lstStyle>
            <a:lvl1pPr marL="0" indent="0">
              <a:buNone/>
              <a:defRPr sz="800"/>
            </a:lvl1pPr>
            <a:lvl2pPr marL="216027" indent="0">
              <a:buNone/>
              <a:defRPr sz="700"/>
            </a:lvl2pPr>
            <a:lvl3pPr marL="432054" indent="0">
              <a:buNone/>
              <a:defRPr sz="600"/>
            </a:lvl3pPr>
            <a:lvl4pPr marL="648081" indent="0">
              <a:buNone/>
              <a:defRPr sz="500"/>
            </a:lvl4pPr>
            <a:lvl5pPr marL="864107" indent="0">
              <a:buNone/>
              <a:defRPr sz="500"/>
            </a:lvl5pPr>
            <a:lvl6pPr marL="1080134" indent="0">
              <a:buNone/>
              <a:defRPr sz="500"/>
            </a:lvl6pPr>
            <a:lvl7pPr marL="1296161" indent="0">
              <a:buNone/>
              <a:defRPr sz="500"/>
            </a:lvl7pPr>
            <a:lvl8pPr marL="1512188" indent="0">
              <a:buNone/>
              <a:defRPr sz="500"/>
            </a:lvl8pPr>
            <a:lvl9pPr marL="1728214" indent="0">
              <a:buNone/>
              <a:defRPr sz="5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495CFF2-9D88-E944-9332-5A0D19A9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344C-5461-4141-B05F-48F584F23447}" type="datetimeFigureOut">
              <a:rPr lang="tr-TR" smtClean="0"/>
              <a:pPr/>
              <a:t>9.02.2026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8A7E974-8BE6-0D4C-9190-35C39695C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F587F19-FD08-F540-B7E1-412F6E471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0B10-B80D-B94D-864C-16C1952C885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6193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D9D060D2-0B8A-B646-B26E-5E40B6516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73" y="172506"/>
            <a:ext cx="4968895" cy="626267"/>
          </a:xfrm>
          <a:prstGeom prst="rect">
            <a:avLst/>
          </a:prstGeom>
        </p:spPr>
        <p:txBody>
          <a:bodyPr vert="horz" lIns="43205" tIns="21603" rIns="43205" bIns="21603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5B034EC-39D5-064C-9826-6F6DE03C1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073" y="862523"/>
            <a:ext cx="4968895" cy="2055806"/>
          </a:xfrm>
          <a:prstGeom prst="rect">
            <a:avLst/>
          </a:prstGeom>
        </p:spPr>
        <p:txBody>
          <a:bodyPr vert="horz" lIns="43205" tIns="21603" rIns="43205" bIns="21603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41849D0-F460-DF44-82FF-69EDD4868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6071" y="3003083"/>
            <a:ext cx="1296234" cy="172505"/>
          </a:xfrm>
          <a:prstGeom prst="rect">
            <a:avLst/>
          </a:prstGeom>
        </p:spPr>
        <p:txBody>
          <a:bodyPr vert="horz" lIns="43205" tIns="21603" rIns="43205" bIns="21603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C344C-5461-4141-B05F-48F584F23447}" type="datetimeFigureOut">
              <a:rPr lang="tr-TR" smtClean="0"/>
              <a:pPr/>
              <a:t>9.02.2026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DA728CB-1267-CA47-B188-FEE3ED59F0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8344" y="3003083"/>
            <a:ext cx="1944350" cy="172505"/>
          </a:xfrm>
          <a:prstGeom prst="rect">
            <a:avLst/>
          </a:prstGeom>
        </p:spPr>
        <p:txBody>
          <a:bodyPr vert="horz" lIns="43205" tIns="21603" rIns="43205" bIns="21603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55C1729-58AD-D943-833E-A485B05A0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68733" y="3003083"/>
            <a:ext cx="1296234" cy="172505"/>
          </a:xfrm>
          <a:prstGeom prst="rect">
            <a:avLst/>
          </a:prstGeom>
        </p:spPr>
        <p:txBody>
          <a:bodyPr vert="horz" lIns="43205" tIns="21603" rIns="43205" bIns="21603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90B10-B80D-B94D-864C-16C1952C885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237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32054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014" indent="-108014" algn="l" defTabSz="43205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41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68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94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72121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88148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04175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202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36228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27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54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81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7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134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296161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12188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4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hmetyasar.@dicle.edu.t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ahmetyasar.@dicle.edu.tr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 bright="10000" contrast="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etin kutusu 21">
            <a:extLst>
              <a:ext uri="{FF2B5EF4-FFF2-40B4-BE49-F238E27FC236}">
                <a16:creationId xmlns:a16="http://schemas.microsoft.com/office/drawing/2014/main" id="{3DAD9DEB-AF95-8C4B-A250-A45081396647}"/>
              </a:ext>
            </a:extLst>
          </p:cNvPr>
          <p:cNvSpPr txBox="1"/>
          <p:nvPr/>
        </p:nvSpPr>
        <p:spPr>
          <a:xfrm>
            <a:off x="1369392" y="2881784"/>
            <a:ext cx="28801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900" b="1" i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12-14 Mayıs 2026, Diyarbakır-Türkiye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4E7DD3A9-7351-BD4D-D16A-15645F309FAD}"/>
              </a:ext>
            </a:extLst>
          </p:cNvPr>
          <p:cNvSpPr txBox="1"/>
          <p:nvPr/>
        </p:nvSpPr>
        <p:spPr>
          <a:xfrm>
            <a:off x="937381" y="1327011"/>
            <a:ext cx="3886276" cy="1000274"/>
          </a:xfrm>
          <a:prstGeom prst="rect">
            <a:avLst/>
          </a:prstGeom>
          <a:solidFill>
            <a:schemeClr val="accent2">
              <a:lumMod val="20000"/>
              <a:lumOff val="80000"/>
              <a:alpha val="84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800" dirty="0">
                <a:solidFill>
                  <a:srgbClr val="0000FF"/>
                </a:solidFill>
              </a:rPr>
              <a:t>Bildiri Başlığı</a:t>
            </a:r>
          </a:p>
          <a:p>
            <a:pPr algn="ctr"/>
            <a:endParaRPr lang="tr-TR" sz="800" u="sng" dirty="0">
              <a:solidFill>
                <a:srgbClr val="0000FF"/>
              </a:solidFill>
            </a:endParaRPr>
          </a:p>
          <a:p>
            <a:pPr algn="ctr"/>
            <a:r>
              <a:rPr lang="tr-TR" u="sng" dirty="0">
                <a:solidFill>
                  <a:srgbClr val="0000FF"/>
                </a:solidFill>
              </a:rPr>
              <a:t>Ahmet Yaşar</a:t>
            </a:r>
            <a:r>
              <a:rPr lang="tr-TR" dirty="0">
                <a:solidFill>
                  <a:srgbClr val="0000FF"/>
                </a:solidFill>
              </a:rPr>
              <a:t>*, Mehmet Çelik, Ali Yılmaz</a:t>
            </a:r>
          </a:p>
          <a:p>
            <a:pPr algn="ctr"/>
            <a:r>
              <a:rPr lang="tr-TR" sz="800" dirty="0">
                <a:solidFill>
                  <a:srgbClr val="0000FF"/>
                </a:solidFill>
              </a:rPr>
              <a:t>*Dicle Üniversitesi, Ziraat Fakültesi Zootekni Bölümü</a:t>
            </a:r>
          </a:p>
          <a:p>
            <a:pPr algn="ctr"/>
            <a:r>
              <a:rPr lang="tr-TR" sz="8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ahmetyasar@dicle.edu.tr</a:t>
            </a:r>
            <a:endParaRPr lang="tr-TR" sz="800" dirty="0">
              <a:solidFill>
                <a:srgbClr val="0000FF"/>
              </a:solidFill>
            </a:endParaRPr>
          </a:p>
          <a:p>
            <a:pPr algn="ctr"/>
            <a:endParaRPr lang="tr-TR" sz="800" dirty="0"/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FCC61C70-6286-98A6-D7E0-A053F2E6225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93681" y="114851"/>
            <a:ext cx="4960933" cy="625673"/>
            <a:chOff x="693681" y="114851"/>
            <a:chExt cx="4960933" cy="625673"/>
          </a:xfrm>
        </p:grpSpPr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6D2D33EC-CF8F-3A6E-6BBF-4397B410AB6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3681" y="119328"/>
              <a:ext cx="4532244" cy="6211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800" b="1" i="1" dirty="0">
                  <a:solidFill>
                    <a:srgbClr val="000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Dicle University – </a:t>
              </a:r>
              <a:r>
                <a:rPr lang="tr-TR" sz="800" b="1" i="1" dirty="0">
                  <a:solidFill>
                    <a:srgbClr val="000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4th </a:t>
              </a:r>
              <a:r>
                <a:rPr lang="en-US" sz="800" b="1" i="1" dirty="0">
                  <a:solidFill>
                    <a:srgbClr val="000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International Symposium on Graduate Researches in Science </a:t>
              </a:r>
              <a:endParaRPr lang="tr-TR" sz="800" b="1" i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tr-TR" sz="800" b="1" i="1" u="sng" dirty="0">
                  <a:solidFill>
                    <a:srgbClr val="000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Dicle Üniversitesi - 4. Uluslararası Fen Bilimleri Lisansüstü Araştırmalar Sempozyumu</a:t>
              </a:r>
            </a:p>
            <a:p>
              <a:pPr algn="ctr">
                <a:lnSpc>
                  <a:spcPct val="150000"/>
                </a:lnSpc>
              </a:pPr>
              <a:r>
                <a:rPr lang="tr-TR" sz="800" b="1" dirty="0">
                  <a:solidFill>
                    <a:srgbClr val="000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(DUFEBLAS-2026)</a:t>
              </a:r>
            </a:p>
          </p:txBody>
        </p:sp>
        <p:pic>
          <p:nvPicPr>
            <p:cNvPr id="1026" name="Picture 2" descr="C:\Users\ASUS\Desktop\SEMPOZYUM\logolar\F.B.E Logo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78397" y="114851"/>
              <a:ext cx="476217" cy="483905"/>
            </a:xfrm>
            <a:prstGeom prst="rect">
              <a:avLst/>
            </a:prstGeom>
            <a:noFill/>
          </p:spPr>
        </p:pic>
      </p:grpSp>
      <p:pic>
        <p:nvPicPr>
          <p:cNvPr id="3" name="Resim 2">
            <a:extLst>
              <a:ext uri="{FF2B5EF4-FFF2-40B4-BE49-F238E27FC236}">
                <a16:creationId xmlns:a16="http://schemas.microsoft.com/office/drawing/2014/main" id="{867D32EC-B01E-4737-1364-303211FBF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4" y="73119"/>
            <a:ext cx="545567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8505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Dikdörtgen"/>
          <p:cNvSpPr/>
          <p:nvPr/>
        </p:nvSpPr>
        <p:spPr>
          <a:xfrm>
            <a:off x="9476" y="4738"/>
            <a:ext cx="5761038" cy="324008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noFill/>
              </a:ln>
            </a:endParaRPr>
          </a:p>
        </p:txBody>
      </p:sp>
      <p:sp>
        <p:nvSpPr>
          <p:cNvPr id="5" name="Slayt Numarası Yer Tutucusu 1">
            <a:extLst>
              <a:ext uri="{FF2B5EF4-FFF2-40B4-BE49-F238E27FC236}">
                <a16:creationId xmlns:a16="http://schemas.microsoft.com/office/drawing/2014/main" id="{A75B134F-1381-6643-9892-EF3795A8B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8078" y="2869764"/>
            <a:ext cx="172832" cy="174492"/>
          </a:xfrm>
          <a:solidFill>
            <a:srgbClr val="39296F"/>
          </a:solidFill>
        </p:spPr>
        <p:txBody>
          <a:bodyPr/>
          <a:lstStyle/>
          <a:p>
            <a:pPr algn="ctr"/>
            <a:fld id="{186F37AB-23D9-4893-864B-45B1C99F6011}" type="slidenum">
              <a:rPr lang="tr-TR" sz="5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2</a:t>
            </a:fld>
            <a:endParaRPr lang="tr-TR" sz="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6552664-13FF-4841-9394-7C4059747827}"/>
              </a:ext>
            </a:extLst>
          </p:cNvPr>
          <p:cNvSpPr txBox="1"/>
          <p:nvPr/>
        </p:nvSpPr>
        <p:spPr>
          <a:xfrm>
            <a:off x="0" y="538507"/>
            <a:ext cx="754768" cy="197980"/>
          </a:xfrm>
          <a:prstGeom prst="snip1Rect">
            <a:avLst/>
          </a:prstGeom>
          <a:solidFill>
            <a:schemeClr val="bg2"/>
          </a:solidFill>
          <a:ln w="28575">
            <a:solidFill>
              <a:srgbClr val="39296F"/>
            </a:solidFill>
          </a:ln>
        </p:spPr>
        <p:txBody>
          <a:bodyPr wrap="square" lIns="43205" tIns="21603" rIns="43205" bIns="21603" rtlCol="0">
            <a:spAutoFit/>
          </a:bodyPr>
          <a:lstStyle/>
          <a:p>
            <a:pPr algn="ctr"/>
            <a:r>
              <a:rPr lang="tr-TR" b="1" dirty="0">
                <a:solidFill>
                  <a:srgbClr val="3929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GİRİŞ</a:t>
            </a:r>
          </a:p>
        </p:txBody>
      </p:sp>
      <p:sp>
        <p:nvSpPr>
          <p:cNvPr id="20" name="Dikdörtgen 19"/>
          <p:cNvSpPr/>
          <p:nvPr/>
        </p:nvSpPr>
        <p:spPr>
          <a:xfrm>
            <a:off x="186783" y="847185"/>
            <a:ext cx="5376245" cy="1890287"/>
          </a:xfrm>
          <a:prstGeom prst="rect">
            <a:avLst/>
          </a:prstGeom>
        </p:spPr>
        <p:txBody>
          <a:bodyPr wrap="square" lIns="43205" tIns="21603" rIns="43205" bIns="21603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Giriş bölümünde,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Araştırmanın «konusu, sorunu, amacı ve önemi» açıklanmalıdır. Varsa </a:t>
            </a:r>
            <a:r>
              <a:rPr lang="tr-TR" altLang="tr-T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sayıltılar</a:t>
            </a: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(varsayımlar) ve sınırlılıklar (kısıtlar) da bu bölümde yer almalıdır.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Not: BU BÖLÜMDEKİ SAYFALAR ÇOĞALTILABİLİR. SAYFA SAYISINDA BİR SINIRLAMA YOKTUR.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179308" y="139898"/>
            <a:ext cx="5383721" cy="223738"/>
            <a:chOff x="798512" y="258009"/>
            <a:chExt cx="11393490" cy="473566"/>
          </a:xfrm>
        </p:grpSpPr>
        <p:cxnSp>
          <p:nvCxnSpPr>
            <p:cNvPr id="41" name="Düz Bağlayıcı 40">
              <a:extLst>
                <a:ext uri="{FF2B5EF4-FFF2-40B4-BE49-F238E27FC236}">
                  <a16:creationId xmlns:a16="http://schemas.microsoft.com/office/drawing/2014/main" id="{0C50C5B3-AD3B-E64D-826C-AA324BD9DB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402" y="524022"/>
              <a:ext cx="8364601" cy="4792"/>
            </a:xfrm>
            <a:prstGeom prst="line">
              <a:avLst/>
            </a:prstGeom>
            <a:ln w="12700">
              <a:solidFill>
                <a:srgbClr val="3929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Metin kutusu 22">
              <a:extLst>
                <a:ext uri="{FF2B5EF4-FFF2-40B4-BE49-F238E27FC236}">
                  <a16:creationId xmlns:a16="http://schemas.microsoft.com/office/drawing/2014/main" id="{86552664-13FF-4841-9394-7C4059747827}"/>
                </a:ext>
              </a:extLst>
            </p:cNvPr>
            <p:cNvSpPr txBox="1"/>
            <p:nvPr/>
          </p:nvSpPr>
          <p:spPr>
            <a:xfrm>
              <a:off x="9666474" y="275564"/>
              <a:ext cx="2525528" cy="456011"/>
            </a:xfrm>
            <a:prstGeom prst="rect">
              <a:avLst/>
            </a:prstGeom>
            <a:solidFill>
              <a:srgbClr val="39296F"/>
            </a:solidFill>
            <a:ln>
              <a:solidFill>
                <a:srgbClr val="39296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4.Uluslararası Fen Bilimleri Lisansüstü Araştırmalar Sempozyumu</a:t>
              </a:r>
            </a:p>
          </p:txBody>
        </p:sp>
        <p:sp>
          <p:nvSpPr>
            <p:cNvPr id="27" name="Metin kutusu 26">
              <a:extLst>
                <a:ext uri="{FF2B5EF4-FFF2-40B4-BE49-F238E27FC236}">
                  <a16:creationId xmlns:a16="http://schemas.microsoft.com/office/drawing/2014/main" id="{0669474C-69A1-8545-87B1-C3F596004E28}"/>
                </a:ext>
              </a:extLst>
            </p:cNvPr>
            <p:cNvSpPr txBox="1"/>
            <p:nvPr/>
          </p:nvSpPr>
          <p:spPr>
            <a:xfrm>
              <a:off x="798512" y="258009"/>
              <a:ext cx="7837147" cy="3582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284"/>
                </a:spcBef>
                <a:spcAft>
                  <a:spcPts val="284"/>
                </a:spcAft>
              </a:pPr>
              <a:r>
                <a:rPr lang="tr-TR" sz="5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Bildiri Başlığı</a:t>
              </a:r>
            </a:p>
          </p:txBody>
        </p:sp>
      </p:grpSp>
      <p:pic>
        <p:nvPicPr>
          <p:cNvPr id="36" name="Picture 5" descr="C:\Users\ASUS\Desktop\fbe 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101" y="124247"/>
            <a:ext cx="257699" cy="261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0379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Dikdörtgen"/>
          <p:cNvSpPr/>
          <p:nvPr/>
        </p:nvSpPr>
        <p:spPr>
          <a:xfrm>
            <a:off x="0" y="0"/>
            <a:ext cx="5761038" cy="324008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noFill/>
              </a:ln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6552664-13FF-4841-9394-7C4059747827}"/>
              </a:ext>
            </a:extLst>
          </p:cNvPr>
          <p:cNvSpPr txBox="1"/>
          <p:nvPr/>
        </p:nvSpPr>
        <p:spPr>
          <a:xfrm>
            <a:off x="1" y="538508"/>
            <a:ext cx="2225039" cy="197980"/>
          </a:xfrm>
          <a:prstGeom prst="snip1Rect">
            <a:avLst/>
          </a:prstGeom>
          <a:solidFill>
            <a:schemeClr val="bg2"/>
          </a:solidFill>
          <a:ln w="28575">
            <a:solidFill>
              <a:srgbClr val="39296F"/>
            </a:solidFill>
          </a:ln>
        </p:spPr>
        <p:txBody>
          <a:bodyPr wrap="square" lIns="43205" tIns="21603" rIns="43205" bIns="21603" rtlCol="0">
            <a:spAutoFit/>
          </a:bodyPr>
          <a:lstStyle/>
          <a:p>
            <a:pPr algn="ctr"/>
            <a:r>
              <a:rPr lang="tr-TR" b="1" dirty="0">
                <a:solidFill>
                  <a:srgbClr val="3929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KAVRAMSAL / KURAMSAL ÇERÇEVE</a:t>
            </a:r>
          </a:p>
        </p:txBody>
      </p:sp>
      <p:sp>
        <p:nvSpPr>
          <p:cNvPr id="20" name="Dikdörtgen 19"/>
          <p:cNvSpPr/>
          <p:nvPr/>
        </p:nvSpPr>
        <p:spPr>
          <a:xfrm>
            <a:off x="186784" y="941689"/>
            <a:ext cx="5354126" cy="1682538"/>
          </a:xfrm>
          <a:prstGeom prst="rect">
            <a:avLst/>
          </a:prstGeom>
        </p:spPr>
        <p:txBody>
          <a:bodyPr wrap="square" lIns="43205" tIns="21603" rIns="43205" bIns="21603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Kavramsal / Kuramsal Çerçeve bölümünde,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Araştırmanın teorik temelleri ve literatürdeki konumu kısaca verilmelidir.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Not: BU BÖLÜMDEKİ SAYFALAR ÇOĞALTILABİLİR. SAYFA SAYISINDA BİR SINIRLAMA YOKTUR.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up 2"/>
          <p:cNvGrpSpPr/>
          <p:nvPr/>
        </p:nvGrpSpPr>
        <p:grpSpPr>
          <a:xfrm>
            <a:off x="179308" y="139898"/>
            <a:ext cx="5383721" cy="223738"/>
            <a:chOff x="798512" y="258009"/>
            <a:chExt cx="11393490" cy="473566"/>
          </a:xfrm>
        </p:grpSpPr>
        <p:cxnSp>
          <p:nvCxnSpPr>
            <p:cNvPr id="30" name="Düz Bağlayıcı 40">
              <a:extLst>
                <a:ext uri="{FF2B5EF4-FFF2-40B4-BE49-F238E27FC236}">
                  <a16:creationId xmlns:a16="http://schemas.microsoft.com/office/drawing/2014/main" id="{0C50C5B3-AD3B-E64D-826C-AA324BD9DB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402" y="524022"/>
              <a:ext cx="8364601" cy="4792"/>
            </a:xfrm>
            <a:prstGeom prst="line">
              <a:avLst/>
            </a:prstGeom>
            <a:ln w="12700">
              <a:solidFill>
                <a:srgbClr val="3929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Metin kutusu 22">
              <a:extLst>
                <a:ext uri="{FF2B5EF4-FFF2-40B4-BE49-F238E27FC236}">
                  <a16:creationId xmlns:a16="http://schemas.microsoft.com/office/drawing/2014/main" id="{86552664-13FF-4841-9394-7C4059747827}"/>
                </a:ext>
              </a:extLst>
            </p:cNvPr>
            <p:cNvSpPr txBox="1"/>
            <p:nvPr/>
          </p:nvSpPr>
          <p:spPr>
            <a:xfrm>
              <a:off x="9666474" y="275564"/>
              <a:ext cx="2525528" cy="456011"/>
            </a:xfrm>
            <a:prstGeom prst="rect">
              <a:avLst/>
            </a:prstGeom>
            <a:solidFill>
              <a:srgbClr val="39296F"/>
            </a:solidFill>
            <a:ln>
              <a:solidFill>
                <a:srgbClr val="39296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4.Uluslararası Fen Bilimleri Lisansüstü Araştırmalar Sempozyumu</a:t>
              </a:r>
            </a:p>
          </p:txBody>
        </p:sp>
        <p:sp>
          <p:nvSpPr>
            <p:cNvPr id="32" name="Metin kutusu 26">
              <a:extLst>
                <a:ext uri="{FF2B5EF4-FFF2-40B4-BE49-F238E27FC236}">
                  <a16:creationId xmlns:a16="http://schemas.microsoft.com/office/drawing/2014/main" id="{0669474C-69A1-8545-87B1-C3F596004E28}"/>
                </a:ext>
              </a:extLst>
            </p:cNvPr>
            <p:cNvSpPr txBox="1"/>
            <p:nvPr/>
          </p:nvSpPr>
          <p:spPr>
            <a:xfrm>
              <a:off x="798512" y="258009"/>
              <a:ext cx="7837147" cy="3582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284"/>
                </a:spcBef>
                <a:spcAft>
                  <a:spcPts val="284"/>
                </a:spcAft>
              </a:pPr>
              <a:r>
                <a:rPr lang="tr-TR" sz="5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Bildiri Başlığı</a:t>
              </a:r>
            </a:p>
          </p:txBody>
        </p:sp>
      </p:grpSp>
      <p:pic>
        <p:nvPicPr>
          <p:cNvPr id="33" name="Picture 5" descr="C:\Users\ASUS\Desktop\fbe 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101" y="124247"/>
            <a:ext cx="257699" cy="261859"/>
          </a:xfrm>
          <a:prstGeom prst="rect">
            <a:avLst/>
          </a:prstGeom>
          <a:noFill/>
        </p:spPr>
      </p:pic>
      <p:sp>
        <p:nvSpPr>
          <p:cNvPr id="34" name="Slayt Numarası Yer Tutucusu 1">
            <a:extLst>
              <a:ext uri="{FF2B5EF4-FFF2-40B4-BE49-F238E27FC236}">
                <a16:creationId xmlns:a16="http://schemas.microsoft.com/office/drawing/2014/main" id="{A75B134F-1381-6643-9892-EF3795A8B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8078" y="2869764"/>
            <a:ext cx="172832" cy="174492"/>
          </a:xfrm>
          <a:solidFill>
            <a:srgbClr val="39296F"/>
          </a:solidFill>
        </p:spPr>
        <p:txBody>
          <a:bodyPr/>
          <a:lstStyle/>
          <a:p>
            <a:pPr algn="ctr"/>
            <a:fld id="{186F37AB-23D9-4893-864B-45B1C99F6011}" type="slidenum">
              <a:rPr lang="tr-TR" sz="5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3</a:t>
            </a:fld>
            <a:endParaRPr lang="tr-TR" sz="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57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Dikdörtgen"/>
          <p:cNvSpPr/>
          <p:nvPr/>
        </p:nvSpPr>
        <p:spPr>
          <a:xfrm>
            <a:off x="0" y="0"/>
            <a:ext cx="5761038" cy="324008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noFill/>
              </a:ln>
            </a:endParaRP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86552664-13FF-4841-9394-7C4059747827}"/>
              </a:ext>
            </a:extLst>
          </p:cNvPr>
          <p:cNvSpPr txBox="1"/>
          <p:nvPr/>
        </p:nvSpPr>
        <p:spPr>
          <a:xfrm>
            <a:off x="0" y="538507"/>
            <a:ext cx="882159" cy="197980"/>
          </a:xfrm>
          <a:prstGeom prst="snip1Rect">
            <a:avLst/>
          </a:prstGeom>
          <a:solidFill>
            <a:schemeClr val="bg2"/>
          </a:solidFill>
          <a:ln w="28575">
            <a:solidFill>
              <a:srgbClr val="39296F"/>
            </a:solidFill>
          </a:ln>
        </p:spPr>
        <p:txBody>
          <a:bodyPr wrap="square" lIns="43205" tIns="21603" rIns="43205" bIns="21603" rtlCol="0">
            <a:spAutoFit/>
          </a:bodyPr>
          <a:lstStyle/>
          <a:p>
            <a:pPr algn="ctr"/>
            <a:r>
              <a:rPr lang="tr-TR" b="1" dirty="0">
                <a:solidFill>
                  <a:srgbClr val="3929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YÖNTEM</a:t>
            </a:r>
          </a:p>
        </p:txBody>
      </p:sp>
      <p:sp>
        <p:nvSpPr>
          <p:cNvPr id="30" name="Dikdörtgen 29"/>
          <p:cNvSpPr/>
          <p:nvPr/>
        </p:nvSpPr>
        <p:spPr>
          <a:xfrm>
            <a:off x="185958" y="783407"/>
            <a:ext cx="5354952" cy="1890287"/>
          </a:xfrm>
          <a:prstGeom prst="rect">
            <a:avLst/>
          </a:prstGeom>
        </p:spPr>
        <p:txBody>
          <a:bodyPr wrap="square" lIns="43205" tIns="21603" rIns="43205" bIns="21603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Çalışmanın yöntem bölümünde,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Araştırma modeli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Veri toplama yöntemi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Evren ve örneklem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Kullanılan istatistiksel teknik(</a:t>
            </a:r>
            <a:r>
              <a:rPr lang="tr-TR" altLang="tr-T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ler</a:t>
            </a: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Veri çözümleme yaklaşımı vb. yöntemsel konular açıklanmalıdır.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Not: BU BÖLÜMDEKİ SAYFALAR ÇOĞALTILABİLİR. SAYFA SAYISINDA BİR SINIRLAMA YOKTUR.</a:t>
            </a: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Slayt Numarası Yer Tutucusu 1">
            <a:extLst>
              <a:ext uri="{FF2B5EF4-FFF2-40B4-BE49-F238E27FC236}">
                <a16:creationId xmlns:a16="http://schemas.microsoft.com/office/drawing/2014/main" id="{A75B134F-1381-6643-9892-EF3795A8B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8078" y="2869764"/>
            <a:ext cx="172832" cy="174492"/>
          </a:xfrm>
          <a:solidFill>
            <a:srgbClr val="39296F"/>
          </a:solidFill>
        </p:spPr>
        <p:txBody>
          <a:bodyPr/>
          <a:lstStyle/>
          <a:p>
            <a:pPr algn="ctr"/>
            <a:fld id="{186F37AB-23D9-4893-864B-45B1C99F6011}" type="slidenum">
              <a:rPr lang="tr-TR" sz="5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4</a:t>
            </a:fld>
            <a:endParaRPr lang="tr-TR" sz="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rup 2"/>
          <p:cNvGrpSpPr/>
          <p:nvPr/>
        </p:nvGrpSpPr>
        <p:grpSpPr>
          <a:xfrm>
            <a:off x="179308" y="139898"/>
            <a:ext cx="5383721" cy="223738"/>
            <a:chOff x="798512" y="258009"/>
            <a:chExt cx="11393490" cy="473566"/>
          </a:xfrm>
        </p:grpSpPr>
        <p:cxnSp>
          <p:nvCxnSpPr>
            <p:cNvPr id="36" name="Düz Bağlayıcı 40">
              <a:extLst>
                <a:ext uri="{FF2B5EF4-FFF2-40B4-BE49-F238E27FC236}">
                  <a16:creationId xmlns:a16="http://schemas.microsoft.com/office/drawing/2014/main" id="{0C50C5B3-AD3B-E64D-826C-AA324BD9DB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402" y="524022"/>
              <a:ext cx="8364601" cy="4792"/>
            </a:xfrm>
            <a:prstGeom prst="line">
              <a:avLst/>
            </a:prstGeom>
            <a:ln w="12700">
              <a:solidFill>
                <a:srgbClr val="3929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Metin kutusu 22">
              <a:extLst>
                <a:ext uri="{FF2B5EF4-FFF2-40B4-BE49-F238E27FC236}">
                  <a16:creationId xmlns:a16="http://schemas.microsoft.com/office/drawing/2014/main" id="{86552664-13FF-4841-9394-7C4059747827}"/>
                </a:ext>
              </a:extLst>
            </p:cNvPr>
            <p:cNvSpPr txBox="1"/>
            <p:nvPr/>
          </p:nvSpPr>
          <p:spPr>
            <a:xfrm>
              <a:off x="9666474" y="275564"/>
              <a:ext cx="2525528" cy="456011"/>
            </a:xfrm>
            <a:prstGeom prst="rect">
              <a:avLst/>
            </a:prstGeom>
            <a:solidFill>
              <a:srgbClr val="39296F"/>
            </a:solidFill>
            <a:ln>
              <a:solidFill>
                <a:srgbClr val="39296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4.Uluslararası Fen Bilimleri Lisansüstü Araştırmalar Sempozyumu</a:t>
              </a:r>
            </a:p>
          </p:txBody>
        </p:sp>
        <p:sp>
          <p:nvSpPr>
            <p:cNvPr id="39" name="Metin kutusu 26">
              <a:extLst>
                <a:ext uri="{FF2B5EF4-FFF2-40B4-BE49-F238E27FC236}">
                  <a16:creationId xmlns:a16="http://schemas.microsoft.com/office/drawing/2014/main" id="{0669474C-69A1-8545-87B1-C3F596004E28}"/>
                </a:ext>
              </a:extLst>
            </p:cNvPr>
            <p:cNvSpPr txBox="1"/>
            <p:nvPr/>
          </p:nvSpPr>
          <p:spPr>
            <a:xfrm>
              <a:off x="798512" y="258009"/>
              <a:ext cx="7837147" cy="3582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284"/>
                </a:spcBef>
                <a:spcAft>
                  <a:spcPts val="284"/>
                </a:spcAft>
              </a:pPr>
              <a:r>
                <a:rPr lang="tr-TR" sz="5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Bildiri Başlığı</a:t>
              </a:r>
            </a:p>
          </p:txBody>
        </p:sp>
      </p:grpSp>
      <p:pic>
        <p:nvPicPr>
          <p:cNvPr id="42" name="Picture 5" descr="C:\Users\ASUS\Desktop\fbe 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101" y="124247"/>
            <a:ext cx="257699" cy="261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1142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Dikdörtgen"/>
          <p:cNvSpPr/>
          <p:nvPr/>
        </p:nvSpPr>
        <p:spPr>
          <a:xfrm>
            <a:off x="0" y="0"/>
            <a:ext cx="5761038" cy="324008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noFill/>
              </a:ln>
            </a:endParaRP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86552664-13FF-4841-9394-7C4059747827}"/>
              </a:ext>
            </a:extLst>
          </p:cNvPr>
          <p:cNvSpPr txBox="1"/>
          <p:nvPr/>
        </p:nvSpPr>
        <p:spPr>
          <a:xfrm>
            <a:off x="0" y="538507"/>
            <a:ext cx="882159" cy="197980"/>
          </a:xfrm>
          <a:prstGeom prst="snip1Rect">
            <a:avLst/>
          </a:prstGeom>
          <a:solidFill>
            <a:schemeClr val="bg2"/>
          </a:solidFill>
          <a:ln w="28575">
            <a:solidFill>
              <a:srgbClr val="39296F"/>
            </a:solidFill>
          </a:ln>
        </p:spPr>
        <p:txBody>
          <a:bodyPr wrap="square" lIns="43205" tIns="21603" rIns="43205" bIns="21603" rtlCol="0">
            <a:spAutoFit/>
          </a:bodyPr>
          <a:lstStyle/>
          <a:p>
            <a:pPr algn="ctr"/>
            <a:r>
              <a:rPr lang="tr-TR" b="1" dirty="0">
                <a:solidFill>
                  <a:srgbClr val="3929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BULGULAR</a:t>
            </a:r>
          </a:p>
        </p:txBody>
      </p:sp>
      <p:sp>
        <p:nvSpPr>
          <p:cNvPr id="32" name="Dikdörtgen 31"/>
          <p:cNvSpPr/>
          <p:nvPr/>
        </p:nvSpPr>
        <p:spPr>
          <a:xfrm>
            <a:off x="185958" y="817331"/>
            <a:ext cx="5354952" cy="1867204"/>
          </a:xfrm>
          <a:prstGeom prst="rect">
            <a:avLst/>
          </a:prstGeom>
        </p:spPr>
        <p:txBody>
          <a:bodyPr wrap="square" lIns="43205" tIns="21603" rIns="43205" bIns="21603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 bölümde ulaşılan bulgular açıklanmalı ve yorumlanmalıdır.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Not: BU BÖLÜMDEKİ SAYFALAR ÇOĞALTILABİLİR. SAYFA SAYISINDA BİR SINIRLAMA YOKTUR.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" name="Grup 2"/>
          <p:cNvGrpSpPr/>
          <p:nvPr/>
        </p:nvGrpSpPr>
        <p:grpSpPr>
          <a:xfrm>
            <a:off x="179308" y="139898"/>
            <a:ext cx="5383721" cy="223738"/>
            <a:chOff x="798512" y="258009"/>
            <a:chExt cx="11393490" cy="473566"/>
          </a:xfrm>
        </p:grpSpPr>
        <p:cxnSp>
          <p:nvCxnSpPr>
            <p:cNvPr id="31" name="Düz Bağlayıcı 40">
              <a:extLst>
                <a:ext uri="{FF2B5EF4-FFF2-40B4-BE49-F238E27FC236}">
                  <a16:creationId xmlns:a16="http://schemas.microsoft.com/office/drawing/2014/main" id="{0C50C5B3-AD3B-E64D-826C-AA324BD9DB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402" y="524022"/>
              <a:ext cx="8364601" cy="4792"/>
            </a:xfrm>
            <a:prstGeom prst="line">
              <a:avLst/>
            </a:prstGeom>
            <a:ln w="12700">
              <a:solidFill>
                <a:srgbClr val="3929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Metin kutusu 22">
              <a:extLst>
                <a:ext uri="{FF2B5EF4-FFF2-40B4-BE49-F238E27FC236}">
                  <a16:creationId xmlns:a16="http://schemas.microsoft.com/office/drawing/2014/main" id="{86552664-13FF-4841-9394-7C4059747827}"/>
                </a:ext>
              </a:extLst>
            </p:cNvPr>
            <p:cNvSpPr txBox="1"/>
            <p:nvPr/>
          </p:nvSpPr>
          <p:spPr>
            <a:xfrm>
              <a:off x="9666474" y="275564"/>
              <a:ext cx="2525528" cy="456011"/>
            </a:xfrm>
            <a:prstGeom prst="rect">
              <a:avLst/>
            </a:prstGeom>
            <a:solidFill>
              <a:srgbClr val="39296F"/>
            </a:solidFill>
            <a:ln>
              <a:solidFill>
                <a:srgbClr val="39296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4.Uluslararası Fen Bilimleri Lisansüstü Araştırmalar Sempozyumu</a:t>
              </a:r>
            </a:p>
          </p:txBody>
        </p:sp>
        <p:sp>
          <p:nvSpPr>
            <p:cNvPr id="34" name="Metin kutusu 26">
              <a:extLst>
                <a:ext uri="{FF2B5EF4-FFF2-40B4-BE49-F238E27FC236}">
                  <a16:creationId xmlns:a16="http://schemas.microsoft.com/office/drawing/2014/main" id="{0669474C-69A1-8545-87B1-C3F596004E28}"/>
                </a:ext>
              </a:extLst>
            </p:cNvPr>
            <p:cNvSpPr txBox="1"/>
            <p:nvPr/>
          </p:nvSpPr>
          <p:spPr>
            <a:xfrm>
              <a:off x="798512" y="258009"/>
              <a:ext cx="7837147" cy="3582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284"/>
                </a:spcBef>
                <a:spcAft>
                  <a:spcPts val="284"/>
                </a:spcAft>
              </a:pPr>
              <a:r>
                <a:rPr lang="tr-TR" sz="5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Bildiri Başlığı</a:t>
              </a:r>
            </a:p>
          </p:txBody>
        </p:sp>
      </p:grpSp>
      <p:pic>
        <p:nvPicPr>
          <p:cNvPr id="35" name="Picture 5" descr="C:\Users\ASUS\Desktop\fbe 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101" y="124247"/>
            <a:ext cx="257699" cy="261859"/>
          </a:xfrm>
          <a:prstGeom prst="rect">
            <a:avLst/>
          </a:prstGeom>
          <a:noFill/>
        </p:spPr>
      </p:pic>
      <p:sp>
        <p:nvSpPr>
          <p:cNvPr id="36" name="Slayt Numarası Yer Tutucusu 1">
            <a:extLst>
              <a:ext uri="{FF2B5EF4-FFF2-40B4-BE49-F238E27FC236}">
                <a16:creationId xmlns:a16="http://schemas.microsoft.com/office/drawing/2014/main" id="{A75B134F-1381-6643-9892-EF3795A8B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8078" y="2869764"/>
            <a:ext cx="172832" cy="174492"/>
          </a:xfrm>
          <a:solidFill>
            <a:srgbClr val="39296F"/>
          </a:solidFill>
        </p:spPr>
        <p:txBody>
          <a:bodyPr/>
          <a:lstStyle/>
          <a:p>
            <a:pPr algn="ctr"/>
            <a:fld id="{186F37AB-23D9-4893-864B-45B1C99F6011}" type="slidenum">
              <a:rPr lang="tr-TR" sz="5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5</a:t>
            </a:fld>
            <a:endParaRPr lang="tr-TR" sz="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197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Dikdörtgen"/>
          <p:cNvSpPr/>
          <p:nvPr/>
        </p:nvSpPr>
        <p:spPr>
          <a:xfrm>
            <a:off x="0" y="0"/>
            <a:ext cx="5761038" cy="324008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noFill/>
              </a:ln>
            </a:endParaRP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86552664-13FF-4841-9394-7C4059747827}"/>
              </a:ext>
            </a:extLst>
          </p:cNvPr>
          <p:cNvSpPr txBox="1"/>
          <p:nvPr/>
        </p:nvSpPr>
        <p:spPr>
          <a:xfrm>
            <a:off x="0" y="538507"/>
            <a:ext cx="2138680" cy="197980"/>
          </a:xfrm>
          <a:prstGeom prst="snip1Rect">
            <a:avLst/>
          </a:prstGeom>
          <a:solidFill>
            <a:schemeClr val="bg2"/>
          </a:solidFill>
          <a:ln w="28575">
            <a:solidFill>
              <a:srgbClr val="39296F"/>
            </a:solidFill>
          </a:ln>
        </p:spPr>
        <p:txBody>
          <a:bodyPr wrap="square" lIns="43205" tIns="21603" rIns="43205" bIns="21603" rtlCol="0">
            <a:spAutoFit/>
          </a:bodyPr>
          <a:lstStyle/>
          <a:p>
            <a:pPr algn="ctr"/>
            <a:r>
              <a:rPr lang="tr-TR" b="1" dirty="0">
                <a:solidFill>
                  <a:srgbClr val="3929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SONUÇ, TARTIŞMA VE ÖNERİLER</a:t>
            </a:r>
          </a:p>
        </p:txBody>
      </p:sp>
      <p:sp>
        <p:nvSpPr>
          <p:cNvPr id="32" name="Dikdörtgen 31"/>
          <p:cNvSpPr/>
          <p:nvPr/>
        </p:nvSpPr>
        <p:spPr>
          <a:xfrm>
            <a:off x="185958" y="852890"/>
            <a:ext cx="5354952" cy="1797954"/>
          </a:xfrm>
          <a:prstGeom prst="rect">
            <a:avLst/>
          </a:prstGeom>
        </p:spPr>
        <p:txBody>
          <a:bodyPr wrap="square" lIns="43205" tIns="21603" rIns="43205" bIns="21603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 bölümde araştırmanın sonuçlarına yer verilmeli, ulaşılan sonuçlar tartışılmalı ve öneriler sunulmalıdır.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Not: BU BÖLÜMDEKİ SAYFALAR ÇOĞALTILABİLİR. SAYFA SAYISINDA BİR SINIRLAMA YOKTUR.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Slayt Numarası Yer Tutucusu 1">
            <a:extLst>
              <a:ext uri="{FF2B5EF4-FFF2-40B4-BE49-F238E27FC236}">
                <a16:creationId xmlns:a16="http://schemas.microsoft.com/office/drawing/2014/main" id="{A75B134F-1381-6643-9892-EF3795A8B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8078" y="2869764"/>
            <a:ext cx="172832" cy="174492"/>
          </a:xfrm>
          <a:solidFill>
            <a:srgbClr val="39296F"/>
          </a:solidFill>
        </p:spPr>
        <p:txBody>
          <a:bodyPr/>
          <a:lstStyle/>
          <a:p>
            <a:pPr algn="ctr"/>
            <a:fld id="{186F37AB-23D9-4893-864B-45B1C99F6011}" type="slidenum">
              <a:rPr lang="tr-TR" sz="5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6</a:t>
            </a:fld>
            <a:endParaRPr lang="tr-TR" sz="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rup 2"/>
          <p:cNvGrpSpPr/>
          <p:nvPr/>
        </p:nvGrpSpPr>
        <p:grpSpPr>
          <a:xfrm>
            <a:off x="179308" y="139898"/>
            <a:ext cx="5383721" cy="223738"/>
            <a:chOff x="798512" y="258009"/>
            <a:chExt cx="11393490" cy="473566"/>
          </a:xfrm>
        </p:grpSpPr>
        <p:cxnSp>
          <p:nvCxnSpPr>
            <p:cNvPr id="36" name="Düz Bağlayıcı 40">
              <a:extLst>
                <a:ext uri="{FF2B5EF4-FFF2-40B4-BE49-F238E27FC236}">
                  <a16:creationId xmlns:a16="http://schemas.microsoft.com/office/drawing/2014/main" id="{0C50C5B3-AD3B-E64D-826C-AA324BD9DB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402" y="524022"/>
              <a:ext cx="8364601" cy="4792"/>
            </a:xfrm>
            <a:prstGeom prst="line">
              <a:avLst/>
            </a:prstGeom>
            <a:ln w="12700">
              <a:solidFill>
                <a:srgbClr val="3929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Metin kutusu 22">
              <a:extLst>
                <a:ext uri="{FF2B5EF4-FFF2-40B4-BE49-F238E27FC236}">
                  <a16:creationId xmlns:a16="http://schemas.microsoft.com/office/drawing/2014/main" id="{86552664-13FF-4841-9394-7C4059747827}"/>
                </a:ext>
              </a:extLst>
            </p:cNvPr>
            <p:cNvSpPr txBox="1"/>
            <p:nvPr/>
          </p:nvSpPr>
          <p:spPr>
            <a:xfrm>
              <a:off x="9666474" y="275564"/>
              <a:ext cx="2525528" cy="456011"/>
            </a:xfrm>
            <a:prstGeom prst="rect">
              <a:avLst/>
            </a:prstGeom>
            <a:solidFill>
              <a:srgbClr val="39296F"/>
            </a:solidFill>
            <a:ln>
              <a:solidFill>
                <a:srgbClr val="39296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4.Uluslararası Fen Bilimleri Lisansüstü Araştırmalar Sempozyumu</a:t>
              </a:r>
            </a:p>
          </p:txBody>
        </p:sp>
        <p:sp>
          <p:nvSpPr>
            <p:cNvPr id="39" name="Metin kutusu 26">
              <a:extLst>
                <a:ext uri="{FF2B5EF4-FFF2-40B4-BE49-F238E27FC236}">
                  <a16:creationId xmlns:a16="http://schemas.microsoft.com/office/drawing/2014/main" id="{0669474C-69A1-8545-87B1-C3F596004E28}"/>
                </a:ext>
              </a:extLst>
            </p:cNvPr>
            <p:cNvSpPr txBox="1"/>
            <p:nvPr/>
          </p:nvSpPr>
          <p:spPr>
            <a:xfrm>
              <a:off x="798512" y="258009"/>
              <a:ext cx="7837147" cy="3582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284"/>
                </a:spcBef>
                <a:spcAft>
                  <a:spcPts val="284"/>
                </a:spcAft>
              </a:pPr>
              <a:r>
                <a:rPr lang="tr-TR" sz="5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Bildiri Başlığı</a:t>
              </a:r>
            </a:p>
          </p:txBody>
        </p:sp>
      </p:grpSp>
      <p:pic>
        <p:nvPicPr>
          <p:cNvPr id="42" name="Picture 5" descr="C:\Users\ASUS\Desktop\fbe 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101" y="124247"/>
            <a:ext cx="257699" cy="261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926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Dikdörtgen"/>
          <p:cNvSpPr/>
          <p:nvPr/>
        </p:nvSpPr>
        <p:spPr>
          <a:xfrm>
            <a:off x="0" y="0"/>
            <a:ext cx="5761038" cy="324008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noFill/>
              </a:ln>
            </a:endParaRP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86552664-13FF-4841-9394-7C4059747827}"/>
              </a:ext>
            </a:extLst>
          </p:cNvPr>
          <p:cNvSpPr txBox="1"/>
          <p:nvPr/>
        </p:nvSpPr>
        <p:spPr>
          <a:xfrm>
            <a:off x="1" y="538507"/>
            <a:ext cx="1087119" cy="197980"/>
          </a:xfrm>
          <a:prstGeom prst="snip1Rect">
            <a:avLst/>
          </a:prstGeom>
          <a:solidFill>
            <a:schemeClr val="bg2"/>
          </a:solidFill>
          <a:ln w="28575">
            <a:solidFill>
              <a:srgbClr val="39296F"/>
            </a:solidFill>
          </a:ln>
        </p:spPr>
        <p:txBody>
          <a:bodyPr wrap="square" lIns="43205" tIns="21603" rIns="43205" bIns="21603" rtlCol="0">
            <a:spAutoFit/>
          </a:bodyPr>
          <a:lstStyle/>
          <a:p>
            <a:pPr algn="ctr"/>
            <a:r>
              <a:rPr lang="tr-TR" b="1" dirty="0">
                <a:solidFill>
                  <a:srgbClr val="39296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KAYNAKLAR</a:t>
            </a:r>
          </a:p>
        </p:txBody>
      </p:sp>
      <p:sp>
        <p:nvSpPr>
          <p:cNvPr id="31" name="Yuvarlatılmış Dikdörtgen 30"/>
          <p:cNvSpPr/>
          <p:nvPr/>
        </p:nvSpPr>
        <p:spPr>
          <a:xfrm>
            <a:off x="179308" y="810459"/>
            <a:ext cx="5274230" cy="187004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43205" tIns="21603" rIns="43205" bIns="21603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tr-TR" alt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 bölümde, dinleyicilerin faydalanabilmesi için, araştırmanın temel/referans kaynakları listelenmelidir.</a:t>
            </a: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</a:pPr>
            <a:endParaRPr lang="tr-TR" altLang="tr-T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Grup 2"/>
          <p:cNvGrpSpPr/>
          <p:nvPr/>
        </p:nvGrpSpPr>
        <p:grpSpPr>
          <a:xfrm>
            <a:off x="179308" y="139898"/>
            <a:ext cx="5383721" cy="223738"/>
            <a:chOff x="798512" y="258009"/>
            <a:chExt cx="11393490" cy="473566"/>
          </a:xfrm>
        </p:grpSpPr>
        <p:cxnSp>
          <p:nvCxnSpPr>
            <p:cNvPr id="32" name="Düz Bağlayıcı 40">
              <a:extLst>
                <a:ext uri="{FF2B5EF4-FFF2-40B4-BE49-F238E27FC236}">
                  <a16:creationId xmlns:a16="http://schemas.microsoft.com/office/drawing/2014/main" id="{0C50C5B3-AD3B-E64D-826C-AA324BD9DB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402" y="524022"/>
              <a:ext cx="8364601" cy="4792"/>
            </a:xfrm>
            <a:prstGeom prst="line">
              <a:avLst/>
            </a:prstGeom>
            <a:ln w="12700">
              <a:solidFill>
                <a:srgbClr val="3929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Metin kutusu 22">
              <a:extLst>
                <a:ext uri="{FF2B5EF4-FFF2-40B4-BE49-F238E27FC236}">
                  <a16:creationId xmlns:a16="http://schemas.microsoft.com/office/drawing/2014/main" id="{86552664-13FF-4841-9394-7C4059747827}"/>
                </a:ext>
              </a:extLst>
            </p:cNvPr>
            <p:cNvSpPr txBox="1"/>
            <p:nvPr/>
          </p:nvSpPr>
          <p:spPr>
            <a:xfrm>
              <a:off x="9666474" y="275564"/>
              <a:ext cx="2525528" cy="456011"/>
            </a:xfrm>
            <a:prstGeom prst="rect">
              <a:avLst/>
            </a:prstGeom>
            <a:solidFill>
              <a:srgbClr val="39296F"/>
            </a:solidFill>
            <a:ln>
              <a:solidFill>
                <a:srgbClr val="39296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4.Uluslararası Fen Bilimleri Lisansüstü Araştırmalar Sempozyumu</a:t>
              </a:r>
            </a:p>
          </p:txBody>
        </p:sp>
        <p:sp>
          <p:nvSpPr>
            <p:cNvPr id="35" name="Metin kutusu 26">
              <a:extLst>
                <a:ext uri="{FF2B5EF4-FFF2-40B4-BE49-F238E27FC236}">
                  <a16:creationId xmlns:a16="http://schemas.microsoft.com/office/drawing/2014/main" id="{0669474C-69A1-8545-87B1-C3F596004E28}"/>
                </a:ext>
              </a:extLst>
            </p:cNvPr>
            <p:cNvSpPr txBox="1"/>
            <p:nvPr/>
          </p:nvSpPr>
          <p:spPr>
            <a:xfrm>
              <a:off x="798512" y="258009"/>
              <a:ext cx="7837147" cy="3582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284"/>
                </a:spcBef>
                <a:spcAft>
                  <a:spcPts val="284"/>
                </a:spcAft>
              </a:pPr>
              <a:r>
                <a:rPr lang="tr-TR" sz="5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Bildiri Başlığı</a:t>
              </a:r>
            </a:p>
          </p:txBody>
        </p:sp>
      </p:grpSp>
      <p:sp>
        <p:nvSpPr>
          <p:cNvPr id="36" name="Slayt Numarası Yer Tutucusu 1">
            <a:extLst>
              <a:ext uri="{FF2B5EF4-FFF2-40B4-BE49-F238E27FC236}">
                <a16:creationId xmlns:a16="http://schemas.microsoft.com/office/drawing/2014/main" id="{A75B134F-1381-6643-9892-EF3795A8B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8078" y="2869764"/>
            <a:ext cx="172832" cy="174492"/>
          </a:xfrm>
          <a:solidFill>
            <a:srgbClr val="39296F"/>
          </a:solidFill>
        </p:spPr>
        <p:txBody>
          <a:bodyPr/>
          <a:lstStyle/>
          <a:p>
            <a:pPr algn="ctr"/>
            <a:fld id="{186F37AB-23D9-4893-864B-45B1C99F6011}" type="slidenum">
              <a:rPr lang="tr-TR" sz="5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7</a:t>
            </a:fld>
            <a:endParaRPr lang="tr-TR" sz="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5" descr="C:\Users\ASUS\Desktop\fbe 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101" y="124247"/>
            <a:ext cx="257699" cy="261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5024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etin kutusu 21">
            <a:extLst>
              <a:ext uri="{FF2B5EF4-FFF2-40B4-BE49-F238E27FC236}">
                <a16:creationId xmlns:a16="http://schemas.microsoft.com/office/drawing/2014/main" id="{3DAD9DEB-AF95-8C4B-A250-A45081396647}"/>
              </a:ext>
            </a:extLst>
          </p:cNvPr>
          <p:cNvSpPr txBox="1"/>
          <p:nvPr/>
        </p:nvSpPr>
        <p:spPr>
          <a:xfrm>
            <a:off x="1476386" y="2881784"/>
            <a:ext cx="28801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900" b="1" i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12-14 Mayıs 2026, Diyarbakır-Türkiye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4E7DD3A9-7351-BD4D-D16A-15645F309FAD}"/>
              </a:ext>
            </a:extLst>
          </p:cNvPr>
          <p:cNvSpPr txBox="1"/>
          <p:nvPr/>
        </p:nvSpPr>
        <p:spPr>
          <a:xfrm>
            <a:off x="937381" y="1652457"/>
            <a:ext cx="3886276" cy="1000274"/>
          </a:xfrm>
          <a:prstGeom prst="rect">
            <a:avLst/>
          </a:prstGeom>
          <a:solidFill>
            <a:schemeClr val="accent2">
              <a:lumMod val="20000"/>
              <a:lumOff val="80000"/>
              <a:alpha val="84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800" dirty="0">
                <a:solidFill>
                  <a:srgbClr val="0000FF"/>
                </a:solidFill>
              </a:rPr>
              <a:t>Bildiri Başlığı</a:t>
            </a:r>
          </a:p>
          <a:p>
            <a:pPr algn="ctr"/>
            <a:endParaRPr lang="tr-TR" sz="800" u="sng" dirty="0">
              <a:solidFill>
                <a:srgbClr val="0000FF"/>
              </a:solidFill>
            </a:endParaRPr>
          </a:p>
          <a:p>
            <a:pPr algn="ctr"/>
            <a:r>
              <a:rPr lang="tr-TR" u="sng" dirty="0">
                <a:solidFill>
                  <a:srgbClr val="0000FF"/>
                </a:solidFill>
              </a:rPr>
              <a:t>Ahmet Yaşar</a:t>
            </a:r>
            <a:r>
              <a:rPr lang="tr-TR" dirty="0">
                <a:solidFill>
                  <a:srgbClr val="0000FF"/>
                </a:solidFill>
              </a:rPr>
              <a:t>*, Mehmet Çelik, Ali Yılmaz</a:t>
            </a:r>
          </a:p>
          <a:p>
            <a:pPr algn="ctr"/>
            <a:r>
              <a:rPr lang="tr-TR" sz="800" dirty="0">
                <a:solidFill>
                  <a:srgbClr val="0000FF"/>
                </a:solidFill>
              </a:rPr>
              <a:t>*Dicle Üniversitesi, Ziraat Fakültesi Zootekni Bölümü</a:t>
            </a:r>
          </a:p>
          <a:p>
            <a:pPr algn="ctr"/>
            <a:r>
              <a:rPr lang="tr-TR" sz="8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ahmetyasar@dicle.edu.tr</a:t>
            </a:r>
            <a:endParaRPr lang="tr-TR" sz="800" dirty="0">
              <a:solidFill>
                <a:srgbClr val="0000FF"/>
              </a:solidFill>
            </a:endParaRPr>
          </a:p>
          <a:p>
            <a:pPr algn="ctr"/>
            <a:endParaRPr lang="tr-TR" sz="800" dirty="0"/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FCC61C70-6286-98A6-D7E0-A053F2E6225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93681" y="114851"/>
            <a:ext cx="4960933" cy="625673"/>
            <a:chOff x="693681" y="114851"/>
            <a:chExt cx="4960933" cy="625673"/>
          </a:xfrm>
        </p:grpSpPr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6D2D33EC-CF8F-3A6E-6BBF-4397B410AB6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3681" y="119328"/>
              <a:ext cx="4532244" cy="6211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800" b="1" i="1" dirty="0">
                  <a:solidFill>
                    <a:srgbClr val="000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Dicle University – </a:t>
              </a:r>
              <a:r>
                <a:rPr lang="tr-TR" sz="800" b="1" i="1" dirty="0">
                  <a:solidFill>
                    <a:srgbClr val="000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4th </a:t>
              </a:r>
              <a:r>
                <a:rPr lang="en-US" sz="800" b="1" i="1" dirty="0">
                  <a:solidFill>
                    <a:srgbClr val="000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International Symposium on Graduate Researches in Science </a:t>
              </a:r>
              <a:endParaRPr lang="tr-TR" sz="800" b="1" i="1" dirty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tr-TR" sz="800" b="1" i="1" u="sng" dirty="0">
                  <a:solidFill>
                    <a:srgbClr val="000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Dicle Üniversitesi - 4. Uluslararası Fen Bilimleri Lisansüstü Araştırmalar Sempozyumu</a:t>
              </a:r>
            </a:p>
            <a:p>
              <a:pPr algn="ctr">
                <a:lnSpc>
                  <a:spcPct val="150000"/>
                </a:lnSpc>
              </a:pPr>
              <a:r>
                <a:rPr lang="tr-TR" sz="800" b="1" dirty="0">
                  <a:solidFill>
                    <a:srgbClr val="000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(DUFEBLAS-2026)</a:t>
              </a:r>
            </a:p>
          </p:txBody>
        </p:sp>
        <p:pic>
          <p:nvPicPr>
            <p:cNvPr id="1026" name="Picture 2" descr="C:\Users\ASUS\Desktop\SEMPOZYUM\logolar\F.B.E Logo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78397" y="114851"/>
              <a:ext cx="476217" cy="483905"/>
            </a:xfrm>
            <a:prstGeom prst="rect">
              <a:avLst/>
            </a:prstGeom>
            <a:noFill/>
          </p:spPr>
        </p:pic>
      </p:grpSp>
      <p:sp>
        <p:nvSpPr>
          <p:cNvPr id="4" name="Metin kutusu 3">
            <a:extLst>
              <a:ext uri="{FF2B5EF4-FFF2-40B4-BE49-F238E27FC236}">
                <a16:creationId xmlns:a16="http://schemas.microsoft.com/office/drawing/2014/main" id="{18A8DCD4-6241-9E53-7D24-89A86265191E}"/>
              </a:ext>
            </a:extLst>
          </p:cNvPr>
          <p:cNvSpPr txBox="1"/>
          <p:nvPr/>
        </p:nvSpPr>
        <p:spPr>
          <a:xfrm>
            <a:off x="332072" y="977070"/>
            <a:ext cx="5168766" cy="369332"/>
          </a:xfrm>
          <a:prstGeom prst="rect">
            <a:avLst/>
          </a:prstGeom>
          <a:solidFill>
            <a:schemeClr val="accent2">
              <a:lumMod val="20000"/>
              <a:lumOff val="80000"/>
              <a:alpha val="84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800" dirty="0">
                <a:solidFill>
                  <a:srgbClr val="0000FF"/>
                </a:solidFill>
              </a:rPr>
              <a:t>Katılım ve Katkılarınız için Teşekkür Ederiz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D3988FE-B783-A152-9976-4B37FBFA0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4" y="73119"/>
            <a:ext cx="545567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784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385</Words>
  <Application>Microsoft Office PowerPoint</Application>
  <PresentationFormat>Özel</PresentationFormat>
  <Paragraphs>85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Tahoma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Serhat Adem SOP</dc:creator>
  <cp:lastModifiedBy>Huseyin Acar</cp:lastModifiedBy>
  <cp:revision>137</cp:revision>
  <dcterms:created xsi:type="dcterms:W3CDTF">2021-09-25T11:01:20Z</dcterms:created>
  <dcterms:modified xsi:type="dcterms:W3CDTF">2026-02-09T07:51:19Z</dcterms:modified>
</cp:coreProperties>
</file>