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69" r:id="rId2"/>
    <p:sldId id="283" r:id="rId3"/>
    <p:sldId id="289" r:id="rId4"/>
    <p:sldId id="266" r:id="rId5"/>
    <p:sldId id="279" r:id="rId6"/>
    <p:sldId id="294" r:id="rId7"/>
    <p:sldId id="287" r:id="rId8"/>
    <p:sldId id="288" r:id="rId9"/>
    <p:sldId id="274" r:id="rId10"/>
    <p:sldId id="267" r:id="rId11"/>
    <p:sldId id="280" r:id="rId12"/>
    <p:sldId id="256" r:id="rId13"/>
    <p:sldId id="260" r:id="rId14"/>
    <p:sldId id="273" r:id="rId15"/>
    <p:sldId id="284" r:id="rId16"/>
    <p:sldId id="264" r:id="rId17"/>
    <p:sldId id="282" r:id="rId18"/>
    <p:sldId id="278" r:id="rId19"/>
    <p:sldId id="272" r:id="rId20"/>
    <p:sldId id="268" r:id="rId21"/>
    <p:sldId id="285" r:id="rId22"/>
    <p:sldId id="270" r:id="rId2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bru Tetik" initials="ET" lastIdx="1" clrIdx="0">
    <p:extLst>
      <p:ext uri="{19B8F6BF-5375-455C-9EA6-DF929625EA0E}">
        <p15:presenceInfo xmlns:p15="http://schemas.microsoft.com/office/powerpoint/2012/main" userId="Ebru Teti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Orta Stil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9012ECD-51FC-41F1-AA8D-1B2483CD663E}" styleName="Açık Stil 2 - Vurgu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Açık Stil 1 - Vurgu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799B23B-EC83-4686-B30A-512413B5E67A}" styleName="Açık Stil 3 - Vurgu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291" autoAdjust="0"/>
  </p:normalViewPr>
  <p:slideViewPr>
    <p:cSldViewPr>
      <p:cViewPr>
        <p:scale>
          <a:sx n="102" d="100"/>
          <a:sy n="102" d="100"/>
        </p:scale>
        <p:origin x="10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D93372-D267-45E9-B5E5-263524C4799E}" type="datetimeFigureOut">
              <a:rPr lang="tr-TR" smtClean="0"/>
              <a:t>18.08.2021</a:t>
            </a:fld>
            <a:endParaRPr lang="tr-TR"/>
          </a:p>
        </p:txBody>
      </p:sp>
      <p:sp>
        <p:nvSpPr>
          <p:cNvPr id="4" name="Slayt Resmi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032A6B-DD13-48B2-94EB-9EEBCEDEE2B9}" type="slidenum">
              <a:rPr lang="tr-TR" smtClean="0"/>
              <a:t>‹#›</a:t>
            </a:fld>
            <a:endParaRPr lang="tr-TR"/>
          </a:p>
        </p:txBody>
      </p:sp>
    </p:spTree>
    <p:extLst>
      <p:ext uri="{BB962C8B-B14F-4D97-AF65-F5344CB8AC3E}">
        <p14:creationId xmlns:p14="http://schemas.microsoft.com/office/powerpoint/2010/main" val="283256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stilini düzenlemek için tıklayın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p>
        </p:txBody>
      </p:sp>
      <p:sp>
        <p:nvSpPr>
          <p:cNvPr id="4" name="3 Veri Yer Tutucusu"/>
          <p:cNvSpPr>
            <a:spLocks noGrp="1"/>
          </p:cNvSpPr>
          <p:nvPr>
            <p:ph type="dt" sz="half" idx="10"/>
          </p:nvPr>
        </p:nvSpPr>
        <p:spPr/>
        <p:txBody>
          <a:bodyPr/>
          <a:lstStyle/>
          <a:p>
            <a:fld id="{D9F75050-0E15-4C5B-92B0-66D068882F1F}" type="datetimeFigureOut">
              <a:rPr lang="tr-TR" smtClean="0"/>
              <a:pPr/>
              <a:t>18.08.2021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stilini düzenlemek için tıklayın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18.08.2021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stilini düzenlemek için tıklayın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18.08.2021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stilini düzenlemek için tıklayın</a:t>
            </a:r>
          </a:p>
        </p:txBody>
      </p:sp>
      <p:sp>
        <p:nvSpPr>
          <p:cNvPr id="3" name="2 İçerik Yer Tutucusu"/>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18.08.2021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stilini düzenlemek için tıklayın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3 Veri Yer Tutucusu"/>
          <p:cNvSpPr>
            <a:spLocks noGrp="1"/>
          </p:cNvSpPr>
          <p:nvPr>
            <p:ph type="dt" sz="half" idx="10"/>
          </p:nvPr>
        </p:nvSpPr>
        <p:spPr/>
        <p:txBody>
          <a:bodyPr/>
          <a:lstStyle/>
          <a:p>
            <a:fld id="{D9F75050-0E15-4C5B-92B0-66D068882F1F}" type="datetimeFigureOut">
              <a:rPr lang="tr-TR" smtClean="0"/>
              <a:pPr/>
              <a:t>18.08.2021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stilini düzenlemek için tıklayın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D9F75050-0E15-4C5B-92B0-66D068882F1F}" type="datetimeFigureOut">
              <a:rPr lang="tr-TR" smtClean="0"/>
              <a:pPr/>
              <a:t>18.08.2021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stilini düzenlemek için tıklayın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D9F75050-0E15-4C5B-92B0-66D068882F1F}" type="datetimeFigureOut">
              <a:rPr lang="tr-TR" smtClean="0"/>
              <a:pPr/>
              <a:t>18.08.2021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stilini düzenlemek için tıklayın</a:t>
            </a:r>
          </a:p>
        </p:txBody>
      </p:sp>
      <p:sp>
        <p:nvSpPr>
          <p:cNvPr id="3" name="2 Veri Yer Tutucusu"/>
          <p:cNvSpPr>
            <a:spLocks noGrp="1"/>
          </p:cNvSpPr>
          <p:nvPr>
            <p:ph type="dt" sz="half" idx="10"/>
          </p:nvPr>
        </p:nvSpPr>
        <p:spPr/>
        <p:txBody>
          <a:bodyPr/>
          <a:lstStyle/>
          <a:p>
            <a:fld id="{D9F75050-0E15-4C5B-92B0-66D068882F1F}" type="datetimeFigureOut">
              <a:rPr lang="tr-TR" smtClean="0"/>
              <a:pPr/>
              <a:t>18.08.2021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18.08.2021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stilini düzenlemek için tıklayın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4 Veri Yer Tutucusu"/>
          <p:cNvSpPr>
            <a:spLocks noGrp="1"/>
          </p:cNvSpPr>
          <p:nvPr>
            <p:ph type="dt" sz="half" idx="10"/>
          </p:nvPr>
        </p:nvSpPr>
        <p:spPr/>
        <p:txBody>
          <a:bodyPr/>
          <a:lstStyle/>
          <a:p>
            <a:fld id="{D9F75050-0E15-4C5B-92B0-66D068882F1F}" type="datetimeFigureOut">
              <a:rPr lang="tr-TR" smtClean="0"/>
              <a:pPr/>
              <a:t>18.08.2021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stilini düzenlemek için tıklayın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4 Veri Yer Tutucusu"/>
          <p:cNvSpPr>
            <a:spLocks noGrp="1"/>
          </p:cNvSpPr>
          <p:nvPr>
            <p:ph type="dt" sz="half" idx="10"/>
          </p:nvPr>
        </p:nvSpPr>
        <p:spPr/>
        <p:txBody>
          <a:bodyPr/>
          <a:lstStyle/>
          <a:p>
            <a:fld id="{D9F75050-0E15-4C5B-92B0-66D068882F1F}" type="datetimeFigureOut">
              <a:rPr lang="tr-TR" smtClean="0"/>
              <a:pPr/>
              <a:t>18.08.2021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18.08.2021</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p14:dur="0" advClick="0"/>
    </mc:Choice>
    <mc:Fallback xmlns="">
      <p:transition advClick="0"/>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mgokalp@geminiltd.com.tr"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atifdizini.com/journals/detail?id=190"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turkishclinics.com/Log/yeniKayitOut.faces?d=tr" TargetMode="External"/><Relationship Id="rId2" Type="http://schemas.openxmlformats.org/officeDocument/2006/relationships/hyperlink" Target="http://www.atifdizini.com/"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mgokalp@geminiltd.com.tr" TargetMode="External"/><Relationship Id="rId1" Type="http://schemas.openxmlformats.org/officeDocument/2006/relationships/slideLayout" Target="../slideLayouts/slideLayout1.xml"/><Relationship Id="rId4" Type="http://schemas.openxmlformats.org/officeDocument/2006/relationships/image" Target="../media/image11.jpg"/></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atifdizini.com/journals"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1.png"/><Relationship Id="rId13" Type="http://schemas.openxmlformats.org/officeDocument/2006/relationships/hyperlink" Target="http://www.atifdizini.com/journals/detail?id=465" TargetMode="External"/><Relationship Id="rId3" Type="http://schemas.openxmlformats.org/officeDocument/2006/relationships/hyperlink" Target="http://www.atifdizini.com/journals/detail?id=475" TargetMode="External"/><Relationship Id="rId7" Type="http://schemas.openxmlformats.org/officeDocument/2006/relationships/hyperlink" Target="http://www.atifdizini.com/journals/detail?id=479" TargetMode="External"/><Relationship Id="rId12" Type="http://schemas.openxmlformats.org/officeDocument/2006/relationships/hyperlink" Target="http://www.atifdizini.com/journals/detail?id=467" TargetMode="External"/><Relationship Id="rId2" Type="http://schemas.openxmlformats.org/officeDocument/2006/relationships/hyperlink" Target="http://www.atifdizini.com/journals/detail?id=473" TargetMode="External"/><Relationship Id="rId1" Type="http://schemas.openxmlformats.org/officeDocument/2006/relationships/slideLayout" Target="../slideLayouts/slideLayout2.xml"/><Relationship Id="rId6" Type="http://schemas.openxmlformats.org/officeDocument/2006/relationships/hyperlink" Target="http://www.atifdizini.com/journals/detail?id=478" TargetMode="External"/><Relationship Id="rId11" Type="http://schemas.openxmlformats.org/officeDocument/2006/relationships/hyperlink" Target="http://www.atifdizini.com/journals/detail?id=464" TargetMode="External"/><Relationship Id="rId5" Type="http://schemas.openxmlformats.org/officeDocument/2006/relationships/hyperlink" Target="http://www.atifdizini.com/journals/detail?id=477" TargetMode="External"/><Relationship Id="rId10" Type="http://schemas.openxmlformats.org/officeDocument/2006/relationships/hyperlink" Target="http://www.atifdizini.com/journals/detail?id=468" TargetMode="External"/><Relationship Id="rId4" Type="http://schemas.openxmlformats.org/officeDocument/2006/relationships/hyperlink" Target="http://www.atifdizini.com/journals/detail?id=476" TargetMode="External"/><Relationship Id="rId9" Type="http://schemas.openxmlformats.org/officeDocument/2006/relationships/hyperlink" Target="http://www.atifdizini.com/journals/detail?id=469" TargetMode="External"/><Relationship Id="rId14" Type="http://schemas.openxmlformats.org/officeDocument/2006/relationships/hyperlink" Target="http://www.atifdizini.com/journals/detail?id=453"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www.atifdizini.com/journals/detail?id=487" TargetMode="External"/><Relationship Id="rId13" Type="http://schemas.openxmlformats.org/officeDocument/2006/relationships/image" Target="../media/image1.png"/><Relationship Id="rId3" Type="http://schemas.openxmlformats.org/officeDocument/2006/relationships/hyperlink" Target="http://www.atifdizini.com/journals/detail?id=481" TargetMode="External"/><Relationship Id="rId7" Type="http://schemas.openxmlformats.org/officeDocument/2006/relationships/hyperlink" Target="http://www.atifdizini.com/journals/detail?id=484" TargetMode="External"/><Relationship Id="rId12" Type="http://schemas.openxmlformats.org/officeDocument/2006/relationships/hyperlink" Target="http://www.atifdizini.com/journals/detail?id=503" TargetMode="External"/><Relationship Id="rId2" Type="http://schemas.openxmlformats.org/officeDocument/2006/relationships/hyperlink" Target="http://www.atifdizini.com/journals/detail?id=189" TargetMode="External"/><Relationship Id="rId1" Type="http://schemas.openxmlformats.org/officeDocument/2006/relationships/slideLayout" Target="../slideLayouts/slideLayout2.xml"/><Relationship Id="rId6" Type="http://schemas.openxmlformats.org/officeDocument/2006/relationships/hyperlink" Target="http://www.atifdizini.com/journals/detail?id=483" TargetMode="External"/><Relationship Id="rId11" Type="http://schemas.openxmlformats.org/officeDocument/2006/relationships/hyperlink" Target="http://www.atifdizini.com/journals/detail?id=627" TargetMode="External"/><Relationship Id="rId5" Type="http://schemas.openxmlformats.org/officeDocument/2006/relationships/hyperlink" Target="http://www.atifdizini.com/journals/detail?id=482" TargetMode="External"/><Relationship Id="rId10" Type="http://schemas.openxmlformats.org/officeDocument/2006/relationships/hyperlink" Target="http://www.atifdizini.com/journals/detail?id=626" TargetMode="External"/><Relationship Id="rId4" Type="http://schemas.openxmlformats.org/officeDocument/2006/relationships/hyperlink" Target="http://www.atifdizini.com/journals/detail?id=486" TargetMode="External"/><Relationship Id="rId9" Type="http://schemas.openxmlformats.org/officeDocument/2006/relationships/hyperlink" Target="http://www.atifdizini.com/journals/detail?id=41"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ctrTitle"/>
          </p:nvPr>
        </p:nvSpPr>
        <p:spPr>
          <a:xfrm>
            <a:off x="107504" y="3429000"/>
            <a:ext cx="8839200" cy="1524000"/>
          </a:xfrm>
        </p:spPr>
        <p:txBody>
          <a:bodyPr/>
          <a:lstStyle/>
          <a:p>
            <a:r>
              <a:rPr lang="tr-TR" b="1" dirty="0">
                <a:solidFill>
                  <a:schemeClr val="accent5">
                    <a:lumMod val="75000"/>
                  </a:schemeClr>
                </a:solidFill>
              </a:rPr>
              <a:t>Sağlık Bilimleri’nde</a:t>
            </a:r>
            <a:br>
              <a:rPr lang="tr-TR" b="1" dirty="0">
                <a:solidFill>
                  <a:schemeClr val="accent5">
                    <a:lumMod val="75000"/>
                  </a:schemeClr>
                </a:solidFill>
              </a:rPr>
            </a:br>
            <a:r>
              <a:rPr lang="tr-TR" b="1" dirty="0">
                <a:solidFill>
                  <a:schemeClr val="accent5">
                    <a:lumMod val="75000"/>
                  </a:schemeClr>
                </a:solidFill>
              </a:rPr>
              <a:t>TEK ULUSAL ATIF TARAMA DİZİNİ</a:t>
            </a:r>
          </a:p>
        </p:txBody>
      </p:sp>
      <p:sp>
        <p:nvSpPr>
          <p:cNvPr id="5" name="4 Dikdörtgen"/>
          <p:cNvSpPr/>
          <p:nvPr/>
        </p:nvSpPr>
        <p:spPr>
          <a:xfrm>
            <a:off x="2411760" y="5517232"/>
            <a:ext cx="4464496" cy="7920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rPr>
              <a:t>Ebru TETİK</a:t>
            </a:r>
          </a:p>
          <a:p>
            <a:pPr algn="ctr"/>
            <a:r>
              <a:rPr lang="tr-TR" dirty="0">
                <a:solidFill>
                  <a:schemeClr val="tx1"/>
                </a:solidFill>
                <a:hlinkClick r:id="rId2"/>
              </a:rPr>
              <a:t>ebru@geminibilgi.com.tr</a:t>
            </a:r>
            <a:endParaRPr lang="tr-TR" dirty="0">
              <a:solidFill>
                <a:schemeClr val="tx1"/>
              </a:solidFill>
            </a:endParaRPr>
          </a:p>
        </p:txBody>
      </p:sp>
      <p:pic>
        <p:nvPicPr>
          <p:cNvPr id="6" name="Picture 2" descr="image001"/>
          <p:cNvPicPr>
            <a:picLocks noChangeAspect="1" noChangeArrowheads="1"/>
          </p:cNvPicPr>
          <p:nvPr/>
        </p:nvPicPr>
        <p:blipFill>
          <a:blip r:embed="rId3" cstate="print"/>
          <a:srcRect/>
          <a:stretch>
            <a:fillRect/>
          </a:stretch>
        </p:blipFill>
        <p:spPr bwMode="auto">
          <a:xfrm>
            <a:off x="0" y="1628800"/>
            <a:ext cx="9144000" cy="1691640"/>
          </a:xfrm>
          <a:prstGeom prst="rect">
            <a:avLst/>
          </a:prstGeom>
          <a:noFill/>
          <a:ln w="9525">
            <a:noFill/>
            <a:miter lim="800000"/>
            <a:headEnd/>
            <a:tailEnd/>
          </a:ln>
        </p:spPr>
      </p:pic>
      <p:pic>
        <p:nvPicPr>
          <p:cNvPr id="4" name="Resim 3" descr="bardak, tabak içeren bir resim&#10;&#10;Açıklama otomatik olarak oluşturuldu">
            <a:extLst>
              <a:ext uri="{FF2B5EF4-FFF2-40B4-BE49-F238E27FC236}">
                <a16:creationId xmlns:a16="http://schemas.microsoft.com/office/drawing/2014/main" id="{10A1B8CD-F259-4681-94C2-EAD4292D68E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31840" y="114338"/>
            <a:ext cx="2358088" cy="1232346"/>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899592" y="2132856"/>
            <a:ext cx="7558608" cy="360040"/>
          </a:xfrm>
        </p:spPr>
        <p:txBody>
          <a:bodyPr>
            <a:noAutofit/>
          </a:bodyPr>
          <a:lstStyle/>
          <a:p>
            <a:r>
              <a:rPr lang="tr-TR" sz="3600" b="1" dirty="0">
                <a:solidFill>
                  <a:srgbClr val="0070C0"/>
                </a:solidFill>
              </a:rPr>
              <a:t>Atıf Nedir?</a:t>
            </a:r>
          </a:p>
        </p:txBody>
      </p:sp>
      <p:sp>
        <p:nvSpPr>
          <p:cNvPr id="3" name="2 Alt Başlık"/>
          <p:cNvSpPr>
            <a:spLocks noGrp="1"/>
          </p:cNvSpPr>
          <p:nvPr>
            <p:ph type="subTitle" idx="1"/>
          </p:nvPr>
        </p:nvSpPr>
        <p:spPr>
          <a:xfrm>
            <a:off x="1259632" y="3212976"/>
            <a:ext cx="6512768" cy="1656184"/>
          </a:xfrm>
        </p:spPr>
        <p:txBody>
          <a:bodyPr>
            <a:normAutofit/>
          </a:bodyPr>
          <a:lstStyle/>
          <a:p>
            <a:r>
              <a:rPr lang="tr-TR" sz="2500" dirty="0">
                <a:solidFill>
                  <a:schemeClr val="tx1"/>
                </a:solidFill>
              </a:rPr>
              <a:t>Bilimsel bir makalenin, diğer bir bilimsel makaleyi kaynak göstermesidir.</a:t>
            </a:r>
          </a:p>
        </p:txBody>
      </p:sp>
      <p:pic>
        <p:nvPicPr>
          <p:cNvPr id="1026" name="Picture 2" descr="image001"/>
          <p:cNvPicPr>
            <a:picLocks noChangeAspect="1" noChangeArrowheads="1"/>
          </p:cNvPicPr>
          <p:nvPr/>
        </p:nvPicPr>
        <p:blipFill>
          <a:blip r:embed="rId2" cstate="print"/>
          <a:srcRect/>
          <a:stretch>
            <a:fillRect/>
          </a:stretch>
        </p:blipFill>
        <p:spPr bwMode="auto">
          <a:xfrm>
            <a:off x="0" y="0"/>
            <a:ext cx="9144000" cy="1691640"/>
          </a:xfrm>
          <a:prstGeom prst="rect">
            <a:avLst/>
          </a:prstGeom>
          <a:noFill/>
          <a:ln w="9525">
            <a:noFill/>
            <a:miter lim="800000"/>
            <a:headEnd/>
            <a:tailEnd/>
          </a:ln>
        </p:spPr>
      </p:pic>
      <p:pic>
        <p:nvPicPr>
          <p:cNvPr id="4" name="Picture 2"/>
          <p:cNvPicPr>
            <a:picLocks noChangeAspect="1" noChangeArrowheads="1"/>
          </p:cNvPicPr>
          <p:nvPr/>
        </p:nvPicPr>
        <p:blipFill>
          <a:blip r:embed="rId3" cstate="print"/>
          <a:srcRect/>
          <a:stretch>
            <a:fillRect/>
          </a:stretch>
        </p:blipFill>
        <p:spPr bwMode="auto">
          <a:xfrm>
            <a:off x="0" y="4437112"/>
            <a:ext cx="9144000" cy="1296144"/>
          </a:xfrm>
          <a:prstGeom prst="rect">
            <a:avLst/>
          </a:prstGeom>
          <a:noFill/>
          <a:ln w="9525">
            <a:noFill/>
            <a:miter lim="800000"/>
            <a:headEnd/>
            <a:tailEnd/>
          </a:ln>
        </p:spPr>
      </p:pic>
      <p:sp>
        <p:nvSpPr>
          <p:cNvPr id="8" name="Dikdörtgen: Yuvarlatılmış Köşeler 7">
            <a:extLst>
              <a:ext uri="{FF2B5EF4-FFF2-40B4-BE49-F238E27FC236}">
                <a16:creationId xmlns:a16="http://schemas.microsoft.com/office/drawing/2014/main" id="{A7423631-FA56-4D64-A7C1-3D767B3A5D45}"/>
              </a:ext>
            </a:extLst>
          </p:cNvPr>
          <p:cNvSpPr/>
          <p:nvPr/>
        </p:nvSpPr>
        <p:spPr>
          <a:xfrm>
            <a:off x="6948264" y="5301208"/>
            <a:ext cx="2195736" cy="576064"/>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Metin kutusu 4">
            <a:extLst>
              <a:ext uri="{FF2B5EF4-FFF2-40B4-BE49-F238E27FC236}">
                <a16:creationId xmlns:a16="http://schemas.microsoft.com/office/drawing/2014/main" id="{0DC161F0-0121-4ABC-8800-D06118DDCB00}"/>
              </a:ext>
            </a:extLst>
          </p:cNvPr>
          <p:cNvSpPr txBox="1"/>
          <p:nvPr/>
        </p:nvSpPr>
        <p:spPr>
          <a:xfrm>
            <a:off x="9717832" y="620688"/>
            <a:ext cx="2195736" cy="3693319"/>
          </a:xfrm>
          <a:prstGeom prst="rect">
            <a:avLst/>
          </a:prstGeom>
          <a:noFill/>
        </p:spPr>
        <p:txBody>
          <a:bodyPr wrap="square" rtlCol="0">
            <a:spAutoFit/>
          </a:bodyPr>
          <a:lstStyle/>
          <a:p>
            <a:pPr fontAlgn="base"/>
            <a:r>
              <a:rPr lang="tr-TR" dirty="0"/>
              <a:t>Makalede anlatılan bilimsel çalışmaya zemin teşkil etmiş çalışmalar anılırken, yayınlara atıf verilir.</a:t>
            </a:r>
          </a:p>
          <a:p>
            <a:pPr fontAlgn="base"/>
            <a:endParaRPr lang="tr-TR" dirty="0"/>
          </a:p>
          <a:p>
            <a:pPr fontAlgn="base"/>
            <a:r>
              <a:rPr lang="tr-TR" dirty="0"/>
              <a:t>makalelere atıf verilerek hem onların emeğine saygı gösterilir, Daha fazla ayrıntı isteyenlere adres gösterilmiş olur.</a:t>
            </a:r>
          </a:p>
        </p:txBody>
      </p:sp>
    </p:spTree>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2995CD6-30D5-4F87-9506-0B86B5917E4B}"/>
              </a:ext>
            </a:extLst>
          </p:cNvPr>
          <p:cNvSpPr>
            <a:spLocks noGrp="1"/>
          </p:cNvSpPr>
          <p:nvPr>
            <p:ph type="title"/>
          </p:nvPr>
        </p:nvSpPr>
        <p:spPr/>
        <p:txBody>
          <a:bodyPr/>
          <a:lstStyle/>
          <a:p>
            <a:endParaRPr lang="tr-TR" dirty="0"/>
          </a:p>
        </p:txBody>
      </p:sp>
      <p:sp>
        <p:nvSpPr>
          <p:cNvPr id="4" name="1 Başlık">
            <a:extLst>
              <a:ext uri="{FF2B5EF4-FFF2-40B4-BE49-F238E27FC236}">
                <a16:creationId xmlns:a16="http://schemas.microsoft.com/office/drawing/2014/main" id="{54187134-2DED-4503-BF2E-A5C8841B3D05}"/>
              </a:ext>
            </a:extLst>
          </p:cNvPr>
          <p:cNvSpPr txBox="1">
            <a:spLocks/>
          </p:cNvSpPr>
          <p:nvPr/>
        </p:nvSpPr>
        <p:spPr>
          <a:xfrm>
            <a:off x="481378" y="2132856"/>
            <a:ext cx="7558608" cy="36004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3600" b="1" dirty="0">
                <a:solidFill>
                  <a:srgbClr val="0070C0"/>
                </a:solidFill>
              </a:rPr>
              <a:t>Atıf Dizininin Amacı Nedir?</a:t>
            </a:r>
          </a:p>
        </p:txBody>
      </p:sp>
      <p:pic>
        <p:nvPicPr>
          <p:cNvPr id="5" name="Picture 2" descr="image001">
            <a:extLst>
              <a:ext uri="{FF2B5EF4-FFF2-40B4-BE49-F238E27FC236}">
                <a16:creationId xmlns:a16="http://schemas.microsoft.com/office/drawing/2014/main" id="{BF19632C-2ACA-4C28-914E-457BCE39CAF2}"/>
              </a:ext>
            </a:extLst>
          </p:cNvPr>
          <p:cNvPicPr>
            <a:picLocks noChangeAspect="1" noChangeArrowheads="1"/>
          </p:cNvPicPr>
          <p:nvPr/>
        </p:nvPicPr>
        <p:blipFill>
          <a:blip r:embed="rId2" cstate="print"/>
          <a:srcRect/>
          <a:stretch>
            <a:fillRect/>
          </a:stretch>
        </p:blipFill>
        <p:spPr bwMode="auto">
          <a:xfrm>
            <a:off x="0" y="0"/>
            <a:ext cx="9144000" cy="1691640"/>
          </a:xfrm>
          <a:prstGeom prst="rect">
            <a:avLst/>
          </a:prstGeom>
          <a:noFill/>
          <a:ln w="9525">
            <a:noFill/>
            <a:miter lim="800000"/>
            <a:headEnd/>
            <a:tailEnd/>
          </a:ln>
        </p:spPr>
      </p:pic>
      <p:sp>
        <p:nvSpPr>
          <p:cNvPr id="6" name="2 Alt Başlık">
            <a:extLst>
              <a:ext uri="{FF2B5EF4-FFF2-40B4-BE49-F238E27FC236}">
                <a16:creationId xmlns:a16="http://schemas.microsoft.com/office/drawing/2014/main" id="{6BFDC166-1AEB-4E01-BCC1-70E08521FAFB}"/>
              </a:ext>
            </a:extLst>
          </p:cNvPr>
          <p:cNvSpPr txBox="1">
            <a:spLocks/>
          </p:cNvSpPr>
          <p:nvPr/>
        </p:nvSpPr>
        <p:spPr>
          <a:xfrm>
            <a:off x="1315616" y="3068960"/>
            <a:ext cx="6512768" cy="1656184"/>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tr-TR" dirty="0"/>
              <a:t>Araştırmacıların, Türkiye kaynaklı sağlık bilimleri dergilerinde son yıllarda yayınlanmış güncel makalelere kolay ve tek bir merkezden ulaşmalarını sağlayarak, dergilerin atıf sayılarının arttırılmasıdır. </a:t>
            </a:r>
          </a:p>
        </p:txBody>
      </p:sp>
    </p:spTree>
    <p:extLst>
      <p:ext uri="{BB962C8B-B14F-4D97-AF65-F5344CB8AC3E}">
        <p14:creationId xmlns:p14="http://schemas.microsoft.com/office/powerpoint/2010/main" val="324993354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3568" y="1844824"/>
            <a:ext cx="7558608" cy="360040"/>
          </a:xfrm>
        </p:spPr>
        <p:txBody>
          <a:bodyPr>
            <a:noAutofit/>
          </a:bodyPr>
          <a:lstStyle/>
          <a:p>
            <a:r>
              <a:rPr lang="tr-TR" sz="3600" b="1" dirty="0">
                <a:solidFill>
                  <a:srgbClr val="0070C0"/>
                </a:solidFill>
              </a:rPr>
              <a:t>Atıf Dizininin Amacı Nedir?</a:t>
            </a:r>
          </a:p>
        </p:txBody>
      </p:sp>
      <p:sp>
        <p:nvSpPr>
          <p:cNvPr id="3" name="2 Alt Başlık"/>
          <p:cNvSpPr>
            <a:spLocks noGrp="1"/>
          </p:cNvSpPr>
          <p:nvPr>
            <p:ph type="subTitle" idx="1"/>
          </p:nvPr>
        </p:nvSpPr>
        <p:spPr>
          <a:xfrm>
            <a:off x="971600" y="2420888"/>
            <a:ext cx="6512768" cy="1656184"/>
          </a:xfrm>
        </p:spPr>
        <p:txBody>
          <a:bodyPr>
            <a:normAutofit fontScale="77500" lnSpcReduction="20000"/>
          </a:bodyPr>
          <a:lstStyle/>
          <a:p>
            <a:r>
              <a:rPr lang="tr-TR" dirty="0">
                <a:solidFill>
                  <a:schemeClr val="tx1"/>
                </a:solidFill>
              </a:rPr>
              <a:t>Araştırmacıların, Türkiye kaynaklı sağlık bilimleri dergilerinde son yıllarda yayınlanmış güncel makalelere kolay ve tek bir merkezden ulaşmalarını sağlayarak, dergilerin atıf sayılarının arttırılmasıdır.</a:t>
            </a:r>
            <a:r>
              <a:rPr lang="tr-TR" dirty="0"/>
              <a:t> </a:t>
            </a:r>
          </a:p>
        </p:txBody>
      </p:sp>
      <p:pic>
        <p:nvPicPr>
          <p:cNvPr id="1026" name="Picture 2" descr="image001"/>
          <p:cNvPicPr>
            <a:picLocks noChangeAspect="1" noChangeArrowheads="1"/>
          </p:cNvPicPr>
          <p:nvPr/>
        </p:nvPicPr>
        <p:blipFill>
          <a:blip r:embed="rId2" cstate="print"/>
          <a:srcRect/>
          <a:stretch>
            <a:fillRect/>
          </a:stretch>
        </p:blipFill>
        <p:spPr bwMode="auto">
          <a:xfrm>
            <a:off x="0" y="0"/>
            <a:ext cx="9144000" cy="1691640"/>
          </a:xfrm>
          <a:prstGeom prst="rect">
            <a:avLst/>
          </a:prstGeom>
          <a:noFill/>
          <a:ln w="9525">
            <a:noFill/>
            <a:miter lim="800000"/>
            <a:headEnd/>
            <a:tailEnd/>
          </a:ln>
        </p:spPr>
      </p:pic>
      <p:pic>
        <p:nvPicPr>
          <p:cNvPr id="2051" name="Picture 3"/>
          <p:cNvPicPr>
            <a:picLocks noChangeAspect="1" noChangeArrowheads="1"/>
          </p:cNvPicPr>
          <p:nvPr/>
        </p:nvPicPr>
        <p:blipFill>
          <a:blip r:embed="rId3" cstate="print"/>
          <a:srcRect/>
          <a:stretch>
            <a:fillRect/>
          </a:stretch>
        </p:blipFill>
        <p:spPr bwMode="auto">
          <a:xfrm>
            <a:off x="1115616" y="4083546"/>
            <a:ext cx="5686425" cy="419100"/>
          </a:xfrm>
          <a:prstGeom prst="rect">
            <a:avLst/>
          </a:prstGeom>
          <a:noFill/>
          <a:ln w="9525">
            <a:noFill/>
            <a:miter lim="800000"/>
            <a:headEnd/>
            <a:tailEnd/>
          </a:ln>
        </p:spPr>
      </p:pic>
      <p:pic>
        <p:nvPicPr>
          <p:cNvPr id="5" name="Resim 4">
            <a:extLst>
              <a:ext uri="{FF2B5EF4-FFF2-40B4-BE49-F238E27FC236}">
                <a16:creationId xmlns:a16="http://schemas.microsoft.com/office/drawing/2014/main" id="{C480E9B4-EB00-417E-94DC-322A53A7E7D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616" y="4797152"/>
            <a:ext cx="6768752" cy="2060848"/>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467544" y="1772816"/>
            <a:ext cx="7558608" cy="360040"/>
          </a:xfrm>
        </p:spPr>
        <p:txBody>
          <a:bodyPr>
            <a:noAutofit/>
          </a:bodyPr>
          <a:lstStyle/>
          <a:p>
            <a:r>
              <a:rPr lang="tr-TR" sz="3600" b="1" dirty="0">
                <a:solidFill>
                  <a:srgbClr val="0070C0"/>
                </a:solidFill>
              </a:rPr>
              <a:t>Türkiye Atıf Dizinine Kayıtlı Dergiler</a:t>
            </a:r>
          </a:p>
        </p:txBody>
      </p:sp>
      <p:sp>
        <p:nvSpPr>
          <p:cNvPr id="3" name="2 Alt Başlık"/>
          <p:cNvSpPr>
            <a:spLocks noGrp="1"/>
          </p:cNvSpPr>
          <p:nvPr>
            <p:ph type="subTitle" idx="1"/>
          </p:nvPr>
        </p:nvSpPr>
        <p:spPr>
          <a:xfrm>
            <a:off x="971600" y="2276872"/>
            <a:ext cx="6512768" cy="1656184"/>
          </a:xfrm>
        </p:spPr>
        <p:txBody>
          <a:bodyPr>
            <a:normAutofit/>
          </a:bodyPr>
          <a:lstStyle/>
          <a:p>
            <a:r>
              <a:rPr lang="tr-TR" sz="2500" dirty="0">
                <a:solidFill>
                  <a:schemeClr val="tx1"/>
                </a:solidFill>
              </a:rPr>
              <a:t>Sağlık bilimleri alanında yayımlanan, ilgili yıldaki veritabanına kabul kriterlerine uyan ve sahibinin tam metinlerine dizin üzerinden erişim izni verdiği dergilerdir. </a:t>
            </a:r>
          </a:p>
        </p:txBody>
      </p:sp>
      <p:pic>
        <p:nvPicPr>
          <p:cNvPr id="1026" name="Picture 2" descr="image001"/>
          <p:cNvPicPr>
            <a:picLocks noChangeAspect="1" noChangeArrowheads="1"/>
          </p:cNvPicPr>
          <p:nvPr/>
        </p:nvPicPr>
        <p:blipFill>
          <a:blip r:embed="rId2" cstate="print"/>
          <a:srcRect/>
          <a:stretch>
            <a:fillRect/>
          </a:stretch>
        </p:blipFill>
        <p:spPr bwMode="auto">
          <a:xfrm>
            <a:off x="0" y="0"/>
            <a:ext cx="9144000" cy="1691640"/>
          </a:xfrm>
          <a:prstGeom prst="rect">
            <a:avLst/>
          </a:prstGeom>
          <a:noFill/>
          <a:ln w="9525">
            <a:noFill/>
            <a:miter lim="800000"/>
            <a:headEnd/>
            <a:tailEnd/>
          </a:ln>
        </p:spPr>
      </p:pic>
      <p:pic>
        <p:nvPicPr>
          <p:cNvPr id="5" name="Resim 4">
            <a:extLst>
              <a:ext uri="{FF2B5EF4-FFF2-40B4-BE49-F238E27FC236}">
                <a16:creationId xmlns:a16="http://schemas.microsoft.com/office/drawing/2014/main" id="{30599629-605F-4864-A951-FD5B4070014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59632" y="3933056"/>
            <a:ext cx="5648672" cy="2915707"/>
          </a:xfrm>
          <a:prstGeom prst="rect">
            <a:avLst/>
          </a:prstGeom>
        </p:spPr>
      </p:pic>
      <p:sp>
        <p:nvSpPr>
          <p:cNvPr id="4" name="Metin kutusu 3">
            <a:extLst>
              <a:ext uri="{FF2B5EF4-FFF2-40B4-BE49-F238E27FC236}">
                <a16:creationId xmlns:a16="http://schemas.microsoft.com/office/drawing/2014/main" id="{3D6F09BF-8E7C-4E9A-B78B-96FED08EA065}"/>
              </a:ext>
            </a:extLst>
          </p:cNvPr>
          <p:cNvSpPr txBox="1"/>
          <p:nvPr/>
        </p:nvSpPr>
        <p:spPr>
          <a:xfrm>
            <a:off x="-2556792" y="620688"/>
            <a:ext cx="2380728" cy="2308324"/>
          </a:xfrm>
          <a:prstGeom prst="rect">
            <a:avLst/>
          </a:prstGeom>
          <a:noFill/>
        </p:spPr>
        <p:txBody>
          <a:bodyPr wrap="square" rtlCol="0">
            <a:spAutoFit/>
          </a:bodyPr>
          <a:lstStyle/>
          <a:p>
            <a:r>
              <a:rPr lang="tr-TR" dirty="0"/>
              <a:t>Listede ismi bulunan dergilerin 2008 yılından  günümüze kadar yayımlanmış tüm sayıları, Türkiye Atıf Dizini veri  tabanında kayıtlıdır. </a:t>
            </a:r>
          </a:p>
          <a:p>
            <a:endParaRPr lang="tr-TR" dirty="0"/>
          </a:p>
        </p:txBody>
      </p:sp>
    </p:spTree>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11560" y="2132856"/>
            <a:ext cx="7558608" cy="360040"/>
          </a:xfrm>
        </p:spPr>
        <p:txBody>
          <a:bodyPr>
            <a:noAutofit/>
          </a:bodyPr>
          <a:lstStyle/>
          <a:p>
            <a:r>
              <a:rPr lang="tr-TR" sz="3600" b="1" dirty="0">
                <a:solidFill>
                  <a:srgbClr val="0070C0"/>
                </a:solidFill>
              </a:rPr>
              <a:t>Neden Atıf Dizini?</a:t>
            </a:r>
          </a:p>
        </p:txBody>
      </p:sp>
      <p:sp>
        <p:nvSpPr>
          <p:cNvPr id="3" name="2 Alt Başlık"/>
          <p:cNvSpPr>
            <a:spLocks noGrp="1"/>
          </p:cNvSpPr>
          <p:nvPr>
            <p:ph type="subTitle" idx="1"/>
          </p:nvPr>
        </p:nvSpPr>
        <p:spPr>
          <a:xfrm>
            <a:off x="1259632" y="2924944"/>
            <a:ext cx="7056784" cy="2448272"/>
          </a:xfrm>
        </p:spPr>
        <p:txBody>
          <a:bodyPr>
            <a:noAutofit/>
          </a:bodyPr>
          <a:lstStyle/>
          <a:p>
            <a:pPr algn="l">
              <a:buFont typeface="Arial" pitchFamily="34" charset="0"/>
              <a:buChar char="•"/>
            </a:pPr>
            <a:r>
              <a:rPr lang="tr-TR" sz="2300" dirty="0">
                <a:solidFill>
                  <a:schemeClr val="tx1"/>
                </a:solidFill>
              </a:rPr>
              <a:t>Sağlık Bilimleri alanında </a:t>
            </a:r>
            <a:r>
              <a:rPr lang="tr-TR" sz="2300" b="1" dirty="0">
                <a:solidFill>
                  <a:schemeClr val="tx1"/>
                </a:solidFill>
              </a:rPr>
              <a:t>TEK ULUSAL DİZİN</a:t>
            </a:r>
          </a:p>
          <a:p>
            <a:pPr algn="l">
              <a:buFont typeface="Arial" pitchFamily="34" charset="0"/>
              <a:buChar char="•"/>
            </a:pPr>
            <a:r>
              <a:rPr lang="tr-TR" sz="2300" dirty="0">
                <a:solidFill>
                  <a:schemeClr val="tx1"/>
                </a:solidFill>
              </a:rPr>
              <a:t>İstatistiki verilerle Ulusal Etki Değeri’nin ölçüldüğü ve kaynak araştırması için kelime bazlı tarama yapılabilen </a:t>
            </a:r>
            <a:r>
              <a:rPr lang="tr-TR" sz="2300" b="1" dirty="0">
                <a:solidFill>
                  <a:schemeClr val="tx1"/>
                </a:solidFill>
              </a:rPr>
              <a:t>TEK PLATFORM</a:t>
            </a:r>
          </a:p>
          <a:p>
            <a:pPr algn="l">
              <a:buFont typeface="Arial" pitchFamily="34" charset="0"/>
              <a:buChar char="•"/>
            </a:pPr>
            <a:r>
              <a:rPr lang="tr-TR" sz="2300" dirty="0">
                <a:solidFill>
                  <a:schemeClr val="tx1"/>
                </a:solidFill>
              </a:rPr>
              <a:t>Kendi alanında bir </a:t>
            </a:r>
            <a:r>
              <a:rPr lang="tr-TR" sz="2300" b="1" dirty="0">
                <a:solidFill>
                  <a:schemeClr val="tx1"/>
                </a:solidFill>
              </a:rPr>
              <a:t>İLK</a:t>
            </a:r>
            <a:r>
              <a:rPr lang="tr-TR" sz="2300" dirty="0">
                <a:solidFill>
                  <a:schemeClr val="tx1"/>
                </a:solidFill>
              </a:rPr>
              <a:t> ve </a:t>
            </a:r>
            <a:r>
              <a:rPr lang="tr-TR" sz="2300" b="1" dirty="0">
                <a:solidFill>
                  <a:schemeClr val="tx1"/>
                </a:solidFill>
              </a:rPr>
              <a:t>TEK</a:t>
            </a:r>
          </a:p>
        </p:txBody>
      </p:sp>
      <p:pic>
        <p:nvPicPr>
          <p:cNvPr id="1026" name="Picture 2" descr="image001"/>
          <p:cNvPicPr>
            <a:picLocks noChangeAspect="1" noChangeArrowheads="1"/>
          </p:cNvPicPr>
          <p:nvPr/>
        </p:nvPicPr>
        <p:blipFill>
          <a:blip r:embed="rId2" cstate="print"/>
          <a:srcRect/>
          <a:stretch>
            <a:fillRect/>
          </a:stretch>
        </p:blipFill>
        <p:spPr bwMode="auto">
          <a:xfrm>
            <a:off x="0" y="0"/>
            <a:ext cx="9144000" cy="1691640"/>
          </a:xfrm>
          <a:prstGeom prst="rect">
            <a:avLst/>
          </a:prstGeom>
          <a:noFill/>
          <a:ln w="9525">
            <a:noFill/>
            <a:miter lim="800000"/>
            <a:headEnd/>
            <a:tailEnd/>
          </a:ln>
        </p:spPr>
      </p:pic>
    </p:spTree>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F8C5537-A2E8-465E-A36A-AA044C844727}"/>
              </a:ext>
            </a:extLst>
          </p:cNvPr>
          <p:cNvSpPr>
            <a:spLocks noGrp="1"/>
          </p:cNvSpPr>
          <p:nvPr>
            <p:ph type="title"/>
          </p:nvPr>
        </p:nvSpPr>
        <p:spPr>
          <a:xfrm>
            <a:off x="1074440" y="1691640"/>
            <a:ext cx="6995120" cy="1143000"/>
          </a:xfrm>
        </p:spPr>
        <p:txBody>
          <a:bodyPr>
            <a:normAutofit/>
          </a:bodyPr>
          <a:lstStyle/>
          <a:p>
            <a:r>
              <a:rPr lang="en-US" sz="3600" b="1" dirty="0" err="1">
                <a:solidFill>
                  <a:srgbClr val="0070C0"/>
                </a:solidFill>
                <a:latin typeface="Calibri" panose="020F0502020204030204" pitchFamily="34" charset="0"/>
                <a:ea typeface="Calibri" panose="020F0502020204030204" pitchFamily="34" charset="0"/>
              </a:rPr>
              <a:t>Yeni</a:t>
            </a:r>
            <a:r>
              <a:rPr lang="en-US" sz="3600" b="1" dirty="0">
                <a:solidFill>
                  <a:srgbClr val="0070C0"/>
                </a:solidFill>
                <a:latin typeface="Calibri" panose="020F0502020204030204" pitchFamily="34" charset="0"/>
                <a:ea typeface="Calibri" panose="020F0502020204030204" pitchFamily="34" charset="0"/>
              </a:rPr>
              <a:t> </a:t>
            </a:r>
            <a:r>
              <a:rPr lang="en-US" sz="3600" b="1" dirty="0" err="1">
                <a:solidFill>
                  <a:srgbClr val="0070C0"/>
                </a:solidFill>
                <a:latin typeface="Calibri" panose="020F0502020204030204" pitchFamily="34" charset="0"/>
                <a:ea typeface="Calibri" panose="020F0502020204030204" pitchFamily="34" charset="0"/>
              </a:rPr>
              <a:t>arayüzdeki</a:t>
            </a:r>
            <a:r>
              <a:rPr lang="en-US" sz="3600" b="1" dirty="0">
                <a:solidFill>
                  <a:srgbClr val="0070C0"/>
                </a:solidFill>
                <a:latin typeface="Calibri" panose="020F0502020204030204" pitchFamily="34" charset="0"/>
                <a:ea typeface="Calibri" panose="020F0502020204030204" pitchFamily="34" charset="0"/>
              </a:rPr>
              <a:t> </a:t>
            </a:r>
            <a:r>
              <a:rPr lang="en-US" sz="3600" b="1" dirty="0" err="1">
                <a:solidFill>
                  <a:srgbClr val="0070C0"/>
                </a:solidFill>
                <a:latin typeface="Calibri" panose="020F0502020204030204" pitchFamily="34" charset="0"/>
                <a:ea typeface="Calibri" panose="020F0502020204030204" pitchFamily="34" charset="0"/>
              </a:rPr>
              <a:t>avantajlar</a:t>
            </a:r>
            <a:r>
              <a:rPr lang="en-US" sz="3600" b="1" dirty="0">
                <a:solidFill>
                  <a:srgbClr val="0070C0"/>
                </a:solidFill>
                <a:latin typeface="Calibri" panose="020F0502020204030204" pitchFamily="34" charset="0"/>
                <a:ea typeface="Calibri" panose="020F0502020204030204" pitchFamily="34" charset="0"/>
              </a:rPr>
              <a:t>: </a:t>
            </a:r>
            <a:endParaRPr lang="tr-TR" sz="3600" dirty="0">
              <a:solidFill>
                <a:srgbClr val="0070C0"/>
              </a:solidFill>
            </a:endParaRPr>
          </a:p>
        </p:txBody>
      </p:sp>
      <p:sp>
        <p:nvSpPr>
          <p:cNvPr id="4" name="Dikdörtgen 3">
            <a:extLst>
              <a:ext uri="{FF2B5EF4-FFF2-40B4-BE49-F238E27FC236}">
                <a16:creationId xmlns:a16="http://schemas.microsoft.com/office/drawing/2014/main" id="{77BB5C28-1547-4EC0-934D-B9630FE929C0}"/>
              </a:ext>
            </a:extLst>
          </p:cNvPr>
          <p:cNvSpPr/>
          <p:nvPr/>
        </p:nvSpPr>
        <p:spPr>
          <a:xfrm>
            <a:off x="1259632" y="2679621"/>
            <a:ext cx="7128792" cy="2585323"/>
          </a:xfrm>
          <a:prstGeom prst="rect">
            <a:avLst/>
          </a:prstGeom>
        </p:spPr>
        <p:txBody>
          <a:bodyPr wrap="square">
            <a:spAutoFit/>
          </a:bodyPr>
          <a:lstStyle/>
          <a:p>
            <a:pPr marL="285750" indent="-285750">
              <a:spcAft>
                <a:spcPts val="0"/>
              </a:spcAft>
              <a:buFont typeface="Arial" panose="020B0604020202020204" pitchFamily="34" charset="0"/>
              <a:buChar char="•"/>
            </a:pPr>
            <a:r>
              <a:rPr lang="en-US" dirty="0" err="1">
                <a:latin typeface="Calibri" panose="020F0502020204030204" pitchFamily="34" charset="0"/>
                <a:ea typeface="Calibri" panose="020F0502020204030204" pitchFamily="34" charset="0"/>
              </a:rPr>
              <a:t>Arayüz</a:t>
            </a:r>
            <a:r>
              <a:rPr lang="en-US" dirty="0">
                <a:latin typeface="Calibri" panose="020F0502020204030204" pitchFamily="34" charset="0"/>
                <a:ea typeface="Calibri" panose="020F0502020204030204" pitchFamily="34" charset="0"/>
              </a:rPr>
              <a:t>; </a:t>
            </a:r>
            <a:r>
              <a:rPr lang="tr-TR" dirty="0">
                <a:latin typeface="Calibri" panose="020F0502020204030204" pitchFamily="34" charset="0"/>
                <a:ea typeface="Calibri" panose="020F0502020204030204" pitchFamily="34" charset="0"/>
              </a:rPr>
              <a:t>kullanıcı isteklerine </a:t>
            </a:r>
            <a:r>
              <a:rPr lang="en-US" dirty="0" err="1">
                <a:latin typeface="Calibri" panose="020F0502020204030204" pitchFamily="34" charset="0"/>
                <a:ea typeface="Calibri" panose="020F0502020204030204" pitchFamily="34" charset="0"/>
              </a:rPr>
              <a:t>uygun</a:t>
            </a:r>
            <a:r>
              <a:rPr lang="en-US" dirty="0">
                <a:latin typeface="Calibri" panose="020F0502020204030204" pitchFamily="34" charset="0"/>
                <a:ea typeface="Calibri" panose="020F0502020204030204" pitchFamily="34" charset="0"/>
              </a:rPr>
              <a:t> </a:t>
            </a:r>
            <a:r>
              <a:rPr lang="en-US" dirty="0" err="1">
                <a:latin typeface="Calibri" panose="020F0502020204030204" pitchFamily="34" charset="0"/>
                <a:ea typeface="Calibri" panose="020F0502020204030204" pitchFamily="34" charset="0"/>
              </a:rPr>
              <a:t>olacak</a:t>
            </a:r>
            <a:r>
              <a:rPr lang="en-US" dirty="0">
                <a:latin typeface="Calibri" panose="020F0502020204030204" pitchFamily="34" charset="0"/>
                <a:ea typeface="Calibri" panose="020F0502020204030204" pitchFamily="34" charset="0"/>
              </a:rPr>
              <a:t> </a:t>
            </a:r>
            <a:r>
              <a:rPr lang="en-US" dirty="0" err="1">
                <a:latin typeface="Calibri" panose="020F0502020204030204" pitchFamily="34" charset="0"/>
                <a:ea typeface="Calibri" panose="020F0502020204030204" pitchFamily="34" charset="0"/>
              </a:rPr>
              <a:t>şekilde</a:t>
            </a:r>
            <a:r>
              <a:rPr lang="en-US" dirty="0">
                <a:latin typeface="Calibri" panose="020F0502020204030204" pitchFamily="34" charset="0"/>
                <a:ea typeface="Calibri" panose="020F0502020204030204" pitchFamily="34" charset="0"/>
              </a:rPr>
              <a:t> </a:t>
            </a:r>
            <a:r>
              <a:rPr lang="en-US" dirty="0" err="1">
                <a:latin typeface="Calibri" panose="020F0502020204030204" pitchFamily="34" charset="0"/>
                <a:ea typeface="Calibri" panose="020F0502020204030204" pitchFamily="34" charset="0"/>
              </a:rPr>
              <a:t>daha</a:t>
            </a:r>
            <a:r>
              <a:rPr lang="en-US" dirty="0">
                <a:latin typeface="Calibri" panose="020F0502020204030204" pitchFamily="34" charset="0"/>
                <a:ea typeface="Calibri" panose="020F0502020204030204" pitchFamily="34" charset="0"/>
              </a:rPr>
              <a:t> </a:t>
            </a:r>
            <a:r>
              <a:rPr lang="en-US" dirty="0" err="1">
                <a:latin typeface="Calibri" panose="020F0502020204030204" pitchFamily="34" charset="0"/>
                <a:ea typeface="Calibri" panose="020F0502020204030204" pitchFamily="34" charset="0"/>
              </a:rPr>
              <a:t>kullanışlı</a:t>
            </a:r>
            <a:r>
              <a:rPr lang="en-US" dirty="0">
                <a:latin typeface="Calibri" panose="020F0502020204030204" pitchFamily="34" charset="0"/>
                <a:ea typeface="Calibri" panose="020F0502020204030204" pitchFamily="34" charset="0"/>
              </a:rPr>
              <a:t> hale </a:t>
            </a:r>
            <a:r>
              <a:rPr lang="en-US" dirty="0" err="1">
                <a:latin typeface="Calibri" panose="020F0502020204030204" pitchFamily="34" charset="0"/>
                <a:ea typeface="Calibri" panose="020F0502020204030204" pitchFamily="34" charset="0"/>
              </a:rPr>
              <a:t>getirilmiştir</a:t>
            </a:r>
            <a:r>
              <a:rPr lang="en-US" dirty="0">
                <a:latin typeface="Calibri" panose="020F0502020204030204" pitchFamily="34" charset="0"/>
                <a:ea typeface="Calibri" panose="020F0502020204030204" pitchFamily="34" charset="0"/>
              </a:rPr>
              <a:t>. </a:t>
            </a:r>
            <a:endParaRPr lang="tr-TR" sz="2000" dirty="0">
              <a:latin typeface="Calibri" panose="020F0502020204030204" pitchFamily="34" charset="0"/>
              <a:ea typeface="Calibri" panose="020F0502020204030204" pitchFamily="34" charset="0"/>
            </a:endParaRPr>
          </a:p>
          <a:p>
            <a:pPr marL="285750" indent="-285750">
              <a:spcAft>
                <a:spcPts val="0"/>
              </a:spcAft>
              <a:buFont typeface="Arial" panose="020B0604020202020204" pitchFamily="34" charset="0"/>
              <a:buChar char="•"/>
            </a:pPr>
            <a:r>
              <a:rPr lang="tr-TR" dirty="0">
                <a:solidFill>
                  <a:srgbClr val="000000"/>
                </a:solidFill>
                <a:latin typeface="Calibri" panose="020F0502020204030204" pitchFamily="34" charset="0"/>
                <a:ea typeface="Calibri" panose="020F0502020204030204" pitchFamily="34" charset="0"/>
              </a:rPr>
              <a:t>Full </a:t>
            </a:r>
            <a:r>
              <a:rPr lang="tr-TR" dirty="0" err="1">
                <a:solidFill>
                  <a:srgbClr val="000000"/>
                </a:solidFill>
                <a:latin typeface="Calibri" panose="020F0502020204030204" pitchFamily="34" charset="0"/>
                <a:ea typeface="Calibri" panose="020F0502020204030204" pitchFamily="34" charset="0"/>
              </a:rPr>
              <a:t>text</a:t>
            </a:r>
            <a:r>
              <a:rPr lang="tr-TR" dirty="0">
                <a:solidFill>
                  <a:srgbClr val="000000"/>
                </a:solidFill>
                <a:latin typeface="Calibri" panose="020F0502020204030204" pitchFamily="34" charset="0"/>
                <a:ea typeface="Calibri" panose="020F0502020204030204" pitchFamily="34" charset="0"/>
              </a:rPr>
              <a:t> </a:t>
            </a:r>
            <a:r>
              <a:rPr lang="tr-TR" dirty="0" err="1">
                <a:solidFill>
                  <a:srgbClr val="000000"/>
                </a:solidFill>
                <a:latin typeface="Calibri" panose="020F0502020204030204" pitchFamily="34" charset="0"/>
                <a:ea typeface="Calibri" panose="020F0502020204030204" pitchFamily="34" charset="0"/>
              </a:rPr>
              <a:t>aramasi</a:t>
            </a:r>
            <a:r>
              <a:rPr lang="tr-TR" dirty="0">
                <a:solidFill>
                  <a:srgbClr val="000000"/>
                </a:solidFill>
                <a:latin typeface="Calibri" panose="020F0502020204030204" pitchFamily="34" charset="0"/>
                <a:ea typeface="Calibri" panose="020F0502020204030204" pitchFamily="34" charset="0"/>
              </a:rPr>
              <a:t> eklen</a:t>
            </a:r>
            <a:r>
              <a:rPr lang="tr-TR" dirty="0">
                <a:latin typeface="Calibri" panose="020F0502020204030204" pitchFamily="34" charset="0"/>
                <a:ea typeface="Calibri" panose="020F0502020204030204" pitchFamily="34" charset="0"/>
              </a:rPr>
              <a:t>miş olup, </a:t>
            </a:r>
            <a:r>
              <a:rPr lang="tr-TR" dirty="0">
                <a:solidFill>
                  <a:srgbClr val="000000"/>
                </a:solidFill>
                <a:latin typeface="Calibri" panose="020F0502020204030204" pitchFamily="34" charset="0"/>
                <a:ea typeface="Calibri" panose="020F0502020204030204" pitchFamily="34" charset="0"/>
              </a:rPr>
              <a:t>yapılan aramalar </a:t>
            </a:r>
            <a:r>
              <a:rPr lang="tr-TR" dirty="0" err="1">
                <a:solidFill>
                  <a:srgbClr val="000000"/>
                </a:solidFill>
                <a:latin typeface="Calibri" panose="020F0502020204030204" pitchFamily="34" charset="0"/>
                <a:ea typeface="Calibri" panose="020F0502020204030204" pitchFamily="34" charset="0"/>
              </a:rPr>
              <a:t>full</a:t>
            </a:r>
            <a:r>
              <a:rPr lang="tr-TR" dirty="0">
                <a:solidFill>
                  <a:srgbClr val="000000"/>
                </a:solidFill>
                <a:latin typeface="Calibri" panose="020F0502020204030204" pitchFamily="34" charset="0"/>
                <a:ea typeface="Calibri" panose="020F0502020204030204" pitchFamily="34" charset="0"/>
              </a:rPr>
              <a:t> </a:t>
            </a:r>
            <a:r>
              <a:rPr lang="tr-TR" dirty="0" err="1">
                <a:solidFill>
                  <a:srgbClr val="000000"/>
                </a:solidFill>
                <a:latin typeface="Calibri" panose="020F0502020204030204" pitchFamily="34" charset="0"/>
                <a:ea typeface="Calibri" panose="020F0502020204030204" pitchFamily="34" charset="0"/>
              </a:rPr>
              <a:t>pdf’de</a:t>
            </a:r>
            <a:r>
              <a:rPr lang="tr-TR" dirty="0">
                <a:solidFill>
                  <a:srgbClr val="000000"/>
                </a:solidFill>
                <a:latin typeface="Calibri" panose="020F0502020204030204" pitchFamily="34" charset="0"/>
                <a:ea typeface="Calibri" panose="020F0502020204030204" pitchFamily="34" charset="0"/>
              </a:rPr>
              <a:t> tarana</a:t>
            </a:r>
            <a:r>
              <a:rPr lang="tr-TR" dirty="0">
                <a:latin typeface="Calibri" panose="020F0502020204030204" pitchFamily="34" charset="0"/>
                <a:ea typeface="Calibri" panose="020F0502020204030204" pitchFamily="34" charset="0"/>
              </a:rPr>
              <a:t>bilecektir. </a:t>
            </a:r>
            <a:endParaRPr lang="tr-TR" sz="2000" dirty="0">
              <a:latin typeface="Calibri" panose="020F0502020204030204" pitchFamily="34" charset="0"/>
              <a:ea typeface="Calibri" panose="020F0502020204030204" pitchFamily="34" charset="0"/>
            </a:endParaRPr>
          </a:p>
          <a:p>
            <a:pPr marL="285750" indent="-285750">
              <a:spcAft>
                <a:spcPts val="0"/>
              </a:spcAft>
              <a:buFont typeface="Arial" panose="020B0604020202020204" pitchFamily="34" charset="0"/>
              <a:buChar char="•"/>
            </a:pPr>
            <a:r>
              <a:rPr lang="tr-TR" dirty="0">
                <a:solidFill>
                  <a:srgbClr val="000000"/>
                </a:solidFill>
                <a:latin typeface="Calibri" panose="020F0502020204030204" pitchFamily="34" charset="0"/>
                <a:ea typeface="Calibri" panose="020F0502020204030204" pitchFamily="34" charset="0"/>
              </a:rPr>
              <a:t>Filtrelemeler ve arama </a:t>
            </a:r>
            <a:r>
              <a:rPr lang="tr-TR" dirty="0" err="1">
                <a:solidFill>
                  <a:srgbClr val="000000"/>
                </a:solidFill>
                <a:latin typeface="Calibri" panose="020F0502020204030204" pitchFamily="34" charset="0"/>
                <a:ea typeface="Calibri" panose="020F0502020204030204" pitchFamily="34" charset="0"/>
              </a:rPr>
              <a:t>hizi</a:t>
            </a:r>
            <a:r>
              <a:rPr lang="tr-TR" dirty="0">
                <a:solidFill>
                  <a:srgbClr val="000000"/>
                </a:solidFill>
                <a:latin typeface="Calibri" panose="020F0502020204030204" pitchFamily="34" charset="0"/>
                <a:ea typeface="Calibri" panose="020F0502020204030204" pitchFamily="34" charset="0"/>
              </a:rPr>
              <a:t> geliştiril</a:t>
            </a:r>
            <a:r>
              <a:rPr lang="tr-TR" dirty="0">
                <a:latin typeface="Calibri" panose="020F0502020204030204" pitchFamily="34" charset="0"/>
                <a:ea typeface="Calibri" panose="020F0502020204030204" pitchFamily="34" charset="0"/>
              </a:rPr>
              <a:t>miştir</a:t>
            </a:r>
            <a:r>
              <a:rPr lang="tr-TR" dirty="0">
                <a:solidFill>
                  <a:srgbClr val="000000"/>
                </a:solidFill>
                <a:latin typeface="Calibri" panose="020F0502020204030204" pitchFamily="34" charset="0"/>
                <a:ea typeface="Calibri" panose="020F0502020204030204" pitchFamily="34" charset="0"/>
              </a:rPr>
              <a:t>. Aramalarınızı branş bazında, yayın bazında ve kurum bazında filtreleyebilirsiniz.</a:t>
            </a:r>
            <a:endParaRPr lang="tr-TR" sz="2000" dirty="0">
              <a:latin typeface="Calibri" panose="020F0502020204030204" pitchFamily="34" charset="0"/>
              <a:ea typeface="Calibri" panose="020F0502020204030204" pitchFamily="34" charset="0"/>
            </a:endParaRPr>
          </a:p>
          <a:p>
            <a:pPr marL="285750" indent="-285750">
              <a:spcAft>
                <a:spcPts val="0"/>
              </a:spcAft>
              <a:buFont typeface="Arial" panose="020B0604020202020204" pitchFamily="34" charset="0"/>
              <a:buChar char="•"/>
            </a:pPr>
            <a:r>
              <a:rPr lang="tr-TR" dirty="0">
                <a:latin typeface="Calibri" panose="020F0502020204030204" pitchFamily="34" charset="0"/>
                <a:ea typeface="Calibri" panose="020F0502020204030204" pitchFamily="34" charset="0"/>
              </a:rPr>
              <a:t>Dergilerin bilgi</a:t>
            </a:r>
            <a:r>
              <a:rPr lang="tr-TR" dirty="0">
                <a:solidFill>
                  <a:srgbClr val="000000"/>
                </a:solidFill>
                <a:latin typeface="Calibri" panose="020F0502020204030204" pitchFamily="34" charset="0"/>
                <a:ea typeface="Calibri" panose="020F0502020204030204" pitchFamily="34" charset="0"/>
              </a:rPr>
              <a:t> sayfaları geliştiril</a:t>
            </a:r>
            <a:r>
              <a:rPr lang="tr-TR" dirty="0">
                <a:latin typeface="Calibri" panose="020F0502020204030204" pitchFamily="34" charset="0"/>
                <a:ea typeface="Calibri" panose="020F0502020204030204" pitchFamily="34" charset="0"/>
              </a:rPr>
              <a:t>miş, bilgiler detaylandırılmıştır. </a:t>
            </a:r>
            <a:r>
              <a:rPr lang="tr-TR" u="sng" dirty="0">
                <a:solidFill>
                  <a:srgbClr val="000000"/>
                </a:solidFill>
                <a:latin typeface="Calibri" panose="020F0502020204030204" pitchFamily="34" charset="0"/>
                <a:ea typeface="Calibri" panose="020F0502020204030204" pitchFamily="34" charset="0"/>
                <a:hlinkClick r:id="rId2"/>
              </a:rPr>
              <a:t>http://www.atifdizini.com/journals/detail?id=190</a:t>
            </a:r>
            <a:endParaRPr lang="tr-TR" sz="2000" dirty="0">
              <a:latin typeface="Calibri" panose="020F0502020204030204" pitchFamily="34" charset="0"/>
              <a:ea typeface="Calibri" panose="020F0502020204030204" pitchFamily="34" charset="0"/>
            </a:endParaRPr>
          </a:p>
          <a:p>
            <a:pPr marL="285750" indent="-285750">
              <a:spcAft>
                <a:spcPts val="0"/>
              </a:spcAft>
              <a:buFont typeface="Arial" panose="020B0604020202020204" pitchFamily="34" charset="0"/>
              <a:buChar char="•"/>
            </a:pPr>
            <a:r>
              <a:rPr lang="en-US" dirty="0" err="1">
                <a:latin typeface="Calibri" panose="020F0502020204030204" pitchFamily="34" charset="0"/>
                <a:ea typeface="Calibri" panose="020F0502020204030204" pitchFamily="34" charset="0"/>
              </a:rPr>
              <a:t>Gelişmiş</a:t>
            </a:r>
            <a:r>
              <a:rPr lang="en-US" dirty="0">
                <a:latin typeface="Calibri" panose="020F0502020204030204" pitchFamily="34" charset="0"/>
                <a:ea typeface="Calibri" panose="020F0502020204030204" pitchFamily="34" charset="0"/>
              </a:rPr>
              <a:t> </a:t>
            </a:r>
            <a:r>
              <a:rPr lang="en-US" dirty="0" err="1">
                <a:latin typeface="Calibri" panose="020F0502020204030204" pitchFamily="34" charset="0"/>
                <a:ea typeface="Calibri" panose="020F0502020204030204" pitchFamily="34" charset="0"/>
              </a:rPr>
              <a:t>arama</a:t>
            </a:r>
            <a:r>
              <a:rPr lang="en-US" dirty="0">
                <a:latin typeface="Calibri" panose="020F0502020204030204" pitchFamily="34" charset="0"/>
                <a:ea typeface="Calibri" panose="020F0502020204030204" pitchFamily="34" charset="0"/>
              </a:rPr>
              <a:t> </a:t>
            </a:r>
            <a:r>
              <a:rPr lang="en-US" dirty="0" err="1">
                <a:latin typeface="Calibri" panose="020F0502020204030204" pitchFamily="34" charset="0"/>
                <a:ea typeface="Calibri" panose="020F0502020204030204" pitchFamily="34" charset="0"/>
              </a:rPr>
              <a:t>aktif</a:t>
            </a:r>
            <a:r>
              <a:rPr lang="en-US" dirty="0">
                <a:latin typeface="Calibri" panose="020F0502020204030204" pitchFamily="34" charset="0"/>
                <a:ea typeface="Calibri" panose="020F0502020204030204" pitchFamily="34" charset="0"/>
              </a:rPr>
              <a:t> hale </a:t>
            </a:r>
            <a:r>
              <a:rPr lang="en-US" dirty="0" err="1">
                <a:latin typeface="Calibri" panose="020F0502020204030204" pitchFamily="34" charset="0"/>
                <a:ea typeface="Calibri" panose="020F0502020204030204" pitchFamily="34" charset="0"/>
              </a:rPr>
              <a:t>getirilmiştir</a:t>
            </a:r>
            <a:r>
              <a:rPr lang="en-US" dirty="0">
                <a:latin typeface="Calibri" panose="020F0502020204030204" pitchFamily="34" charset="0"/>
                <a:ea typeface="Calibri" panose="020F0502020204030204" pitchFamily="34" charset="0"/>
              </a:rPr>
              <a:t>. </a:t>
            </a:r>
            <a:endParaRPr lang="tr-TR" sz="2000" dirty="0">
              <a:effectLst/>
              <a:latin typeface="Calibri" panose="020F0502020204030204" pitchFamily="34" charset="0"/>
              <a:ea typeface="Calibri" panose="020F0502020204030204" pitchFamily="34" charset="0"/>
            </a:endParaRPr>
          </a:p>
        </p:txBody>
      </p:sp>
      <p:pic>
        <p:nvPicPr>
          <p:cNvPr id="6" name="Picture 2" descr="image001">
            <a:extLst>
              <a:ext uri="{FF2B5EF4-FFF2-40B4-BE49-F238E27FC236}">
                <a16:creationId xmlns:a16="http://schemas.microsoft.com/office/drawing/2014/main" id="{E6F3A9A7-91B0-4BE6-A09A-53B31D7B0C42}"/>
              </a:ext>
            </a:extLst>
          </p:cNvPr>
          <p:cNvPicPr>
            <a:picLocks noChangeAspect="1" noChangeArrowheads="1"/>
          </p:cNvPicPr>
          <p:nvPr/>
        </p:nvPicPr>
        <p:blipFill>
          <a:blip r:embed="rId3" cstate="print"/>
          <a:srcRect/>
          <a:stretch>
            <a:fillRect/>
          </a:stretch>
        </p:blipFill>
        <p:spPr bwMode="auto">
          <a:xfrm>
            <a:off x="0" y="0"/>
            <a:ext cx="9144000" cy="1691640"/>
          </a:xfrm>
          <a:prstGeom prst="rect">
            <a:avLst/>
          </a:prstGeom>
          <a:noFill/>
          <a:ln w="9525">
            <a:noFill/>
            <a:miter lim="800000"/>
            <a:headEnd/>
            <a:tailEnd/>
          </a:ln>
        </p:spPr>
      </p:pic>
    </p:spTree>
    <p:extLst>
      <p:ext uri="{BB962C8B-B14F-4D97-AF65-F5344CB8AC3E}">
        <p14:creationId xmlns:p14="http://schemas.microsoft.com/office/powerpoint/2010/main" val="3754910574"/>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899592" y="1700808"/>
            <a:ext cx="7558608" cy="504056"/>
          </a:xfrm>
        </p:spPr>
        <p:txBody>
          <a:bodyPr>
            <a:noAutofit/>
          </a:bodyPr>
          <a:lstStyle/>
          <a:p>
            <a:r>
              <a:rPr lang="tr-TR" sz="2400" b="1" dirty="0">
                <a:solidFill>
                  <a:srgbClr val="0070C0"/>
                </a:solidFill>
              </a:rPr>
              <a:t>Kurum İçi Erişim Adresi:</a:t>
            </a:r>
          </a:p>
        </p:txBody>
      </p:sp>
      <p:sp>
        <p:nvSpPr>
          <p:cNvPr id="3" name="2 Alt Başlık"/>
          <p:cNvSpPr>
            <a:spLocks noGrp="1"/>
          </p:cNvSpPr>
          <p:nvPr>
            <p:ph type="subTitle" idx="1"/>
          </p:nvPr>
        </p:nvSpPr>
        <p:spPr>
          <a:xfrm>
            <a:off x="971600" y="2204864"/>
            <a:ext cx="7056784" cy="4248472"/>
          </a:xfrm>
        </p:spPr>
        <p:txBody>
          <a:bodyPr>
            <a:normAutofit/>
          </a:bodyPr>
          <a:lstStyle/>
          <a:p>
            <a:r>
              <a:rPr lang="tr-TR" sz="2800" dirty="0">
                <a:hlinkClick r:id="rId2"/>
              </a:rPr>
              <a:t>http://www.atifdizini.com/</a:t>
            </a:r>
            <a:endParaRPr lang="tr-TR" sz="2800" dirty="0"/>
          </a:p>
          <a:p>
            <a:endParaRPr lang="tr-TR" sz="2500" dirty="0">
              <a:solidFill>
                <a:schemeClr val="tx1"/>
              </a:solidFill>
            </a:endParaRPr>
          </a:p>
          <a:p>
            <a:r>
              <a:rPr lang="tr-TR" sz="2600" b="1" dirty="0">
                <a:solidFill>
                  <a:srgbClr val="0070C0"/>
                </a:solidFill>
              </a:rPr>
              <a:t>Kayıt Adresi:</a:t>
            </a:r>
          </a:p>
          <a:p>
            <a:r>
              <a:rPr lang="tr-TR" sz="2800" dirty="0">
                <a:hlinkClick r:id="rId3"/>
              </a:rPr>
              <a:t>https://turkishclinics.com/Log/yeniKayitOut.faces?d=tr</a:t>
            </a:r>
            <a:endParaRPr lang="tr-TR" sz="2800" dirty="0"/>
          </a:p>
          <a:p>
            <a:endParaRPr lang="tr-TR" sz="2500" dirty="0">
              <a:solidFill>
                <a:schemeClr val="tx1"/>
              </a:solidFill>
            </a:endParaRPr>
          </a:p>
          <a:p>
            <a:pPr algn="l"/>
            <a:r>
              <a:rPr lang="tr-TR" sz="1800" dirty="0">
                <a:solidFill>
                  <a:schemeClr val="tx1"/>
                </a:solidFill>
              </a:rPr>
              <a:t>Kurum içinden,  her kullanıcının bir kereye mahsus </a:t>
            </a:r>
            <a:r>
              <a:rPr lang="tr-TR" sz="1800" b="1" dirty="0">
                <a:solidFill>
                  <a:schemeClr val="tx1"/>
                </a:solidFill>
              </a:rPr>
              <a:t>''yeni kullanıcı''</a:t>
            </a:r>
            <a:r>
              <a:rPr lang="tr-TR" sz="1800" dirty="0">
                <a:solidFill>
                  <a:schemeClr val="tx1"/>
                </a:solidFill>
              </a:rPr>
              <a:t> olarak yukarıda bulunan </a:t>
            </a:r>
            <a:r>
              <a:rPr lang="tr-TR" sz="1800" u="sng" dirty="0">
                <a:solidFill>
                  <a:schemeClr val="tx1"/>
                </a:solidFill>
              </a:rPr>
              <a:t>kayıt adresi linkinden</a:t>
            </a:r>
            <a:r>
              <a:rPr lang="tr-TR" sz="1800" dirty="0">
                <a:solidFill>
                  <a:schemeClr val="tx1"/>
                </a:solidFill>
              </a:rPr>
              <a:t> üye olması gerekmektedir.</a:t>
            </a:r>
          </a:p>
        </p:txBody>
      </p:sp>
      <p:pic>
        <p:nvPicPr>
          <p:cNvPr id="1026" name="Picture 2" descr="image001"/>
          <p:cNvPicPr>
            <a:picLocks noChangeAspect="1" noChangeArrowheads="1"/>
          </p:cNvPicPr>
          <p:nvPr/>
        </p:nvPicPr>
        <p:blipFill>
          <a:blip r:embed="rId4" cstate="print"/>
          <a:srcRect/>
          <a:stretch>
            <a:fillRect/>
          </a:stretch>
        </p:blipFill>
        <p:spPr bwMode="auto">
          <a:xfrm>
            <a:off x="0" y="0"/>
            <a:ext cx="9144000" cy="1691640"/>
          </a:xfrm>
          <a:prstGeom prst="rect">
            <a:avLst/>
          </a:prstGeom>
          <a:noFill/>
          <a:ln w="9525">
            <a:noFill/>
            <a:miter lim="800000"/>
            <a:headEnd/>
            <a:tailEnd/>
          </a:ln>
        </p:spPr>
      </p:pic>
      <p:sp>
        <p:nvSpPr>
          <p:cNvPr id="4" name="Metin kutusu 3">
            <a:extLst>
              <a:ext uri="{FF2B5EF4-FFF2-40B4-BE49-F238E27FC236}">
                <a16:creationId xmlns:a16="http://schemas.microsoft.com/office/drawing/2014/main" id="{B9DCD1E7-8E7D-4DEF-8B5C-5867839C5960}"/>
              </a:ext>
            </a:extLst>
          </p:cNvPr>
          <p:cNvSpPr txBox="1"/>
          <p:nvPr/>
        </p:nvSpPr>
        <p:spPr>
          <a:xfrm>
            <a:off x="-2412776" y="548680"/>
            <a:ext cx="2088232" cy="3970318"/>
          </a:xfrm>
          <a:prstGeom prst="rect">
            <a:avLst/>
          </a:prstGeom>
          <a:noFill/>
        </p:spPr>
        <p:txBody>
          <a:bodyPr wrap="square" rtlCol="0">
            <a:spAutoFit/>
          </a:bodyPr>
          <a:lstStyle/>
          <a:p>
            <a:r>
              <a:rPr lang="tr-TR" dirty="0"/>
              <a:t>Veri tabanından tarama yapmak için, Üniversitemiz  Kampüslerinden her kullanıcının bir kereye mahsus olmak üzere  aşağıdaki adresten kayıt yapması gerekmektedir. Veri tabanına  erişim her seferinde bu kullanıcı adı ve şifre ile sağlanacaktır. </a:t>
            </a:r>
          </a:p>
        </p:txBody>
      </p:sp>
    </p:spTree>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D9B51E2-6495-4A21-B601-14FFDF547A4E}"/>
              </a:ext>
            </a:extLst>
          </p:cNvPr>
          <p:cNvSpPr>
            <a:spLocks noGrp="1"/>
          </p:cNvSpPr>
          <p:nvPr>
            <p:ph idx="1"/>
          </p:nvPr>
        </p:nvSpPr>
        <p:spPr/>
        <p:txBody>
          <a:bodyPr/>
          <a:lstStyle/>
          <a:p>
            <a:endParaRPr lang="tr-TR"/>
          </a:p>
        </p:txBody>
      </p:sp>
      <p:pic>
        <p:nvPicPr>
          <p:cNvPr id="4" name="Resim 3">
            <a:extLst>
              <a:ext uri="{FF2B5EF4-FFF2-40B4-BE49-F238E27FC236}">
                <a16:creationId xmlns:a16="http://schemas.microsoft.com/office/drawing/2014/main" id="{BB69A3BE-5AC6-44BF-8152-2D4A1DECCBFD}"/>
              </a:ext>
            </a:extLst>
          </p:cNvPr>
          <p:cNvPicPr>
            <a:picLocks noChangeAspect="1"/>
          </p:cNvPicPr>
          <p:nvPr/>
        </p:nvPicPr>
        <p:blipFill>
          <a:blip r:embed="rId2"/>
          <a:stretch>
            <a:fillRect/>
          </a:stretch>
        </p:blipFill>
        <p:spPr>
          <a:xfrm>
            <a:off x="0" y="930381"/>
            <a:ext cx="9144000" cy="5307141"/>
          </a:xfrm>
          <a:prstGeom prst="rect">
            <a:avLst/>
          </a:prstGeom>
        </p:spPr>
      </p:pic>
      <p:sp>
        <p:nvSpPr>
          <p:cNvPr id="5" name="Metin kutusu 4">
            <a:extLst>
              <a:ext uri="{FF2B5EF4-FFF2-40B4-BE49-F238E27FC236}">
                <a16:creationId xmlns:a16="http://schemas.microsoft.com/office/drawing/2014/main" id="{8B1E4E22-0AF0-4750-801D-895309DD9CC1}"/>
              </a:ext>
            </a:extLst>
          </p:cNvPr>
          <p:cNvSpPr txBox="1"/>
          <p:nvPr/>
        </p:nvSpPr>
        <p:spPr>
          <a:xfrm>
            <a:off x="4283968" y="251146"/>
            <a:ext cx="5112568" cy="369332"/>
          </a:xfrm>
          <a:prstGeom prst="rect">
            <a:avLst/>
          </a:prstGeom>
          <a:noFill/>
        </p:spPr>
        <p:txBody>
          <a:bodyPr wrap="square" rtlCol="0">
            <a:spAutoFit/>
          </a:bodyPr>
          <a:lstStyle/>
          <a:p>
            <a:r>
              <a:rPr lang="tr-TR" b="1" dirty="0"/>
              <a:t>Kayıt için </a:t>
            </a:r>
            <a:r>
              <a:rPr lang="tr-TR" b="1" i="1" dirty="0">
                <a:solidFill>
                  <a:srgbClr val="C00000"/>
                </a:solidFill>
              </a:rPr>
              <a:t>üye ol </a:t>
            </a:r>
            <a:r>
              <a:rPr lang="tr-TR" b="1" dirty="0"/>
              <a:t>sekmesine tıklayınız.</a:t>
            </a:r>
          </a:p>
        </p:txBody>
      </p:sp>
      <p:sp>
        <p:nvSpPr>
          <p:cNvPr id="6" name="Dikdörtgen 5">
            <a:extLst>
              <a:ext uri="{FF2B5EF4-FFF2-40B4-BE49-F238E27FC236}">
                <a16:creationId xmlns:a16="http://schemas.microsoft.com/office/drawing/2014/main" id="{18C45643-E9E1-4B38-816A-A2EB95F7DAA5}"/>
              </a:ext>
            </a:extLst>
          </p:cNvPr>
          <p:cNvSpPr/>
          <p:nvPr/>
        </p:nvSpPr>
        <p:spPr>
          <a:xfrm>
            <a:off x="4005104" y="200052"/>
            <a:ext cx="4680520" cy="51334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Oval 6">
            <a:extLst>
              <a:ext uri="{FF2B5EF4-FFF2-40B4-BE49-F238E27FC236}">
                <a16:creationId xmlns:a16="http://schemas.microsoft.com/office/drawing/2014/main" id="{BE29D8AB-4BAA-42FA-BDB8-DFA1954DCF4D}"/>
              </a:ext>
            </a:extLst>
          </p:cNvPr>
          <p:cNvSpPr/>
          <p:nvPr/>
        </p:nvSpPr>
        <p:spPr>
          <a:xfrm>
            <a:off x="8686800" y="1031981"/>
            <a:ext cx="552128" cy="23331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Ok: Sol 7">
            <a:extLst>
              <a:ext uri="{FF2B5EF4-FFF2-40B4-BE49-F238E27FC236}">
                <a16:creationId xmlns:a16="http://schemas.microsoft.com/office/drawing/2014/main" id="{0DDF70A6-F739-48A4-9307-4819C089B234}"/>
              </a:ext>
            </a:extLst>
          </p:cNvPr>
          <p:cNvSpPr/>
          <p:nvPr/>
        </p:nvSpPr>
        <p:spPr>
          <a:xfrm rot="11195803">
            <a:off x="6764498" y="840717"/>
            <a:ext cx="1656184" cy="360040"/>
          </a:xfrm>
          <a:prstGeom prst="left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019087744"/>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5">
            <a:extLst>
              <a:ext uri="{FF2B5EF4-FFF2-40B4-BE49-F238E27FC236}">
                <a16:creationId xmlns:a16="http://schemas.microsoft.com/office/drawing/2014/main" id="{D579C96D-4AAA-4EC2-A7FF-DDE25A1695AF}"/>
              </a:ext>
            </a:extLst>
          </p:cNvPr>
          <p:cNvSpPr txBox="1"/>
          <p:nvPr/>
        </p:nvSpPr>
        <p:spPr>
          <a:xfrm>
            <a:off x="9144000" y="2852936"/>
            <a:ext cx="3888432" cy="2308324"/>
          </a:xfrm>
          <a:prstGeom prst="rect">
            <a:avLst/>
          </a:prstGeom>
          <a:noFill/>
        </p:spPr>
        <p:txBody>
          <a:bodyPr wrap="square" rtlCol="0">
            <a:spAutoFit/>
          </a:bodyPr>
          <a:lstStyle/>
          <a:p>
            <a:r>
              <a:rPr lang="tr-TR" dirty="0"/>
              <a:t>Formdaki doldurulması  gerekli alanları  doldurduktan sonra «Kayıt Ol» butonuna  basınız. </a:t>
            </a:r>
          </a:p>
          <a:p>
            <a:r>
              <a:rPr lang="tr-TR" dirty="0"/>
              <a:t> </a:t>
            </a:r>
          </a:p>
          <a:p>
            <a:r>
              <a:rPr lang="tr-TR" dirty="0"/>
              <a:t>Bu formda belirttiğiniz  e- posta adresinize,  sistem tarafından  iletilecek onay mesajı  geldikten sonra taramanızı yapabilirsiniz. </a:t>
            </a:r>
          </a:p>
        </p:txBody>
      </p:sp>
      <p:pic>
        <p:nvPicPr>
          <p:cNvPr id="3" name="Resim 2">
            <a:extLst>
              <a:ext uri="{FF2B5EF4-FFF2-40B4-BE49-F238E27FC236}">
                <a16:creationId xmlns:a16="http://schemas.microsoft.com/office/drawing/2014/main" id="{974EA596-552D-4E92-96D0-CA897EDA830C}"/>
              </a:ext>
            </a:extLst>
          </p:cNvPr>
          <p:cNvPicPr>
            <a:picLocks noChangeAspect="1"/>
          </p:cNvPicPr>
          <p:nvPr/>
        </p:nvPicPr>
        <p:blipFill>
          <a:blip r:embed="rId2"/>
          <a:stretch>
            <a:fillRect/>
          </a:stretch>
        </p:blipFill>
        <p:spPr>
          <a:xfrm>
            <a:off x="0" y="0"/>
            <a:ext cx="9144000" cy="6858000"/>
          </a:xfrm>
          <a:prstGeom prst="rect">
            <a:avLst/>
          </a:prstGeom>
        </p:spPr>
      </p:pic>
    </p:spTree>
    <p:extLst>
      <p:ext uri="{BB962C8B-B14F-4D97-AF65-F5344CB8AC3E}">
        <p14:creationId xmlns:p14="http://schemas.microsoft.com/office/powerpoint/2010/main" val="338334714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899592" y="2132856"/>
            <a:ext cx="7558608" cy="360040"/>
          </a:xfrm>
        </p:spPr>
        <p:txBody>
          <a:bodyPr>
            <a:noAutofit/>
          </a:bodyPr>
          <a:lstStyle/>
          <a:p>
            <a:r>
              <a:rPr lang="tr-TR" sz="3600" b="1" dirty="0">
                <a:solidFill>
                  <a:srgbClr val="0070C0"/>
                </a:solidFill>
              </a:rPr>
              <a:t>Yıllara göre makale büyüme</a:t>
            </a:r>
          </a:p>
        </p:txBody>
      </p:sp>
      <p:sp>
        <p:nvSpPr>
          <p:cNvPr id="3" name="2 Alt Başlık"/>
          <p:cNvSpPr>
            <a:spLocks noGrp="1"/>
          </p:cNvSpPr>
          <p:nvPr>
            <p:ph type="subTitle" idx="1"/>
          </p:nvPr>
        </p:nvSpPr>
        <p:spPr>
          <a:xfrm>
            <a:off x="1043608" y="2504174"/>
            <a:ext cx="7056784" cy="4149080"/>
          </a:xfrm>
        </p:spPr>
        <p:txBody>
          <a:bodyPr>
            <a:normAutofit fontScale="55000" lnSpcReduction="20000"/>
          </a:bodyPr>
          <a:lstStyle/>
          <a:p>
            <a:r>
              <a:rPr lang="en-US" b="1" u="sng" dirty="0" err="1">
                <a:solidFill>
                  <a:schemeClr val="tx1"/>
                </a:solidFill>
              </a:rPr>
              <a:t>Yıllara</a:t>
            </a:r>
            <a:r>
              <a:rPr lang="en-US" b="1" u="sng" dirty="0">
                <a:solidFill>
                  <a:schemeClr val="tx1"/>
                </a:solidFill>
              </a:rPr>
              <a:t> </a:t>
            </a:r>
            <a:r>
              <a:rPr lang="en-US" b="1" u="sng" dirty="0" err="1">
                <a:solidFill>
                  <a:schemeClr val="tx1"/>
                </a:solidFill>
              </a:rPr>
              <a:t>göre</a:t>
            </a:r>
            <a:r>
              <a:rPr lang="en-US" b="1" u="sng" dirty="0">
                <a:solidFill>
                  <a:schemeClr val="tx1"/>
                </a:solidFill>
              </a:rPr>
              <a:t> </a:t>
            </a:r>
            <a:r>
              <a:rPr lang="en-US" b="1" u="sng" dirty="0" err="1">
                <a:solidFill>
                  <a:schemeClr val="tx1"/>
                </a:solidFill>
              </a:rPr>
              <a:t>makale</a:t>
            </a:r>
            <a:r>
              <a:rPr lang="en-US" b="1" u="sng" dirty="0">
                <a:solidFill>
                  <a:schemeClr val="tx1"/>
                </a:solidFill>
              </a:rPr>
              <a:t> </a:t>
            </a:r>
            <a:r>
              <a:rPr lang="en-US" b="1" u="sng" dirty="0" err="1">
                <a:solidFill>
                  <a:schemeClr val="tx1"/>
                </a:solidFill>
              </a:rPr>
              <a:t>büyüme</a:t>
            </a:r>
            <a:r>
              <a:rPr lang="en-US" b="1" u="sng" dirty="0">
                <a:solidFill>
                  <a:schemeClr val="tx1"/>
                </a:solidFill>
              </a:rPr>
              <a:t>: </a:t>
            </a:r>
            <a:endParaRPr lang="tr-TR" dirty="0">
              <a:solidFill>
                <a:schemeClr val="tx1"/>
              </a:solidFill>
            </a:endParaRPr>
          </a:p>
          <a:p>
            <a:r>
              <a:rPr lang="en-US" dirty="0">
                <a:solidFill>
                  <a:schemeClr val="tx1"/>
                </a:solidFill>
              </a:rPr>
              <a:t>2008 </a:t>
            </a:r>
            <a:r>
              <a:rPr lang="en-US" dirty="0" err="1">
                <a:solidFill>
                  <a:schemeClr val="tx1"/>
                </a:solidFill>
              </a:rPr>
              <a:t>yılı</a:t>
            </a:r>
            <a:r>
              <a:rPr lang="en-US" dirty="0">
                <a:solidFill>
                  <a:schemeClr val="tx1"/>
                </a:solidFill>
              </a:rPr>
              <a:t>: </a:t>
            </a:r>
            <a:r>
              <a:rPr lang="en-US" b="1" dirty="0">
                <a:solidFill>
                  <a:schemeClr val="tx1"/>
                </a:solidFill>
              </a:rPr>
              <a:t>8522</a:t>
            </a:r>
            <a:r>
              <a:rPr lang="en-US" dirty="0">
                <a:solidFill>
                  <a:schemeClr val="tx1"/>
                </a:solidFill>
              </a:rPr>
              <a:t>   </a:t>
            </a:r>
            <a:r>
              <a:rPr lang="en-US" dirty="0" err="1">
                <a:solidFill>
                  <a:schemeClr val="tx1"/>
                </a:solidFill>
              </a:rPr>
              <a:t>makale</a:t>
            </a:r>
            <a:endParaRPr lang="tr-TR" dirty="0">
              <a:solidFill>
                <a:schemeClr val="tx1"/>
              </a:solidFill>
            </a:endParaRPr>
          </a:p>
          <a:p>
            <a:r>
              <a:rPr lang="en-US" dirty="0">
                <a:solidFill>
                  <a:schemeClr val="tx1"/>
                </a:solidFill>
              </a:rPr>
              <a:t>2009 </a:t>
            </a:r>
            <a:r>
              <a:rPr lang="en-US" dirty="0" err="1">
                <a:solidFill>
                  <a:schemeClr val="tx1"/>
                </a:solidFill>
              </a:rPr>
              <a:t>yılı</a:t>
            </a:r>
            <a:r>
              <a:rPr lang="en-US" dirty="0">
                <a:solidFill>
                  <a:schemeClr val="tx1"/>
                </a:solidFill>
              </a:rPr>
              <a:t>: </a:t>
            </a:r>
            <a:r>
              <a:rPr lang="en-US" b="1" dirty="0">
                <a:solidFill>
                  <a:schemeClr val="tx1"/>
                </a:solidFill>
              </a:rPr>
              <a:t>9561</a:t>
            </a:r>
            <a:r>
              <a:rPr lang="en-US" dirty="0">
                <a:solidFill>
                  <a:schemeClr val="tx1"/>
                </a:solidFill>
              </a:rPr>
              <a:t>   </a:t>
            </a:r>
            <a:r>
              <a:rPr lang="en-US" dirty="0" err="1">
                <a:solidFill>
                  <a:schemeClr val="tx1"/>
                </a:solidFill>
              </a:rPr>
              <a:t>makale</a:t>
            </a:r>
            <a:endParaRPr lang="tr-TR" dirty="0">
              <a:solidFill>
                <a:schemeClr val="tx1"/>
              </a:solidFill>
            </a:endParaRPr>
          </a:p>
          <a:p>
            <a:r>
              <a:rPr lang="en-US" dirty="0">
                <a:solidFill>
                  <a:schemeClr val="tx1"/>
                </a:solidFill>
              </a:rPr>
              <a:t>2010 </a:t>
            </a:r>
            <a:r>
              <a:rPr lang="en-US" dirty="0" err="1">
                <a:solidFill>
                  <a:schemeClr val="tx1"/>
                </a:solidFill>
              </a:rPr>
              <a:t>yılı</a:t>
            </a:r>
            <a:r>
              <a:rPr lang="en-US" dirty="0">
                <a:solidFill>
                  <a:schemeClr val="tx1"/>
                </a:solidFill>
              </a:rPr>
              <a:t>: </a:t>
            </a:r>
            <a:r>
              <a:rPr lang="en-US" b="1" dirty="0">
                <a:solidFill>
                  <a:schemeClr val="tx1"/>
                </a:solidFill>
              </a:rPr>
              <a:t>10596</a:t>
            </a:r>
            <a:r>
              <a:rPr lang="en-US" dirty="0">
                <a:solidFill>
                  <a:schemeClr val="tx1"/>
                </a:solidFill>
              </a:rPr>
              <a:t> </a:t>
            </a:r>
            <a:r>
              <a:rPr lang="en-US" dirty="0" err="1">
                <a:solidFill>
                  <a:schemeClr val="tx1"/>
                </a:solidFill>
              </a:rPr>
              <a:t>makale</a:t>
            </a:r>
            <a:endParaRPr lang="tr-TR" dirty="0">
              <a:solidFill>
                <a:schemeClr val="tx1"/>
              </a:solidFill>
            </a:endParaRPr>
          </a:p>
          <a:p>
            <a:r>
              <a:rPr lang="en-US" dirty="0">
                <a:solidFill>
                  <a:schemeClr val="tx1"/>
                </a:solidFill>
              </a:rPr>
              <a:t>2011 </a:t>
            </a:r>
            <a:r>
              <a:rPr lang="en-US" dirty="0" err="1">
                <a:solidFill>
                  <a:schemeClr val="tx1"/>
                </a:solidFill>
              </a:rPr>
              <a:t>yılı</a:t>
            </a:r>
            <a:r>
              <a:rPr lang="en-US" dirty="0">
                <a:solidFill>
                  <a:schemeClr val="tx1"/>
                </a:solidFill>
              </a:rPr>
              <a:t>: </a:t>
            </a:r>
            <a:r>
              <a:rPr lang="en-US" b="1" dirty="0">
                <a:solidFill>
                  <a:schemeClr val="tx1"/>
                </a:solidFill>
              </a:rPr>
              <a:t>11673</a:t>
            </a:r>
            <a:r>
              <a:rPr lang="en-US" dirty="0">
                <a:solidFill>
                  <a:schemeClr val="tx1"/>
                </a:solidFill>
              </a:rPr>
              <a:t> </a:t>
            </a:r>
            <a:r>
              <a:rPr lang="en-US" dirty="0" err="1">
                <a:solidFill>
                  <a:schemeClr val="tx1"/>
                </a:solidFill>
              </a:rPr>
              <a:t>makale</a:t>
            </a:r>
            <a:endParaRPr lang="tr-TR" dirty="0">
              <a:solidFill>
                <a:schemeClr val="tx1"/>
              </a:solidFill>
            </a:endParaRPr>
          </a:p>
          <a:p>
            <a:r>
              <a:rPr lang="en-US" dirty="0">
                <a:solidFill>
                  <a:schemeClr val="tx1"/>
                </a:solidFill>
              </a:rPr>
              <a:t>2012 </a:t>
            </a:r>
            <a:r>
              <a:rPr lang="en-US" dirty="0" err="1">
                <a:solidFill>
                  <a:schemeClr val="tx1"/>
                </a:solidFill>
              </a:rPr>
              <a:t>yılı</a:t>
            </a:r>
            <a:r>
              <a:rPr lang="en-US" dirty="0">
                <a:solidFill>
                  <a:schemeClr val="tx1"/>
                </a:solidFill>
              </a:rPr>
              <a:t>: </a:t>
            </a:r>
            <a:r>
              <a:rPr lang="en-US" b="1" dirty="0">
                <a:solidFill>
                  <a:schemeClr val="tx1"/>
                </a:solidFill>
              </a:rPr>
              <a:t>13061</a:t>
            </a:r>
            <a:r>
              <a:rPr lang="en-US" dirty="0">
                <a:solidFill>
                  <a:schemeClr val="tx1"/>
                </a:solidFill>
              </a:rPr>
              <a:t> </a:t>
            </a:r>
            <a:r>
              <a:rPr lang="en-US" dirty="0" err="1">
                <a:solidFill>
                  <a:schemeClr val="tx1"/>
                </a:solidFill>
              </a:rPr>
              <a:t>makale</a:t>
            </a:r>
            <a:endParaRPr lang="tr-TR" dirty="0">
              <a:solidFill>
                <a:schemeClr val="tx1"/>
              </a:solidFill>
            </a:endParaRPr>
          </a:p>
          <a:p>
            <a:r>
              <a:rPr lang="en-US" dirty="0">
                <a:solidFill>
                  <a:schemeClr val="tx1"/>
                </a:solidFill>
              </a:rPr>
              <a:t>2013 </a:t>
            </a:r>
            <a:r>
              <a:rPr lang="en-US" dirty="0" err="1">
                <a:solidFill>
                  <a:schemeClr val="tx1"/>
                </a:solidFill>
              </a:rPr>
              <a:t>yılı</a:t>
            </a:r>
            <a:r>
              <a:rPr lang="en-US" dirty="0">
                <a:solidFill>
                  <a:schemeClr val="tx1"/>
                </a:solidFill>
              </a:rPr>
              <a:t>: </a:t>
            </a:r>
            <a:r>
              <a:rPr lang="en-US" b="1" dirty="0">
                <a:solidFill>
                  <a:schemeClr val="tx1"/>
                </a:solidFill>
              </a:rPr>
              <a:t>13706</a:t>
            </a:r>
            <a:r>
              <a:rPr lang="en-US" dirty="0">
                <a:solidFill>
                  <a:schemeClr val="tx1"/>
                </a:solidFill>
              </a:rPr>
              <a:t> </a:t>
            </a:r>
            <a:r>
              <a:rPr lang="en-US" dirty="0" err="1">
                <a:solidFill>
                  <a:schemeClr val="tx1"/>
                </a:solidFill>
              </a:rPr>
              <a:t>makale</a:t>
            </a:r>
            <a:endParaRPr lang="tr-TR" dirty="0">
              <a:solidFill>
                <a:schemeClr val="tx1"/>
              </a:solidFill>
            </a:endParaRPr>
          </a:p>
          <a:p>
            <a:r>
              <a:rPr lang="en-US" dirty="0">
                <a:solidFill>
                  <a:schemeClr val="tx1"/>
                </a:solidFill>
              </a:rPr>
              <a:t>2014 </a:t>
            </a:r>
            <a:r>
              <a:rPr lang="en-US" dirty="0" err="1">
                <a:solidFill>
                  <a:schemeClr val="tx1"/>
                </a:solidFill>
              </a:rPr>
              <a:t>yılı</a:t>
            </a:r>
            <a:r>
              <a:rPr lang="en-US" dirty="0">
                <a:solidFill>
                  <a:schemeClr val="tx1"/>
                </a:solidFill>
              </a:rPr>
              <a:t>: </a:t>
            </a:r>
            <a:r>
              <a:rPr lang="en-US" b="1" dirty="0">
                <a:solidFill>
                  <a:schemeClr val="tx1"/>
                </a:solidFill>
              </a:rPr>
              <a:t>14370 </a:t>
            </a:r>
            <a:r>
              <a:rPr lang="en-US" dirty="0" err="1">
                <a:solidFill>
                  <a:schemeClr val="tx1"/>
                </a:solidFill>
              </a:rPr>
              <a:t>makale</a:t>
            </a:r>
            <a:endParaRPr lang="tr-TR" dirty="0">
              <a:solidFill>
                <a:schemeClr val="tx1"/>
              </a:solidFill>
            </a:endParaRPr>
          </a:p>
          <a:p>
            <a:r>
              <a:rPr lang="en-US" dirty="0">
                <a:solidFill>
                  <a:schemeClr val="tx1"/>
                </a:solidFill>
              </a:rPr>
              <a:t>2015 </a:t>
            </a:r>
            <a:r>
              <a:rPr lang="en-US" dirty="0" err="1">
                <a:solidFill>
                  <a:schemeClr val="tx1"/>
                </a:solidFill>
              </a:rPr>
              <a:t>yılı</a:t>
            </a:r>
            <a:r>
              <a:rPr lang="en-US" dirty="0">
                <a:solidFill>
                  <a:schemeClr val="tx1"/>
                </a:solidFill>
              </a:rPr>
              <a:t>: </a:t>
            </a:r>
            <a:r>
              <a:rPr lang="en-US" b="1" dirty="0">
                <a:solidFill>
                  <a:schemeClr val="tx1"/>
                </a:solidFill>
              </a:rPr>
              <a:t>16221 </a:t>
            </a:r>
            <a:r>
              <a:rPr lang="en-US" dirty="0" err="1">
                <a:solidFill>
                  <a:schemeClr val="tx1"/>
                </a:solidFill>
              </a:rPr>
              <a:t>makale</a:t>
            </a:r>
            <a:endParaRPr lang="tr-TR" dirty="0">
              <a:solidFill>
                <a:schemeClr val="tx1"/>
              </a:solidFill>
            </a:endParaRPr>
          </a:p>
          <a:p>
            <a:r>
              <a:rPr lang="en-US" dirty="0">
                <a:solidFill>
                  <a:schemeClr val="tx1"/>
                </a:solidFill>
              </a:rPr>
              <a:t>2016 </a:t>
            </a:r>
            <a:r>
              <a:rPr lang="en-US" dirty="0" err="1">
                <a:solidFill>
                  <a:schemeClr val="tx1"/>
                </a:solidFill>
              </a:rPr>
              <a:t>yılı</a:t>
            </a:r>
            <a:r>
              <a:rPr lang="en-US" dirty="0">
                <a:solidFill>
                  <a:schemeClr val="tx1"/>
                </a:solidFill>
              </a:rPr>
              <a:t>: </a:t>
            </a:r>
            <a:r>
              <a:rPr lang="en-US" b="1" dirty="0">
                <a:solidFill>
                  <a:schemeClr val="tx1"/>
                </a:solidFill>
              </a:rPr>
              <a:t>16526 </a:t>
            </a:r>
            <a:r>
              <a:rPr lang="en-US" dirty="0" err="1">
                <a:solidFill>
                  <a:schemeClr val="tx1"/>
                </a:solidFill>
              </a:rPr>
              <a:t>makale</a:t>
            </a:r>
            <a:endParaRPr lang="tr-TR" dirty="0">
              <a:solidFill>
                <a:schemeClr val="tx1"/>
              </a:solidFill>
            </a:endParaRPr>
          </a:p>
          <a:p>
            <a:r>
              <a:rPr lang="en-US" dirty="0">
                <a:solidFill>
                  <a:schemeClr val="tx1"/>
                </a:solidFill>
              </a:rPr>
              <a:t>2017 </a:t>
            </a:r>
            <a:r>
              <a:rPr lang="en-US" dirty="0" err="1">
                <a:solidFill>
                  <a:schemeClr val="tx1"/>
                </a:solidFill>
              </a:rPr>
              <a:t>yılı</a:t>
            </a:r>
            <a:r>
              <a:rPr lang="en-US" dirty="0">
                <a:solidFill>
                  <a:schemeClr val="tx1"/>
                </a:solidFill>
              </a:rPr>
              <a:t>: </a:t>
            </a:r>
            <a:r>
              <a:rPr lang="en-US" b="1" dirty="0">
                <a:solidFill>
                  <a:schemeClr val="tx1"/>
                </a:solidFill>
              </a:rPr>
              <a:t>16213   </a:t>
            </a:r>
            <a:r>
              <a:rPr lang="en-US" dirty="0" err="1">
                <a:solidFill>
                  <a:schemeClr val="tx1"/>
                </a:solidFill>
              </a:rPr>
              <a:t>makale</a:t>
            </a:r>
            <a:endParaRPr lang="tr-TR" dirty="0">
              <a:solidFill>
                <a:schemeClr val="tx1"/>
              </a:solidFill>
            </a:endParaRPr>
          </a:p>
          <a:p>
            <a:r>
              <a:rPr lang="en-US" dirty="0">
                <a:solidFill>
                  <a:schemeClr val="tx1"/>
                </a:solidFill>
              </a:rPr>
              <a:t>2018 </a:t>
            </a:r>
            <a:r>
              <a:rPr lang="en-US" dirty="0" err="1">
                <a:solidFill>
                  <a:schemeClr val="tx1"/>
                </a:solidFill>
              </a:rPr>
              <a:t>yılı</a:t>
            </a:r>
            <a:r>
              <a:rPr lang="en-US" dirty="0">
                <a:solidFill>
                  <a:schemeClr val="tx1"/>
                </a:solidFill>
              </a:rPr>
              <a:t>: </a:t>
            </a:r>
            <a:r>
              <a:rPr lang="en-US" b="1" dirty="0">
                <a:solidFill>
                  <a:schemeClr val="tx1"/>
                </a:solidFill>
              </a:rPr>
              <a:t>17133   </a:t>
            </a:r>
            <a:r>
              <a:rPr lang="en-US" dirty="0" err="1">
                <a:solidFill>
                  <a:schemeClr val="tx1"/>
                </a:solidFill>
              </a:rPr>
              <a:t>makale</a:t>
            </a:r>
            <a:endParaRPr lang="tr-TR" dirty="0">
              <a:solidFill>
                <a:schemeClr val="tx1"/>
              </a:solidFill>
            </a:endParaRPr>
          </a:p>
          <a:p>
            <a:r>
              <a:rPr lang="en-US" dirty="0">
                <a:solidFill>
                  <a:schemeClr val="tx1"/>
                </a:solidFill>
              </a:rPr>
              <a:t>2019 </a:t>
            </a:r>
            <a:r>
              <a:rPr lang="en-US" dirty="0" err="1">
                <a:solidFill>
                  <a:schemeClr val="tx1"/>
                </a:solidFill>
              </a:rPr>
              <a:t>yılı</a:t>
            </a:r>
            <a:r>
              <a:rPr lang="en-US" dirty="0">
                <a:solidFill>
                  <a:schemeClr val="tx1"/>
                </a:solidFill>
              </a:rPr>
              <a:t>: </a:t>
            </a:r>
            <a:r>
              <a:rPr lang="en-US" b="1" dirty="0">
                <a:solidFill>
                  <a:schemeClr val="tx1"/>
                </a:solidFill>
              </a:rPr>
              <a:t>17342 </a:t>
            </a:r>
            <a:r>
              <a:rPr lang="en-US" dirty="0" err="1">
                <a:solidFill>
                  <a:schemeClr val="tx1"/>
                </a:solidFill>
              </a:rPr>
              <a:t>makale</a:t>
            </a:r>
            <a:r>
              <a:rPr lang="en-US" dirty="0">
                <a:solidFill>
                  <a:schemeClr val="tx1"/>
                </a:solidFill>
              </a:rPr>
              <a:t> (</a:t>
            </a:r>
            <a:r>
              <a:rPr lang="en-US" dirty="0" err="1">
                <a:solidFill>
                  <a:schemeClr val="tx1"/>
                </a:solidFill>
              </a:rPr>
              <a:t>Makale</a:t>
            </a:r>
            <a:r>
              <a:rPr lang="en-US" dirty="0">
                <a:solidFill>
                  <a:schemeClr val="tx1"/>
                </a:solidFill>
              </a:rPr>
              <a:t> </a:t>
            </a:r>
            <a:r>
              <a:rPr lang="en-US" dirty="0" err="1">
                <a:solidFill>
                  <a:schemeClr val="tx1"/>
                </a:solidFill>
              </a:rPr>
              <a:t>girişleri</a:t>
            </a:r>
            <a:r>
              <a:rPr lang="en-US" dirty="0">
                <a:solidFill>
                  <a:schemeClr val="tx1"/>
                </a:solidFill>
              </a:rPr>
              <a:t> </a:t>
            </a:r>
            <a:r>
              <a:rPr lang="en-US" dirty="0" err="1">
                <a:solidFill>
                  <a:schemeClr val="tx1"/>
                </a:solidFill>
              </a:rPr>
              <a:t>yapılmaya</a:t>
            </a:r>
            <a:r>
              <a:rPr lang="en-US" dirty="0">
                <a:solidFill>
                  <a:schemeClr val="tx1"/>
                </a:solidFill>
              </a:rPr>
              <a:t> </a:t>
            </a:r>
            <a:r>
              <a:rPr lang="en-US" dirty="0" err="1">
                <a:solidFill>
                  <a:schemeClr val="tx1"/>
                </a:solidFill>
              </a:rPr>
              <a:t>devam</a:t>
            </a:r>
            <a:r>
              <a:rPr lang="en-US" dirty="0">
                <a:solidFill>
                  <a:schemeClr val="tx1"/>
                </a:solidFill>
              </a:rPr>
              <a:t> </a:t>
            </a:r>
            <a:r>
              <a:rPr lang="en-US" dirty="0" err="1">
                <a:solidFill>
                  <a:schemeClr val="tx1"/>
                </a:solidFill>
              </a:rPr>
              <a:t>etmektedir</a:t>
            </a:r>
            <a:r>
              <a:rPr lang="en-US" dirty="0">
                <a:solidFill>
                  <a:schemeClr val="tx1"/>
                </a:solidFill>
              </a:rPr>
              <a:t>.)</a:t>
            </a:r>
            <a:endParaRPr lang="tr-TR" dirty="0">
              <a:solidFill>
                <a:schemeClr val="tx1"/>
              </a:solidFill>
            </a:endParaRPr>
          </a:p>
          <a:p>
            <a:r>
              <a:rPr lang="en-US" b="1" i="1" dirty="0" err="1">
                <a:solidFill>
                  <a:schemeClr val="tx1"/>
                </a:solidFill>
              </a:rPr>
              <a:t>Türkiye</a:t>
            </a:r>
            <a:r>
              <a:rPr lang="en-US" b="1" i="1" dirty="0">
                <a:solidFill>
                  <a:schemeClr val="tx1"/>
                </a:solidFill>
              </a:rPr>
              <a:t> </a:t>
            </a:r>
            <a:r>
              <a:rPr lang="en-US" b="1" i="1" dirty="0" err="1">
                <a:solidFill>
                  <a:schemeClr val="tx1"/>
                </a:solidFill>
              </a:rPr>
              <a:t>Atıf</a:t>
            </a:r>
            <a:r>
              <a:rPr lang="en-US" b="1" i="1" dirty="0">
                <a:solidFill>
                  <a:schemeClr val="tx1"/>
                </a:solidFill>
              </a:rPr>
              <a:t> </a:t>
            </a:r>
            <a:r>
              <a:rPr lang="en-US" b="1" i="1" dirty="0" err="1">
                <a:solidFill>
                  <a:schemeClr val="tx1"/>
                </a:solidFill>
              </a:rPr>
              <a:t>Dizini’nin</a:t>
            </a:r>
            <a:r>
              <a:rPr lang="en-US" b="1" i="1" dirty="0">
                <a:solidFill>
                  <a:schemeClr val="tx1"/>
                </a:solidFill>
              </a:rPr>
              <a:t> </a:t>
            </a:r>
            <a:r>
              <a:rPr lang="en-US" b="1" i="1" dirty="0" err="1">
                <a:solidFill>
                  <a:schemeClr val="tx1"/>
                </a:solidFill>
              </a:rPr>
              <a:t>içerdiği</a:t>
            </a:r>
            <a:r>
              <a:rPr lang="en-US" b="1" i="1" dirty="0">
                <a:solidFill>
                  <a:schemeClr val="tx1"/>
                </a:solidFill>
              </a:rPr>
              <a:t> TOPLAM MAKALE </a:t>
            </a:r>
            <a:r>
              <a:rPr lang="en-US" b="1" i="1" dirty="0" err="1">
                <a:solidFill>
                  <a:schemeClr val="tx1"/>
                </a:solidFill>
              </a:rPr>
              <a:t>sayısı</a:t>
            </a:r>
            <a:r>
              <a:rPr lang="en-US" b="1" i="1" dirty="0">
                <a:solidFill>
                  <a:schemeClr val="tx1"/>
                </a:solidFill>
              </a:rPr>
              <a:t>: 166.733</a:t>
            </a:r>
            <a:endParaRPr lang="tr-TR" dirty="0">
              <a:solidFill>
                <a:schemeClr val="tx1"/>
              </a:solidFill>
            </a:endParaRPr>
          </a:p>
        </p:txBody>
      </p:sp>
      <p:pic>
        <p:nvPicPr>
          <p:cNvPr id="1026" name="Picture 2" descr="image001"/>
          <p:cNvPicPr>
            <a:picLocks noChangeAspect="1" noChangeArrowheads="1"/>
          </p:cNvPicPr>
          <p:nvPr/>
        </p:nvPicPr>
        <p:blipFill>
          <a:blip r:embed="rId2" cstate="print"/>
          <a:srcRect/>
          <a:stretch>
            <a:fillRect/>
          </a:stretch>
        </p:blipFill>
        <p:spPr bwMode="auto">
          <a:xfrm>
            <a:off x="0" y="0"/>
            <a:ext cx="9144000" cy="1691640"/>
          </a:xfrm>
          <a:prstGeom prst="rect">
            <a:avLst/>
          </a:prstGeom>
          <a:noFill/>
          <a:ln w="9525">
            <a:noFill/>
            <a:miter lim="800000"/>
            <a:headEnd/>
            <a:tailEnd/>
          </a:ln>
        </p:spPr>
      </p:pic>
    </p:spTree>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9862213-B0CD-452F-AAEB-F109E868543D}"/>
              </a:ext>
            </a:extLst>
          </p:cNvPr>
          <p:cNvSpPr>
            <a:spLocks noGrp="1"/>
          </p:cNvSpPr>
          <p:nvPr>
            <p:ph type="title"/>
          </p:nvPr>
        </p:nvSpPr>
        <p:spPr>
          <a:xfrm>
            <a:off x="251520" y="1691640"/>
            <a:ext cx="8229600" cy="1143000"/>
          </a:xfrm>
        </p:spPr>
        <p:txBody>
          <a:bodyPr>
            <a:normAutofit/>
          </a:bodyPr>
          <a:lstStyle/>
          <a:p>
            <a:r>
              <a:rPr lang="tr-TR" dirty="0">
                <a:solidFill>
                  <a:srgbClr val="0070C0"/>
                </a:solidFill>
              </a:rPr>
              <a:t>Eğitim içeriği</a:t>
            </a:r>
          </a:p>
        </p:txBody>
      </p:sp>
      <p:sp>
        <p:nvSpPr>
          <p:cNvPr id="3" name="İçerik Yer Tutucusu 2">
            <a:extLst>
              <a:ext uri="{FF2B5EF4-FFF2-40B4-BE49-F238E27FC236}">
                <a16:creationId xmlns:a16="http://schemas.microsoft.com/office/drawing/2014/main" id="{37B400E1-35F8-4447-A548-798B60C45E47}"/>
              </a:ext>
            </a:extLst>
          </p:cNvPr>
          <p:cNvSpPr>
            <a:spLocks noGrp="1"/>
          </p:cNvSpPr>
          <p:nvPr>
            <p:ph idx="1"/>
          </p:nvPr>
        </p:nvSpPr>
        <p:spPr>
          <a:xfrm>
            <a:off x="251520" y="2924944"/>
            <a:ext cx="8229600" cy="4525963"/>
          </a:xfrm>
        </p:spPr>
        <p:txBody>
          <a:bodyPr>
            <a:normAutofit/>
          </a:bodyPr>
          <a:lstStyle/>
          <a:p>
            <a:r>
              <a:rPr lang="tr-TR" sz="2800" dirty="0"/>
              <a:t>Türkiye Atıf Dizini nedir?</a:t>
            </a:r>
          </a:p>
          <a:p>
            <a:r>
              <a:rPr lang="tr-TR" sz="2800" dirty="0"/>
              <a:t>Türkiye Atıf </a:t>
            </a:r>
            <a:r>
              <a:rPr lang="tr-TR" sz="2800" dirty="0" err="1"/>
              <a:t>Dizini’nin</a:t>
            </a:r>
            <a:r>
              <a:rPr lang="tr-TR" sz="2800" dirty="0"/>
              <a:t> avantajları nelerdir?</a:t>
            </a:r>
          </a:p>
          <a:p>
            <a:r>
              <a:rPr lang="tr-TR" sz="2800" dirty="0"/>
              <a:t>Türkiye Atıf </a:t>
            </a:r>
            <a:r>
              <a:rPr lang="tr-TR" sz="2800" dirty="0" err="1"/>
              <a:t>Dizini’ne</a:t>
            </a:r>
            <a:r>
              <a:rPr lang="tr-TR" sz="2800" dirty="0"/>
              <a:t> nasıl kayıt yapılır?</a:t>
            </a:r>
          </a:p>
          <a:p>
            <a:r>
              <a:rPr lang="tr-TR" sz="2800" dirty="0"/>
              <a:t>Online </a:t>
            </a:r>
            <a:r>
              <a:rPr lang="tr-TR" sz="2800" dirty="0" err="1"/>
              <a:t>demo</a:t>
            </a:r>
            <a:endParaRPr lang="tr-TR" sz="2800" dirty="0"/>
          </a:p>
          <a:p>
            <a:r>
              <a:rPr lang="tr-TR" sz="2800" dirty="0"/>
              <a:t>Soru - Cevap</a:t>
            </a:r>
          </a:p>
        </p:txBody>
      </p:sp>
      <p:pic>
        <p:nvPicPr>
          <p:cNvPr id="4" name="Picture 2" descr="image001">
            <a:extLst>
              <a:ext uri="{FF2B5EF4-FFF2-40B4-BE49-F238E27FC236}">
                <a16:creationId xmlns:a16="http://schemas.microsoft.com/office/drawing/2014/main" id="{D8E57BFA-CD59-4141-9D72-B3522DF43FEF}"/>
              </a:ext>
            </a:extLst>
          </p:cNvPr>
          <p:cNvPicPr>
            <a:picLocks noChangeAspect="1" noChangeArrowheads="1"/>
          </p:cNvPicPr>
          <p:nvPr/>
        </p:nvPicPr>
        <p:blipFill>
          <a:blip r:embed="rId2" cstate="print"/>
          <a:srcRect/>
          <a:stretch>
            <a:fillRect/>
          </a:stretch>
        </p:blipFill>
        <p:spPr bwMode="auto">
          <a:xfrm>
            <a:off x="0" y="0"/>
            <a:ext cx="9144000" cy="1691640"/>
          </a:xfrm>
          <a:prstGeom prst="rect">
            <a:avLst/>
          </a:prstGeom>
          <a:noFill/>
          <a:ln w="9525">
            <a:noFill/>
            <a:miter lim="800000"/>
            <a:headEnd/>
            <a:tailEnd/>
          </a:ln>
        </p:spPr>
      </p:pic>
    </p:spTree>
    <p:extLst>
      <p:ext uri="{BB962C8B-B14F-4D97-AF65-F5344CB8AC3E}">
        <p14:creationId xmlns:p14="http://schemas.microsoft.com/office/powerpoint/2010/main" val="1475644117"/>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23528" y="1700808"/>
            <a:ext cx="7702624" cy="576064"/>
          </a:xfrm>
        </p:spPr>
        <p:txBody>
          <a:bodyPr>
            <a:noAutofit/>
          </a:bodyPr>
          <a:lstStyle/>
          <a:p>
            <a:r>
              <a:rPr lang="tr-TR" sz="3600" b="1" dirty="0">
                <a:solidFill>
                  <a:srgbClr val="0070C0"/>
                </a:solidFill>
              </a:rPr>
              <a:t>Özellikler;</a:t>
            </a:r>
          </a:p>
        </p:txBody>
      </p:sp>
      <p:sp>
        <p:nvSpPr>
          <p:cNvPr id="3" name="2 Alt Başlık"/>
          <p:cNvSpPr>
            <a:spLocks noGrp="1"/>
          </p:cNvSpPr>
          <p:nvPr>
            <p:ph type="subTitle" idx="1"/>
          </p:nvPr>
        </p:nvSpPr>
        <p:spPr>
          <a:xfrm>
            <a:off x="395536" y="2276872"/>
            <a:ext cx="8568952" cy="4392488"/>
          </a:xfrm>
        </p:spPr>
        <p:txBody>
          <a:bodyPr>
            <a:normAutofit/>
          </a:bodyPr>
          <a:lstStyle/>
          <a:p>
            <a:pPr lvl="0" algn="l">
              <a:buFont typeface="Arial" pitchFamily="34" charset="0"/>
              <a:buChar char="•"/>
            </a:pPr>
            <a:r>
              <a:rPr lang="tr-TR" sz="1800" dirty="0">
                <a:solidFill>
                  <a:schemeClr val="tx1"/>
                </a:solidFill>
              </a:rPr>
              <a:t> Tek bir arama ile güncel makale başlıklarını listeleyebilme</a:t>
            </a:r>
          </a:p>
          <a:p>
            <a:pPr lvl="0" algn="l">
              <a:buFont typeface="Arial" pitchFamily="34" charset="0"/>
              <a:buChar char="•"/>
            </a:pPr>
            <a:r>
              <a:rPr lang="tr-TR" sz="1800" dirty="0">
                <a:solidFill>
                  <a:schemeClr val="tx1"/>
                </a:solidFill>
              </a:rPr>
              <a:t>İlgi duyulan makalenin Türkçe-İngilizce özetine göz atabilme</a:t>
            </a:r>
          </a:p>
          <a:p>
            <a:pPr lvl="0" algn="l">
              <a:buFont typeface="Arial" pitchFamily="34" charset="0"/>
              <a:buChar char="•"/>
            </a:pPr>
            <a:r>
              <a:rPr lang="tr-TR" sz="1800" dirty="0">
                <a:solidFill>
                  <a:schemeClr val="tx1"/>
                </a:solidFill>
              </a:rPr>
              <a:t>İstenilen makalenin </a:t>
            </a:r>
            <a:r>
              <a:rPr lang="tr-TR" sz="1800" dirty="0" err="1">
                <a:solidFill>
                  <a:schemeClr val="tx1"/>
                </a:solidFill>
              </a:rPr>
              <a:t>pdf</a:t>
            </a:r>
            <a:r>
              <a:rPr lang="tr-TR" sz="1800" dirty="0">
                <a:solidFill>
                  <a:schemeClr val="tx1"/>
                </a:solidFill>
              </a:rPr>
              <a:t> kopyasına anında erişebilme.</a:t>
            </a:r>
          </a:p>
          <a:p>
            <a:pPr lvl="0" algn="l">
              <a:buFont typeface="Arial" pitchFamily="34" charset="0"/>
              <a:buChar char="•"/>
            </a:pPr>
            <a:r>
              <a:rPr lang="tr-TR" sz="1800" dirty="0">
                <a:solidFill>
                  <a:schemeClr val="tx1"/>
                </a:solidFill>
              </a:rPr>
              <a:t>Makaleyi kaynak gösteren diğer makaleleri inceleyebilme.</a:t>
            </a:r>
          </a:p>
          <a:p>
            <a:pPr lvl="0" algn="l">
              <a:buFont typeface="Arial" pitchFamily="34" charset="0"/>
              <a:buChar char="•"/>
            </a:pPr>
            <a:r>
              <a:rPr lang="tr-TR" sz="1800" dirty="0">
                <a:solidFill>
                  <a:schemeClr val="tx1"/>
                </a:solidFill>
              </a:rPr>
              <a:t>Makalenin yazarının başka makalelerine aldığı atıfları inceleyebilme.</a:t>
            </a:r>
          </a:p>
          <a:p>
            <a:pPr lvl="0" algn="l">
              <a:buFont typeface="Arial" pitchFamily="34" charset="0"/>
              <a:buChar char="•"/>
            </a:pPr>
            <a:r>
              <a:rPr lang="tr-TR" sz="1800" dirty="0">
                <a:solidFill>
                  <a:schemeClr val="tx1"/>
                </a:solidFill>
              </a:rPr>
              <a:t>Kayıtlı dergi sayısında her geçen gün, sürekli artış. </a:t>
            </a:r>
          </a:p>
          <a:p>
            <a:pPr algn="l">
              <a:buFont typeface="Arial" pitchFamily="34" charset="0"/>
              <a:buChar char="•"/>
            </a:pPr>
            <a:r>
              <a:rPr lang="tr-TR" sz="1800" dirty="0">
                <a:solidFill>
                  <a:schemeClr val="tx1"/>
                </a:solidFill>
              </a:rPr>
              <a:t>Dergilerin, yayın periyotlarını, kayıtlı oldukları indeksleri </a:t>
            </a:r>
            <a:r>
              <a:rPr lang="tr-TR" sz="1800">
                <a:solidFill>
                  <a:schemeClr val="tx1"/>
                </a:solidFill>
              </a:rPr>
              <a:t>içeren bilgileri </a:t>
            </a:r>
            <a:r>
              <a:rPr lang="tr-TR" sz="1800" dirty="0">
                <a:solidFill>
                  <a:schemeClr val="tx1"/>
                </a:solidFill>
              </a:rPr>
              <a:t>görüntüleyebilme</a:t>
            </a:r>
          </a:p>
          <a:p>
            <a:pPr algn="l">
              <a:buFont typeface="Arial" pitchFamily="34" charset="0"/>
              <a:buChar char="•"/>
            </a:pPr>
            <a:r>
              <a:rPr lang="tr-TR" sz="1800" dirty="0">
                <a:solidFill>
                  <a:schemeClr val="tx1"/>
                </a:solidFill>
              </a:rPr>
              <a:t>Dergilerin ve makalelerin etkinliklerinin karşılaştırılabilmesi için; ulusal etki değeri,  ziyaretçi sayıları, yayın periyotlarına uyumları, aldıkları atıf sayıları, uluslararası etki değerleri (</a:t>
            </a:r>
            <a:r>
              <a:rPr lang="tr-TR" sz="1800" dirty="0" err="1">
                <a:solidFill>
                  <a:schemeClr val="tx1"/>
                </a:solidFill>
              </a:rPr>
              <a:t>impact</a:t>
            </a:r>
            <a:r>
              <a:rPr lang="tr-TR" sz="1800" dirty="0">
                <a:solidFill>
                  <a:schemeClr val="tx1"/>
                </a:solidFill>
              </a:rPr>
              <a:t> </a:t>
            </a:r>
            <a:r>
              <a:rPr lang="tr-TR" sz="1800" dirty="0" err="1">
                <a:solidFill>
                  <a:schemeClr val="tx1"/>
                </a:solidFill>
              </a:rPr>
              <a:t>factor</a:t>
            </a:r>
            <a:r>
              <a:rPr lang="tr-TR" sz="1800" dirty="0">
                <a:solidFill>
                  <a:schemeClr val="tx1"/>
                </a:solidFill>
              </a:rPr>
              <a:t>), yazar ve makale bazında alınan atıflar gibi bir çok başlığı içeren ve veritabanına kayıtlı derginin verilerinden derlenen “İstatistik” menüsü.</a:t>
            </a:r>
          </a:p>
          <a:p>
            <a:pPr algn="l">
              <a:buFont typeface="Arial" pitchFamily="34" charset="0"/>
              <a:buChar char="•"/>
            </a:pPr>
            <a:endParaRPr lang="tr-TR" sz="1800" dirty="0">
              <a:solidFill>
                <a:schemeClr val="tx1"/>
              </a:solidFill>
            </a:endParaRPr>
          </a:p>
          <a:p>
            <a:pPr lvl="0" algn="l">
              <a:buFont typeface="Arial" pitchFamily="34" charset="0"/>
              <a:buChar char="•"/>
            </a:pPr>
            <a:endParaRPr lang="tr-TR" sz="1800" dirty="0">
              <a:solidFill>
                <a:schemeClr val="tx1"/>
              </a:solidFill>
            </a:endParaRPr>
          </a:p>
          <a:p>
            <a:pPr algn="l">
              <a:buFont typeface="Arial" pitchFamily="34" charset="0"/>
              <a:buChar char="•"/>
            </a:pPr>
            <a:endParaRPr lang="tr-TR" sz="1800" dirty="0"/>
          </a:p>
          <a:p>
            <a:pPr lvl="0" algn="l">
              <a:buFont typeface="Arial" pitchFamily="34" charset="0"/>
              <a:buChar char="•"/>
            </a:pPr>
            <a:endParaRPr lang="tr-TR" sz="1800" dirty="0">
              <a:solidFill>
                <a:schemeClr val="tx1"/>
              </a:solidFill>
            </a:endParaRPr>
          </a:p>
          <a:p>
            <a:pPr lvl="0" algn="l">
              <a:buFont typeface="Arial" pitchFamily="34" charset="0"/>
              <a:buChar char="•"/>
            </a:pPr>
            <a:endParaRPr lang="tr-TR" sz="1800" dirty="0">
              <a:solidFill>
                <a:schemeClr val="tx1"/>
              </a:solidFill>
            </a:endParaRPr>
          </a:p>
        </p:txBody>
      </p:sp>
      <p:pic>
        <p:nvPicPr>
          <p:cNvPr id="1026" name="Picture 2" descr="image001"/>
          <p:cNvPicPr>
            <a:picLocks noChangeAspect="1" noChangeArrowheads="1"/>
          </p:cNvPicPr>
          <p:nvPr/>
        </p:nvPicPr>
        <p:blipFill>
          <a:blip r:embed="rId2" cstate="print"/>
          <a:srcRect/>
          <a:stretch>
            <a:fillRect/>
          </a:stretch>
        </p:blipFill>
        <p:spPr bwMode="auto">
          <a:xfrm>
            <a:off x="0" y="0"/>
            <a:ext cx="9144000" cy="1691640"/>
          </a:xfrm>
          <a:prstGeom prst="rect">
            <a:avLst/>
          </a:prstGeom>
          <a:noFill/>
          <a:ln w="9525">
            <a:noFill/>
            <a:miter lim="800000"/>
            <a:headEnd/>
            <a:tailEnd/>
          </a:ln>
        </p:spPr>
      </p:pic>
    </p:spTree>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9044CAB-9B71-4C1A-B09C-F15A78FD6793}"/>
              </a:ext>
            </a:extLst>
          </p:cNvPr>
          <p:cNvSpPr>
            <a:spLocks noGrp="1"/>
          </p:cNvSpPr>
          <p:nvPr>
            <p:ph idx="1"/>
          </p:nvPr>
        </p:nvSpPr>
        <p:spPr>
          <a:xfrm>
            <a:off x="3275856" y="620688"/>
            <a:ext cx="4752528" cy="6105305"/>
          </a:xfrm>
        </p:spPr>
        <p:txBody>
          <a:bodyPr>
            <a:noAutofit/>
          </a:bodyPr>
          <a:lstStyle/>
          <a:p>
            <a:pPr algn="l" rtl="0" fontAlgn="base">
              <a:buFont typeface="+mj-lt"/>
              <a:buAutoNum type="arabicPeriod"/>
            </a:pPr>
            <a:r>
              <a:rPr lang="tr-TR" sz="1200" b="0" i="0" dirty="0">
                <a:solidFill>
                  <a:srgbClr val="000000"/>
                </a:solidFill>
                <a:effectLst/>
                <a:latin typeface="Arial" panose="020B0604020202020204" pitchFamily="34" charset="0"/>
              </a:rPr>
              <a:t>Adnan Menderes Üniversitesi </a:t>
            </a:r>
          </a:p>
          <a:p>
            <a:pPr algn="l" rtl="0" fontAlgn="base">
              <a:buFont typeface="+mj-lt"/>
              <a:buAutoNum type="arabicPeriod"/>
            </a:pPr>
            <a:r>
              <a:rPr lang="tr-TR" sz="1200" b="0" i="0" dirty="0">
                <a:solidFill>
                  <a:srgbClr val="000000"/>
                </a:solidFill>
                <a:effectLst/>
                <a:latin typeface="Arial" panose="020B0604020202020204" pitchFamily="34" charset="0"/>
              </a:rPr>
              <a:t>Balıkesir Üniversitesi </a:t>
            </a:r>
          </a:p>
          <a:p>
            <a:pPr algn="l" rtl="0" fontAlgn="base">
              <a:buFont typeface="+mj-lt"/>
              <a:buAutoNum type="arabicPeriod"/>
            </a:pPr>
            <a:r>
              <a:rPr lang="tr-TR" sz="1200" b="0" i="0" dirty="0">
                <a:solidFill>
                  <a:srgbClr val="000000"/>
                </a:solidFill>
                <a:effectLst/>
                <a:latin typeface="Arial" panose="020B0604020202020204" pitchFamily="34" charset="0"/>
              </a:rPr>
              <a:t>Başkent Üniversitesi </a:t>
            </a:r>
          </a:p>
          <a:p>
            <a:pPr algn="l" rtl="0" fontAlgn="base">
              <a:buFont typeface="+mj-lt"/>
              <a:buAutoNum type="arabicPeriod"/>
            </a:pPr>
            <a:r>
              <a:rPr lang="tr-TR" sz="1200" b="0" i="0" dirty="0" err="1">
                <a:solidFill>
                  <a:srgbClr val="000000"/>
                </a:solidFill>
                <a:effectLst/>
                <a:latin typeface="Arial" panose="020B0604020202020204" pitchFamily="34" charset="0"/>
              </a:rPr>
              <a:t>Bezmialem</a:t>
            </a:r>
            <a:r>
              <a:rPr lang="tr-TR" sz="1200" b="0" i="0" dirty="0">
                <a:solidFill>
                  <a:srgbClr val="000000"/>
                </a:solidFill>
                <a:effectLst/>
                <a:latin typeface="Arial" panose="020B0604020202020204" pitchFamily="34" charset="0"/>
              </a:rPr>
              <a:t> Üniversitesi </a:t>
            </a:r>
          </a:p>
          <a:p>
            <a:pPr algn="l" rtl="0" fontAlgn="base">
              <a:buFont typeface="+mj-lt"/>
              <a:buAutoNum type="arabicPeriod"/>
            </a:pPr>
            <a:r>
              <a:rPr lang="tr-TR" sz="1200" b="0" i="0" dirty="0">
                <a:solidFill>
                  <a:srgbClr val="000000"/>
                </a:solidFill>
                <a:effectLst/>
                <a:latin typeface="Arial" panose="020B0604020202020204" pitchFamily="34" charset="0"/>
              </a:rPr>
              <a:t>Cumhuriyet Üniversitesi </a:t>
            </a:r>
          </a:p>
          <a:p>
            <a:pPr algn="l" rtl="0" fontAlgn="base">
              <a:buFont typeface="+mj-lt"/>
              <a:buAutoNum type="arabicPeriod"/>
            </a:pPr>
            <a:r>
              <a:rPr lang="tr-TR" sz="1200" b="0" i="0" dirty="0">
                <a:solidFill>
                  <a:srgbClr val="000000"/>
                </a:solidFill>
                <a:effectLst/>
                <a:latin typeface="Arial" panose="020B0604020202020204" pitchFamily="34" charset="0"/>
              </a:rPr>
              <a:t>Demiroğlu Bilim Üniversitesi </a:t>
            </a:r>
          </a:p>
          <a:p>
            <a:pPr algn="l" rtl="0" fontAlgn="base">
              <a:buFont typeface="+mj-lt"/>
              <a:buAutoNum type="arabicPeriod"/>
            </a:pPr>
            <a:r>
              <a:rPr lang="tr-TR" sz="1200" b="0" i="0" dirty="0">
                <a:solidFill>
                  <a:srgbClr val="000000"/>
                </a:solidFill>
                <a:effectLst/>
                <a:latin typeface="Arial" panose="020B0604020202020204" pitchFamily="34" charset="0"/>
              </a:rPr>
              <a:t>Dicle Üniversitesi </a:t>
            </a:r>
          </a:p>
          <a:p>
            <a:pPr algn="l" rtl="0" fontAlgn="base">
              <a:buFont typeface="+mj-lt"/>
              <a:buAutoNum type="arabicPeriod"/>
            </a:pPr>
            <a:r>
              <a:rPr lang="tr-TR" sz="1200" b="0" i="0" dirty="0">
                <a:solidFill>
                  <a:srgbClr val="000000"/>
                </a:solidFill>
                <a:effectLst/>
                <a:latin typeface="Arial" panose="020B0604020202020204" pitchFamily="34" charset="0"/>
              </a:rPr>
              <a:t>Dokuz Eylül Üniversitesi </a:t>
            </a:r>
          </a:p>
          <a:p>
            <a:pPr algn="l" rtl="0" fontAlgn="base">
              <a:buFont typeface="+mj-lt"/>
              <a:buAutoNum type="arabicPeriod"/>
            </a:pPr>
            <a:r>
              <a:rPr lang="tr-TR" sz="1200" b="0" i="0" dirty="0">
                <a:solidFill>
                  <a:srgbClr val="000000"/>
                </a:solidFill>
                <a:effectLst/>
                <a:latin typeface="Arial" panose="020B0604020202020204" pitchFamily="34" charset="0"/>
              </a:rPr>
              <a:t>Ege Üniversitesi </a:t>
            </a:r>
          </a:p>
          <a:p>
            <a:pPr algn="l" rtl="0" fontAlgn="base">
              <a:buFont typeface="+mj-lt"/>
              <a:buAutoNum type="arabicPeriod"/>
            </a:pPr>
            <a:r>
              <a:rPr lang="tr-TR" sz="1200" dirty="0">
                <a:solidFill>
                  <a:srgbClr val="000000"/>
                </a:solidFill>
                <a:latin typeface="Arial" panose="020B0604020202020204" pitchFamily="34" charset="0"/>
              </a:rPr>
              <a:t>Erzincan Binali Yıldırım Üniversitesi</a:t>
            </a:r>
            <a:endParaRPr lang="tr-TR" sz="1200" b="0" i="0" dirty="0">
              <a:solidFill>
                <a:srgbClr val="000000"/>
              </a:solidFill>
              <a:effectLst/>
              <a:latin typeface="Arial" panose="020B0604020202020204" pitchFamily="34" charset="0"/>
            </a:endParaRPr>
          </a:p>
          <a:p>
            <a:pPr algn="l" rtl="0" fontAlgn="base">
              <a:buFont typeface="+mj-lt"/>
              <a:buAutoNum type="arabicPeriod"/>
            </a:pPr>
            <a:r>
              <a:rPr lang="tr-TR" sz="1200" b="0" i="0" dirty="0">
                <a:solidFill>
                  <a:srgbClr val="000000"/>
                </a:solidFill>
                <a:effectLst/>
                <a:latin typeface="Arial" panose="020B0604020202020204" pitchFamily="34" charset="0"/>
              </a:rPr>
              <a:t>Fenerbahçe Üniversitesi </a:t>
            </a:r>
          </a:p>
          <a:p>
            <a:pPr algn="l" rtl="0" fontAlgn="base">
              <a:buFont typeface="+mj-lt"/>
              <a:buAutoNum type="arabicPeriod"/>
            </a:pPr>
            <a:r>
              <a:rPr lang="tr-TR" sz="1200" b="0" i="0" dirty="0">
                <a:solidFill>
                  <a:srgbClr val="000000"/>
                </a:solidFill>
                <a:effectLst/>
                <a:latin typeface="Arial" panose="020B0604020202020204" pitchFamily="34" charset="0"/>
              </a:rPr>
              <a:t>Fırat Üniversitesi </a:t>
            </a:r>
          </a:p>
          <a:p>
            <a:pPr algn="l" rtl="0" fontAlgn="base">
              <a:buFont typeface="+mj-lt"/>
              <a:buAutoNum type="arabicPeriod"/>
            </a:pPr>
            <a:r>
              <a:rPr lang="tr-TR" sz="1200" b="0" i="0" dirty="0">
                <a:solidFill>
                  <a:srgbClr val="000000"/>
                </a:solidFill>
                <a:effectLst/>
                <a:latin typeface="Arial" panose="020B0604020202020204" pitchFamily="34" charset="0"/>
              </a:rPr>
              <a:t>Gazi Üniversitesi </a:t>
            </a:r>
          </a:p>
          <a:p>
            <a:pPr algn="l" rtl="0" fontAlgn="base">
              <a:buFont typeface="+mj-lt"/>
              <a:buAutoNum type="arabicPeriod"/>
            </a:pPr>
            <a:r>
              <a:rPr lang="tr-TR" sz="1200" b="0" i="0" dirty="0">
                <a:solidFill>
                  <a:srgbClr val="000000"/>
                </a:solidFill>
                <a:effectLst/>
                <a:latin typeface="Arial" panose="020B0604020202020204" pitchFamily="34" charset="0"/>
              </a:rPr>
              <a:t>İnönü Üniversitesi  </a:t>
            </a:r>
          </a:p>
          <a:p>
            <a:pPr algn="l" rtl="0" fontAlgn="base">
              <a:buFont typeface="+mj-lt"/>
              <a:buAutoNum type="arabicPeriod"/>
            </a:pPr>
            <a:r>
              <a:rPr lang="tr-TR" sz="1200" b="0" i="0" dirty="0">
                <a:solidFill>
                  <a:srgbClr val="000000"/>
                </a:solidFill>
                <a:effectLst/>
                <a:latin typeface="Arial" panose="020B0604020202020204" pitchFamily="34" charset="0"/>
              </a:rPr>
              <a:t>İstanbul Üniversitesi Cerrahpaşa </a:t>
            </a:r>
          </a:p>
          <a:p>
            <a:pPr algn="l" rtl="0" fontAlgn="base">
              <a:buFont typeface="+mj-lt"/>
              <a:buAutoNum type="arabicPeriod"/>
            </a:pPr>
            <a:r>
              <a:rPr lang="tr-TR" sz="1200" b="0" i="0" dirty="0">
                <a:solidFill>
                  <a:srgbClr val="000000"/>
                </a:solidFill>
                <a:effectLst/>
                <a:latin typeface="Arial" panose="020B0604020202020204" pitchFamily="34" charset="0"/>
              </a:rPr>
              <a:t>Kafkas Üniversitesi </a:t>
            </a:r>
          </a:p>
          <a:p>
            <a:pPr algn="l" rtl="0" fontAlgn="base">
              <a:buFont typeface="+mj-lt"/>
              <a:buAutoNum type="arabicPeriod"/>
            </a:pPr>
            <a:r>
              <a:rPr lang="tr-TR" sz="1200" b="0" i="0" dirty="0">
                <a:solidFill>
                  <a:srgbClr val="000000"/>
                </a:solidFill>
                <a:effectLst/>
                <a:latin typeface="Arial" panose="020B0604020202020204" pitchFamily="34" charset="0"/>
              </a:rPr>
              <a:t>Maltepe </a:t>
            </a:r>
            <a:r>
              <a:rPr lang="tr-TR" sz="1200" b="0" i="0" dirty="0" err="1">
                <a:solidFill>
                  <a:srgbClr val="000000"/>
                </a:solidFill>
                <a:effectLst/>
                <a:latin typeface="Arial" panose="020B0604020202020204" pitchFamily="34" charset="0"/>
              </a:rPr>
              <a:t>Universitesi</a:t>
            </a:r>
            <a:r>
              <a:rPr lang="tr-TR" sz="1200" b="0" i="0" dirty="0">
                <a:solidFill>
                  <a:srgbClr val="000000"/>
                </a:solidFill>
                <a:effectLst/>
                <a:latin typeface="Arial" panose="020B0604020202020204" pitchFamily="34" charset="0"/>
              </a:rPr>
              <a:t> </a:t>
            </a:r>
          </a:p>
          <a:p>
            <a:pPr algn="l" rtl="0" fontAlgn="base">
              <a:buFont typeface="+mj-lt"/>
              <a:buAutoNum type="arabicPeriod"/>
            </a:pPr>
            <a:r>
              <a:rPr lang="tr-TR" sz="1200" b="0" i="0" dirty="0">
                <a:solidFill>
                  <a:srgbClr val="000000"/>
                </a:solidFill>
                <a:effectLst/>
                <a:latin typeface="Arial" panose="020B0604020202020204" pitchFamily="34" charset="0"/>
              </a:rPr>
              <a:t>Namık Kemal </a:t>
            </a:r>
            <a:r>
              <a:rPr lang="tr-TR" sz="1200" b="0" i="0" dirty="0" err="1">
                <a:solidFill>
                  <a:srgbClr val="000000"/>
                </a:solidFill>
                <a:effectLst/>
                <a:latin typeface="Arial" panose="020B0604020202020204" pitchFamily="34" charset="0"/>
              </a:rPr>
              <a:t>Universitesi</a:t>
            </a:r>
            <a:r>
              <a:rPr lang="tr-TR" sz="1200" b="0" i="0" dirty="0">
                <a:solidFill>
                  <a:srgbClr val="000000"/>
                </a:solidFill>
                <a:effectLst/>
                <a:latin typeface="Arial" panose="020B0604020202020204" pitchFamily="34" charset="0"/>
              </a:rPr>
              <a:t> </a:t>
            </a:r>
          </a:p>
          <a:p>
            <a:pPr algn="l" rtl="0" fontAlgn="base">
              <a:buFont typeface="+mj-lt"/>
              <a:buAutoNum type="arabicPeriod"/>
            </a:pPr>
            <a:r>
              <a:rPr lang="tr-TR" sz="1200" b="0" i="0" dirty="0" err="1">
                <a:solidFill>
                  <a:srgbClr val="000000"/>
                </a:solidFill>
                <a:effectLst/>
                <a:latin typeface="Arial" panose="020B0604020202020204" pitchFamily="34" charset="0"/>
              </a:rPr>
              <a:t>Ondokuz</a:t>
            </a:r>
            <a:r>
              <a:rPr lang="tr-TR" sz="1200" b="0" i="0" dirty="0">
                <a:solidFill>
                  <a:srgbClr val="000000"/>
                </a:solidFill>
                <a:effectLst/>
                <a:latin typeface="Arial" panose="020B0604020202020204" pitchFamily="34" charset="0"/>
              </a:rPr>
              <a:t> Mayıs Üniversitesi </a:t>
            </a:r>
          </a:p>
          <a:p>
            <a:pPr algn="l" rtl="0" fontAlgn="base">
              <a:buFont typeface="+mj-lt"/>
              <a:buAutoNum type="arabicPeriod"/>
            </a:pPr>
            <a:r>
              <a:rPr lang="tr-TR" sz="1200" b="0" i="0" dirty="0">
                <a:solidFill>
                  <a:srgbClr val="000000"/>
                </a:solidFill>
                <a:effectLst/>
                <a:latin typeface="Arial" panose="020B0604020202020204" pitchFamily="34" charset="0"/>
              </a:rPr>
              <a:t>Recep Tayyip Erdoğan Üniversitesi </a:t>
            </a:r>
          </a:p>
          <a:p>
            <a:pPr algn="l" rtl="0" fontAlgn="base">
              <a:buFont typeface="+mj-lt"/>
              <a:buAutoNum type="arabicPeriod"/>
            </a:pPr>
            <a:r>
              <a:rPr lang="tr-TR" sz="1200" b="0" i="0" dirty="0">
                <a:solidFill>
                  <a:srgbClr val="000000"/>
                </a:solidFill>
                <a:effectLst/>
                <a:latin typeface="Arial" panose="020B0604020202020204" pitchFamily="34" charset="0"/>
              </a:rPr>
              <a:t>Sağlık Bilimleri Üniversitesi Tıp Fakültesi</a:t>
            </a:r>
            <a:r>
              <a:rPr lang="tr-TR" sz="1200" b="1" i="0" dirty="0">
                <a:solidFill>
                  <a:srgbClr val="000000"/>
                </a:solidFill>
                <a:effectLst/>
                <a:latin typeface="Arial" panose="020B0604020202020204" pitchFamily="34" charset="0"/>
              </a:rPr>
              <a:t> </a:t>
            </a:r>
          </a:p>
          <a:p>
            <a:pPr algn="l" rtl="0" fontAlgn="base">
              <a:buFont typeface="+mj-lt"/>
              <a:buAutoNum type="arabicPeriod"/>
            </a:pPr>
            <a:r>
              <a:rPr lang="tr-TR" sz="1200" b="0" i="0" dirty="0">
                <a:solidFill>
                  <a:srgbClr val="000000"/>
                </a:solidFill>
                <a:effectLst/>
                <a:latin typeface="Arial" panose="020B0604020202020204" pitchFamily="34" charset="0"/>
              </a:rPr>
              <a:t>Sakarya Üniversitesi</a:t>
            </a:r>
            <a:r>
              <a:rPr lang="tr-TR" sz="1200" b="1" i="0" dirty="0">
                <a:solidFill>
                  <a:srgbClr val="000000"/>
                </a:solidFill>
                <a:effectLst/>
                <a:latin typeface="Arial" panose="020B0604020202020204" pitchFamily="34" charset="0"/>
              </a:rPr>
              <a:t> </a:t>
            </a:r>
          </a:p>
          <a:p>
            <a:pPr algn="l" rtl="0" fontAlgn="base">
              <a:buFont typeface="+mj-lt"/>
              <a:buAutoNum type="arabicPeriod"/>
            </a:pPr>
            <a:r>
              <a:rPr lang="tr-TR" sz="1200" b="0" i="0" dirty="0">
                <a:solidFill>
                  <a:srgbClr val="000000"/>
                </a:solidFill>
                <a:effectLst/>
                <a:latin typeface="Arial" panose="020B0604020202020204" pitchFamily="34" charset="0"/>
              </a:rPr>
              <a:t>Trakya Üniversitesi </a:t>
            </a:r>
          </a:p>
          <a:p>
            <a:pPr algn="l" rtl="0" fontAlgn="base">
              <a:buFont typeface="+mj-lt"/>
              <a:buAutoNum type="arabicPeriod"/>
            </a:pPr>
            <a:r>
              <a:rPr lang="tr-TR" sz="1200" b="0" i="0" dirty="0">
                <a:solidFill>
                  <a:srgbClr val="000000"/>
                </a:solidFill>
                <a:effectLst/>
                <a:latin typeface="Arial" panose="020B0604020202020204" pitchFamily="34" charset="0"/>
              </a:rPr>
              <a:t>Uşak Üniversitesi </a:t>
            </a:r>
          </a:p>
          <a:p>
            <a:pPr algn="l" rtl="0" fontAlgn="base">
              <a:buFont typeface="+mj-lt"/>
              <a:buAutoNum type="arabicPeriod"/>
            </a:pPr>
            <a:r>
              <a:rPr lang="tr-TR" sz="1200" b="0" i="0" dirty="0" err="1">
                <a:solidFill>
                  <a:srgbClr val="000000"/>
                </a:solidFill>
                <a:effectLst/>
                <a:latin typeface="Arial" panose="020B0604020202020204" pitchFamily="34" charset="0"/>
              </a:rPr>
              <a:t>Yildirim</a:t>
            </a:r>
            <a:r>
              <a:rPr lang="tr-TR" sz="1200" b="0" i="0" dirty="0">
                <a:solidFill>
                  <a:srgbClr val="000000"/>
                </a:solidFill>
                <a:effectLst/>
                <a:latin typeface="Arial" panose="020B0604020202020204" pitchFamily="34" charset="0"/>
              </a:rPr>
              <a:t> Beyazıt </a:t>
            </a:r>
            <a:r>
              <a:rPr lang="tr-TR" sz="1200" b="0" i="0" dirty="0" err="1">
                <a:solidFill>
                  <a:srgbClr val="000000"/>
                </a:solidFill>
                <a:effectLst/>
                <a:latin typeface="Arial" panose="020B0604020202020204" pitchFamily="34" charset="0"/>
              </a:rPr>
              <a:t>Universitesi</a:t>
            </a:r>
            <a:r>
              <a:rPr lang="tr-TR" sz="1200" b="0" i="0" dirty="0">
                <a:solidFill>
                  <a:srgbClr val="000000"/>
                </a:solidFill>
                <a:effectLst/>
                <a:latin typeface="Calibri" panose="020F0502020204030204" pitchFamily="34" charset="0"/>
              </a:rPr>
              <a:t> </a:t>
            </a:r>
            <a:r>
              <a:rPr lang="tr-TR" sz="1200" b="0" i="0" dirty="0">
                <a:solidFill>
                  <a:srgbClr val="000000"/>
                </a:solidFill>
                <a:effectLst/>
                <a:latin typeface="Arial" panose="020B0604020202020204" pitchFamily="34" charset="0"/>
              </a:rPr>
              <a:t> </a:t>
            </a:r>
          </a:p>
          <a:p>
            <a:pPr algn="l" rtl="0" fontAlgn="base">
              <a:buFont typeface="+mj-lt"/>
              <a:buAutoNum type="arabicPeriod"/>
            </a:pPr>
            <a:r>
              <a:rPr lang="tr-TR" sz="1200" b="0" i="0" dirty="0">
                <a:solidFill>
                  <a:srgbClr val="000000"/>
                </a:solidFill>
                <a:effectLst/>
                <a:latin typeface="Arial" panose="020B0604020202020204" pitchFamily="34" charset="0"/>
              </a:rPr>
              <a:t>Yozgat Bozok Üniversitesi </a:t>
            </a:r>
          </a:p>
          <a:p>
            <a:pPr algn="l" rtl="0" fontAlgn="base">
              <a:buFont typeface="+mj-lt"/>
              <a:buAutoNum type="arabicPeriod"/>
            </a:pPr>
            <a:r>
              <a:rPr lang="tr-TR" sz="1200" b="0" i="0" dirty="0">
                <a:solidFill>
                  <a:srgbClr val="000000"/>
                </a:solidFill>
                <a:effectLst/>
                <a:latin typeface="Arial" panose="020B0604020202020204" pitchFamily="34" charset="0"/>
              </a:rPr>
              <a:t>Yüksek İhtisas Üniversitesi </a:t>
            </a:r>
          </a:p>
          <a:p>
            <a:pPr marL="0" lvl="0" indent="0">
              <a:spcBef>
                <a:spcPts val="0"/>
              </a:spcBef>
              <a:buNone/>
            </a:pPr>
            <a:endParaRPr lang="tr-TR" sz="1200" dirty="0"/>
          </a:p>
        </p:txBody>
      </p:sp>
      <p:sp>
        <p:nvSpPr>
          <p:cNvPr id="4" name="8 Dikdörtgen">
            <a:extLst>
              <a:ext uri="{FF2B5EF4-FFF2-40B4-BE49-F238E27FC236}">
                <a16:creationId xmlns:a16="http://schemas.microsoft.com/office/drawing/2014/main" id="{6201F2BB-3C99-4D93-8A81-7C39E6B343F5}"/>
              </a:ext>
            </a:extLst>
          </p:cNvPr>
          <p:cNvSpPr>
            <a:spLocks noGrp="1"/>
          </p:cNvSpPr>
          <p:nvPr>
            <p:ph type="title"/>
          </p:nvPr>
        </p:nvSpPr>
        <p:spPr>
          <a:xfrm>
            <a:off x="1475656" y="0"/>
            <a:ext cx="6336704" cy="620688"/>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b="1" dirty="0">
                <a:solidFill>
                  <a:schemeClr val="tx1"/>
                </a:solidFill>
              </a:rPr>
              <a:t>TÜRKİYE ATIF DİZİNİ ABONELERİ</a:t>
            </a:r>
          </a:p>
        </p:txBody>
      </p:sp>
      <p:sp>
        <p:nvSpPr>
          <p:cNvPr id="5" name="İçerik Yer Tutucusu 2">
            <a:extLst>
              <a:ext uri="{FF2B5EF4-FFF2-40B4-BE49-F238E27FC236}">
                <a16:creationId xmlns:a16="http://schemas.microsoft.com/office/drawing/2014/main" id="{42BE9806-2BDC-490E-A4D1-9A37FED71CD4}"/>
              </a:ext>
            </a:extLst>
          </p:cNvPr>
          <p:cNvSpPr txBox="1">
            <a:spLocks/>
          </p:cNvSpPr>
          <p:nvPr/>
        </p:nvSpPr>
        <p:spPr>
          <a:xfrm>
            <a:off x="6011309" y="1166018"/>
            <a:ext cx="3117032"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tr-TR" dirty="0"/>
          </a:p>
        </p:txBody>
      </p:sp>
    </p:spTree>
    <p:extLst>
      <p:ext uri="{BB962C8B-B14F-4D97-AF65-F5344CB8AC3E}">
        <p14:creationId xmlns:p14="http://schemas.microsoft.com/office/powerpoint/2010/main" val="2026757670"/>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971600" y="3789040"/>
            <a:ext cx="7056784" cy="2664296"/>
          </a:xfrm>
        </p:spPr>
        <p:txBody>
          <a:bodyPr>
            <a:normAutofit/>
          </a:bodyPr>
          <a:lstStyle/>
          <a:p>
            <a:r>
              <a:rPr lang="tr-TR" sz="4000" dirty="0">
                <a:solidFill>
                  <a:schemeClr val="tx1"/>
                </a:solidFill>
              </a:rPr>
              <a:t>Teşekkürler!</a:t>
            </a:r>
          </a:p>
          <a:p>
            <a:r>
              <a:rPr lang="tr-TR" sz="4000" dirty="0">
                <a:solidFill>
                  <a:schemeClr val="tx1"/>
                </a:solidFill>
              </a:rPr>
              <a:t>Ebru TETİK</a:t>
            </a:r>
          </a:p>
          <a:p>
            <a:r>
              <a:rPr lang="tr-TR" sz="4000" dirty="0">
                <a:solidFill>
                  <a:schemeClr val="tx1"/>
                </a:solidFill>
                <a:hlinkClick r:id="rId2"/>
              </a:rPr>
              <a:t>ebru@geminibilgi.com.tr</a:t>
            </a:r>
            <a:endParaRPr lang="tr-TR" sz="4000" dirty="0">
              <a:solidFill>
                <a:schemeClr val="tx1"/>
              </a:solidFill>
            </a:endParaRPr>
          </a:p>
          <a:p>
            <a:endParaRPr lang="tr-TR" sz="4000" dirty="0">
              <a:solidFill>
                <a:schemeClr val="tx1"/>
              </a:solidFill>
            </a:endParaRPr>
          </a:p>
        </p:txBody>
      </p:sp>
      <p:pic>
        <p:nvPicPr>
          <p:cNvPr id="1026" name="Picture 2" descr="image001"/>
          <p:cNvPicPr>
            <a:picLocks noChangeAspect="1" noChangeArrowheads="1"/>
          </p:cNvPicPr>
          <p:nvPr/>
        </p:nvPicPr>
        <p:blipFill>
          <a:blip r:embed="rId3" cstate="print"/>
          <a:srcRect/>
          <a:stretch>
            <a:fillRect/>
          </a:stretch>
        </p:blipFill>
        <p:spPr bwMode="auto">
          <a:xfrm>
            <a:off x="0" y="0"/>
            <a:ext cx="9144000" cy="1691640"/>
          </a:xfrm>
          <a:prstGeom prst="rect">
            <a:avLst/>
          </a:prstGeom>
          <a:noFill/>
          <a:ln w="9525">
            <a:noFill/>
            <a:miter lim="800000"/>
            <a:headEnd/>
            <a:tailEnd/>
          </a:ln>
        </p:spPr>
      </p:pic>
      <p:pic>
        <p:nvPicPr>
          <p:cNvPr id="5" name="Resim 4">
            <a:extLst>
              <a:ext uri="{FF2B5EF4-FFF2-40B4-BE49-F238E27FC236}">
                <a16:creationId xmlns:a16="http://schemas.microsoft.com/office/drawing/2014/main" id="{F983EDEF-8970-450B-8372-BB66A259A1B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03849" y="1693843"/>
            <a:ext cx="2808312" cy="2143125"/>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ECABB8C-F677-42FA-BDCF-C6906106EDB5}"/>
              </a:ext>
            </a:extLst>
          </p:cNvPr>
          <p:cNvSpPr>
            <a:spLocks noGrp="1"/>
          </p:cNvSpPr>
          <p:nvPr>
            <p:ph type="title"/>
          </p:nvPr>
        </p:nvSpPr>
        <p:spPr>
          <a:xfrm>
            <a:off x="323528" y="188640"/>
            <a:ext cx="8229600" cy="1143000"/>
          </a:xfrm>
        </p:spPr>
        <p:txBody>
          <a:bodyPr/>
          <a:lstStyle/>
          <a:p>
            <a:r>
              <a:rPr lang="tr-TR" dirty="0"/>
              <a:t>Türkiye Klinikleri</a:t>
            </a:r>
          </a:p>
        </p:txBody>
      </p:sp>
      <p:sp>
        <p:nvSpPr>
          <p:cNvPr id="3" name="İçerik Yer Tutucusu 2">
            <a:extLst>
              <a:ext uri="{FF2B5EF4-FFF2-40B4-BE49-F238E27FC236}">
                <a16:creationId xmlns:a16="http://schemas.microsoft.com/office/drawing/2014/main" id="{7FAE9B86-AD98-4A14-A617-53ACB770A43F}"/>
              </a:ext>
            </a:extLst>
          </p:cNvPr>
          <p:cNvSpPr>
            <a:spLocks noGrp="1"/>
          </p:cNvSpPr>
          <p:nvPr>
            <p:ph idx="1"/>
          </p:nvPr>
        </p:nvSpPr>
        <p:spPr>
          <a:xfrm>
            <a:off x="159668" y="1412776"/>
            <a:ext cx="8229600" cy="4525963"/>
          </a:xfrm>
        </p:spPr>
        <p:txBody>
          <a:bodyPr/>
          <a:lstStyle/>
          <a:p>
            <a:r>
              <a:rPr lang="tr-TR" dirty="0"/>
              <a:t>1980 yılında Türkiye Klinikleri Tıp Bilimleri Dergisi ile ulusal sağlık yayıncılığına başlayan Türkiye Klinikleri 41. yılında</a:t>
            </a:r>
          </a:p>
          <a:p>
            <a:r>
              <a:rPr lang="tr-TR" dirty="0"/>
              <a:t>21 hakemli dergi</a:t>
            </a:r>
          </a:p>
          <a:p>
            <a:r>
              <a:rPr lang="tr-TR" dirty="0"/>
              <a:t>87 başlıkta özel konulu yayın </a:t>
            </a:r>
          </a:p>
          <a:p>
            <a:r>
              <a:rPr lang="tr-TR" dirty="0" err="1"/>
              <a:t>Medimagazin</a:t>
            </a:r>
            <a:r>
              <a:rPr lang="tr-TR" dirty="0"/>
              <a:t> Gazetesi</a:t>
            </a:r>
          </a:p>
          <a:p>
            <a:r>
              <a:rPr lang="tr-TR" dirty="0"/>
              <a:t>6 farklı dijital platform</a:t>
            </a:r>
          </a:p>
          <a:p>
            <a:r>
              <a:rPr lang="tr-TR" dirty="0"/>
              <a:t>40-Covid özel konulu yayın</a:t>
            </a:r>
          </a:p>
        </p:txBody>
      </p:sp>
      <p:pic>
        <p:nvPicPr>
          <p:cNvPr id="1026" name="Picture 2" descr="Türkiye Klinikleri (@TKlinikleri) | Twitter">
            <a:extLst>
              <a:ext uri="{FF2B5EF4-FFF2-40B4-BE49-F238E27FC236}">
                <a16:creationId xmlns:a16="http://schemas.microsoft.com/office/drawing/2014/main" id="{14CE5017-4B08-478A-9E85-742579DBBA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65168" y="4483534"/>
            <a:ext cx="2324100" cy="1971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3111594"/>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flipV="1">
            <a:off x="899592" y="1124744"/>
            <a:ext cx="7056784" cy="72008"/>
          </a:xfrm>
        </p:spPr>
        <p:txBody>
          <a:bodyPr>
            <a:noAutofit/>
          </a:bodyPr>
          <a:lstStyle/>
          <a:p>
            <a:endParaRPr lang="tr-TR" sz="3600" b="1" dirty="0">
              <a:solidFill>
                <a:srgbClr val="0070C0"/>
              </a:solidFill>
            </a:endParaRPr>
          </a:p>
        </p:txBody>
      </p:sp>
      <p:sp>
        <p:nvSpPr>
          <p:cNvPr id="3" name="2 Alt Başlık"/>
          <p:cNvSpPr>
            <a:spLocks noGrp="1"/>
          </p:cNvSpPr>
          <p:nvPr>
            <p:ph type="subTitle" idx="1"/>
          </p:nvPr>
        </p:nvSpPr>
        <p:spPr>
          <a:xfrm>
            <a:off x="323528" y="2204864"/>
            <a:ext cx="8352928" cy="3744416"/>
          </a:xfrm>
        </p:spPr>
        <p:txBody>
          <a:bodyPr>
            <a:normAutofit fontScale="92500" lnSpcReduction="10000"/>
          </a:bodyPr>
          <a:lstStyle/>
          <a:p>
            <a:pPr algn="l">
              <a:buFont typeface="Arial" pitchFamily="34" charset="0"/>
              <a:buChar char="•"/>
            </a:pPr>
            <a:r>
              <a:rPr lang="tr-TR" sz="2800" dirty="0">
                <a:solidFill>
                  <a:schemeClr val="tx1"/>
                </a:solidFill>
              </a:rPr>
              <a:t>Türkiye’de Sağlık Bilimleri alanında düzenli olarak yayımlanan</a:t>
            </a:r>
            <a:r>
              <a:rPr lang="tr-TR" sz="2800" b="1" dirty="0">
                <a:solidFill>
                  <a:schemeClr val="tx1"/>
                </a:solidFill>
              </a:rPr>
              <a:t> 527 Türk dergisini </a:t>
            </a:r>
            <a:r>
              <a:rPr lang="tr-TR" sz="2800" dirty="0">
                <a:solidFill>
                  <a:schemeClr val="tx1"/>
                </a:solidFill>
              </a:rPr>
              <a:t>kapsayan </a:t>
            </a:r>
            <a:r>
              <a:rPr lang="tr-TR" sz="2800" b="1" dirty="0">
                <a:solidFill>
                  <a:srgbClr val="FF0000"/>
                </a:solidFill>
              </a:rPr>
              <a:t>TEK ULUSAL ATIF TARAMA </a:t>
            </a:r>
            <a:r>
              <a:rPr lang="tr-TR" sz="2800" dirty="0">
                <a:solidFill>
                  <a:schemeClr val="tx1"/>
                </a:solidFill>
              </a:rPr>
              <a:t>Dizinidir.</a:t>
            </a:r>
          </a:p>
          <a:p>
            <a:pPr algn="l"/>
            <a:endParaRPr lang="tr-TR" sz="2800" dirty="0">
              <a:solidFill>
                <a:schemeClr val="tx1"/>
              </a:solidFill>
            </a:endParaRPr>
          </a:p>
          <a:p>
            <a:pPr algn="l">
              <a:buFont typeface="Arial" pitchFamily="34" charset="0"/>
              <a:buChar char="•"/>
            </a:pPr>
            <a:r>
              <a:rPr lang="tr-TR" sz="2800" dirty="0">
                <a:solidFill>
                  <a:schemeClr val="tx1"/>
                </a:solidFill>
              </a:rPr>
              <a:t>Tüm makalelerin birbirlerine atıf yapmalarını ve ulusal atıf sayımızın yüksek seviyelere taşınmasını sağlamaktadır. </a:t>
            </a:r>
          </a:p>
          <a:p>
            <a:pPr algn="l"/>
            <a:endParaRPr lang="tr-TR" sz="2800" dirty="0"/>
          </a:p>
          <a:p>
            <a:r>
              <a:rPr lang="nb-NO" sz="2800" dirty="0">
                <a:solidFill>
                  <a:schemeClr val="tx1"/>
                </a:solidFill>
              </a:rPr>
              <a:t>Tüm dergi listesi (</a:t>
            </a:r>
            <a:r>
              <a:rPr lang="tr-TR" sz="2800" dirty="0">
                <a:solidFill>
                  <a:schemeClr val="tx1"/>
                </a:solidFill>
              </a:rPr>
              <a:t>527 </a:t>
            </a:r>
            <a:r>
              <a:rPr lang="nb-NO" sz="2800" dirty="0">
                <a:solidFill>
                  <a:schemeClr val="tx1"/>
                </a:solidFill>
              </a:rPr>
              <a:t>dergi):</a:t>
            </a:r>
            <a:r>
              <a:rPr lang="nb-NO" sz="2800" dirty="0"/>
              <a:t> </a:t>
            </a:r>
            <a:endParaRPr lang="tr-TR" sz="2800" dirty="0"/>
          </a:p>
          <a:p>
            <a:r>
              <a:rPr lang="tr-TR" sz="2800" dirty="0">
                <a:hlinkClick r:id="rId2"/>
              </a:rPr>
              <a:t>http://www.atifdizini.com/journals</a:t>
            </a:r>
            <a:endParaRPr lang="tr-TR" sz="2800" dirty="0"/>
          </a:p>
        </p:txBody>
      </p:sp>
      <p:pic>
        <p:nvPicPr>
          <p:cNvPr id="1026" name="Picture 2" descr="image001"/>
          <p:cNvPicPr>
            <a:picLocks noChangeAspect="1" noChangeArrowheads="1"/>
          </p:cNvPicPr>
          <p:nvPr/>
        </p:nvPicPr>
        <p:blipFill>
          <a:blip r:embed="rId3" cstate="print"/>
          <a:srcRect/>
          <a:stretch>
            <a:fillRect/>
          </a:stretch>
        </p:blipFill>
        <p:spPr bwMode="auto">
          <a:xfrm>
            <a:off x="0" y="0"/>
            <a:ext cx="9144000" cy="1691640"/>
          </a:xfrm>
          <a:prstGeom prst="rect">
            <a:avLst/>
          </a:prstGeom>
          <a:noFill/>
          <a:ln w="9525">
            <a:noFill/>
            <a:miter lim="800000"/>
            <a:headEnd/>
            <a:tailEnd/>
          </a:ln>
        </p:spPr>
      </p:pic>
      <p:sp>
        <p:nvSpPr>
          <p:cNvPr id="4" name="Metin kutusu 3">
            <a:extLst>
              <a:ext uri="{FF2B5EF4-FFF2-40B4-BE49-F238E27FC236}">
                <a16:creationId xmlns:a16="http://schemas.microsoft.com/office/drawing/2014/main" id="{4EF94062-7A47-4040-943F-C244F4825A15}"/>
              </a:ext>
            </a:extLst>
          </p:cNvPr>
          <p:cNvSpPr txBox="1"/>
          <p:nvPr/>
        </p:nvSpPr>
        <p:spPr>
          <a:xfrm>
            <a:off x="-2844824" y="332656"/>
            <a:ext cx="2556792" cy="2585323"/>
          </a:xfrm>
          <a:prstGeom prst="rect">
            <a:avLst/>
          </a:prstGeom>
          <a:noFill/>
        </p:spPr>
        <p:txBody>
          <a:bodyPr wrap="square" rtlCol="0">
            <a:spAutoFit/>
          </a:bodyPr>
          <a:lstStyle/>
          <a:p>
            <a:endParaRPr lang="tr-TR" dirty="0"/>
          </a:p>
          <a:p>
            <a:r>
              <a:rPr lang="tr-TR" dirty="0"/>
              <a:t>İçerik:</a:t>
            </a:r>
          </a:p>
          <a:p>
            <a:r>
              <a:rPr lang="tr-TR" dirty="0"/>
              <a:t>Türkiye Atıf </a:t>
            </a:r>
            <a:r>
              <a:rPr lang="tr-TR" dirty="0" err="1"/>
              <a:t>Dizini‘ne</a:t>
            </a:r>
            <a:r>
              <a:rPr lang="tr-TR" dirty="0"/>
              <a:t> kayıtlı, Türkiye kaynaklı sağlık bilimleri dergilerinde  son yıllarda yayımlanmış güncel makalelerin tam metin ve özetleridir. </a:t>
            </a:r>
          </a:p>
        </p:txBody>
      </p:sp>
    </p:spTree>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1D881F5-667A-47D6-8916-649A493CD2FF}"/>
              </a:ext>
            </a:extLst>
          </p:cNvPr>
          <p:cNvSpPr>
            <a:spLocks noGrp="1"/>
          </p:cNvSpPr>
          <p:nvPr>
            <p:ph idx="1"/>
          </p:nvPr>
        </p:nvSpPr>
        <p:spPr/>
        <p:txBody>
          <a:bodyPr/>
          <a:lstStyle/>
          <a:p>
            <a:endParaRPr lang="tr-TR"/>
          </a:p>
        </p:txBody>
      </p:sp>
      <p:pic>
        <p:nvPicPr>
          <p:cNvPr id="4" name="Resim 3">
            <a:extLst>
              <a:ext uri="{FF2B5EF4-FFF2-40B4-BE49-F238E27FC236}">
                <a16:creationId xmlns:a16="http://schemas.microsoft.com/office/drawing/2014/main" id="{28B5F5C4-B252-481C-ADFE-79E6BF305D69}"/>
              </a:ext>
            </a:extLst>
          </p:cNvPr>
          <p:cNvPicPr>
            <a:picLocks noChangeAspect="1"/>
          </p:cNvPicPr>
          <p:nvPr/>
        </p:nvPicPr>
        <p:blipFill>
          <a:blip r:embed="rId2"/>
          <a:stretch>
            <a:fillRect/>
          </a:stretch>
        </p:blipFill>
        <p:spPr>
          <a:xfrm>
            <a:off x="-17607" y="1196752"/>
            <a:ext cx="9144000" cy="5661248"/>
          </a:xfrm>
          <a:prstGeom prst="rect">
            <a:avLst/>
          </a:prstGeom>
        </p:spPr>
      </p:pic>
      <p:sp>
        <p:nvSpPr>
          <p:cNvPr id="5" name="Unvan 1">
            <a:extLst>
              <a:ext uri="{FF2B5EF4-FFF2-40B4-BE49-F238E27FC236}">
                <a16:creationId xmlns:a16="http://schemas.microsoft.com/office/drawing/2014/main" id="{42F69D60-4F6B-4CA9-AB75-EE2ECB6A4290}"/>
              </a:ext>
            </a:extLst>
          </p:cNvPr>
          <p:cNvSpPr>
            <a:spLocks noGrp="1"/>
          </p:cNvSpPr>
          <p:nvPr>
            <p:ph type="title"/>
          </p:nvPr>
        </p:nvSpPr>
        <p:spPr>
          <a:xfrm>
            <a:off x="251520" y="332656"/>
            <a:ext cx="8229600" cy="1143000"/>
          </a:xfrm>
        </p:spPr>
        <p:txBody>
          <a:bodyPr>
            <a:noAutofit/>
          </a:bodyPr>
          <a:lstStyle/>
          <a:p>
            <a:r>
              <a:rPr lang="tr-TR" sz="2500" dirty="0"/>
              <a:t>Bu dergilerden ''kayıtlı‘’ olan dergilere tam metin erişim </a:t>
            </a:r>
            <a:r>
              <a:rPr lang="tr-TR" sz="2500" b="1" dirty="0"/>
              <a:t>2008</a:t>
            </a:r>
            <a:r>
              <a:rPr lang="tr-TR" sz="2500" dirty="0"/>
              <a:t>'den günümüze sunulmaktadır.  (Özel sayılar dahil)</a:t>
            </a:r>
            <a:br>
              <a:rPr lang="tr-TR" sz="2400" dirty="0"/>
            </a:br>
            <a:endParaRPr lang="tr-TR" sz="2400" dirty="0"/>
          </a:p>
        </p:txBody>
      </p:sp>
    </p:spTree>
    <p:extLst>
      <p:ext uri="{BB962C8B-B14F-4D97-AF65-F5344CB8AC3E}">
        <p14:creationId xmlns:p14="http://schemas.microsoft.com/office/powerpoint/2010/main" val="133096566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24E378D-8E17-4A4C-A6BE-9EBD502E5ECA}"/>
              </a:ext>
            </a:extLst>
          </p:cNvPr>
          <p:cNvSpPr>
            <a:spLocks noGrp="1"/>
          </p:cNvSpPr>
          <p:nvPr>
            <p:ph type="title"/>
          </p:nvPr>
        </p:nvSpPr>
        <p:spPr/>
        <p:txBody>
          <a:bodyPr>
            <a:normAutofit fontScale="90000"/>
          </a:bodyPr>
          <a:lstStyle/>
          <a:p>
            <a:r>
              <a:rPr lang="tr-TR" dirty="0"/>
              <a:t>Türkiye Klinikleri Dergileri ve Özel </a:t>
            </a:r>
            <a:r>
              <a:rPr lang="tr-TR"/>
              <a:t>Sayılardan Bazıları..</a:t>
            </a:r>
            <a:endParaRPr lang="tr-TR" dirty="0"/>
          </a:p>
        </p:txBody>
      </p:sp>
      <p:sp>
        <p:nvSpPr>
          <p:cNvPr id="3" name="İçerik Yer Tutucusu 2">
            <a:extLst>
              <a:ext uri="{FF2B5EF4-FFF2-40B4-BE49-F238E27FC236}">
                <a16:creationId xmlns:a16="http://schemas.microsoft.com/office/drawing/2014/main" id="{AC2389E2-56AE-48F8-9AF8-EFF805E1BB8C}"/>
              </a:ext>
            </a:extLst>
          </p:cNvPr>
          <p:cNvSpPr>
            <a:spLocks noGrp="1"/>
          </p:cNvSpPr>
          <p:nvPr>
            <p:ph idx="1"/>
          </p:nvPr>
        </p:nvSpPr>
        <p:spPr>
          <a:xfrm>
            <a:off x="-19554" y="1398362"/>
            <a:ext cx="4855773" cy="6043810"/>
          </a:xfrm>
        </p:spPr>
        <p:txBody>
          <a:bodyPr>
            <a:normAutofit/>
          </a:bodyPr>
          <a:lstStyle/>
          <a:p>
            <a:r>
              <a:rPr lang="tr-TR" sz="1800" dirty="0">
                <a:effectLst/>
                <a:latin typeface="Calibri" panose="020F0502020204030204" pitchFamily="34" charset="0"/>
                <a:ea typeface="Times New Roman" panose="02020603050405020304" pitchFamily="18" charset="0"/>
              </a:rPr>
              <a:t>Türkiye Klinikleri Acil Tıp Özel Dergisi  </a:t>
            </a:r>
          </a:p>
          <a:p>
            <a:r>
              <a:rPr lang="tr-TR" sz="1800" dirty="0">
                <a:effectLst/>
                <a:latin typeface="Calibri" panose="020F0502020204030204" pitchFamily="34" charset="0"/>
                <a:ea typeface="Times New Roman" panose="02020603050405020304" pitchFamily="18" charset="0"/>
              </a:rPr>
              <a:t>Türkiye Klinikleri Akciğer Arşivi</a:t>
            </a:r>
            <a:endParaRPr lang="tr-TR" sz="1800" dirty="0">
              <a:latin typeface="Calibri" panose="020F0502020204030204" pitchFamily="34" charset="0"/>
              <a:ea typeface="Times New Roman" panose="02020603050405020304" pitchFamily="18" charset="0"/>
            </a:endParaRPr>
          </a:p>
          <a:p>
            <a:r>
              <a:rPr lang="tr-TR" sz="1800" dirty="0">
                <a:effectLst/>
                <a:latin typeface="Calibri" panose="020F0502020204030204" pitchFamily="34" charset="0"/>
                <a:ea typeface="Times New Roman" panose="02020603050405020304" pitchFamily="18" charset="0"/>
              </a:rPr>
              <a:t>Türkiye Klinikleri Beslenme ve Diyetetik Özel Dergisi</a:t>
            </a:r>
          </a:p>
          <a:p>
            <a:r>
              <a:rPr lang="tr-TR" sz="1800" dirty="0">
                <a:effectLst/>
                <a:latin typeface="Calibri" panose="020F0502020204030204" pitchFamily="34" charset="0"/>
                <a:ea typeface="Times New Roman" panose="02020603050405020304" pitchFamily="18" charset="0"/>
              </a:rPr>
              <a:t>Türkiye Klinikleri Cerrahi Hastalıkları Hemşireliği Özel Dergisi</a:t>
            </a:r>
            <a:endParaRPr lang="tr-TR" sz="1800" dirty="0">
              <a:latin typeface="Calibri" panose="020F0502020204030204" pitchFamily="34" charset="0"/>
              <a:ea typeface="Times New Roman" panose="02020603050405020304" pitchFamily="18" charset="0"/>
            </a:endParaRPr>
          </a:p>
          <a:p>
            <a:r>
              <a:rPr lang="tr-TR" sz="1800" dirty="0">
                <a:effectLst/>
                <a:latin typeface="Calibri" panose="020F0502020204030204" pitchFamily="34" charset="0"/>
                <a:ea typeface="Times New Roman" panose="02020603050405020304" pitchFamily="18" charset="0"/>
              </a:rPr>
              <a:t>Türkiye Klinikleri Çocuk Psikiyatrisi Özel Dergisi</a:t>
            </a:r>
          </a:p>
          <a:p>
            <a:r>
              <a:rPr lang="tr-TR" sz="1800" dirty="0">
                <a:effectLst/>
                <a:latin typeface="Calibri" panose="020F0502020204030204" pitchFamily="34" charset="0"/>
                <a:ea typeface="Times New Roman" panose="02020603050405020304" pitchFamily="18" charset="0"/>
              </a:rPr>
              <a:t>Türkiye Klinikleri Dermatoloji Dergisi</a:t>
            </a:r>
            <a:endParaRPr lang="tr-TR" sz="1800" dirty="0">
              <a:latin typeface="Calibri" panose="020F0502020204030204" pitchFamily="34" charset="0"/>
              <a:ea typeface="Times New Roman" panose="02020603050405020304" pitchFamily="18" charset="0"/>
            </a:endParaRPr>
          </a:p>
          <a:p>
            <a:r>
              <a:rPr lang="tr-TR" sz="1800" dirty="0">
                <a:effectLst/>
                <a:latin typeface="Calibri" panose="020F0502020204030204" pitchFamily="34" charset="0"/>
                <a:ea typeface="Times New Roman" panose="02020603050405020304" pitchFamily="18" charset="0"/>
              </a:rPr>
              <a:t>Türkiye Klinikleri Diş Hekimliği Bilimleri Olgu Dergisi</a:t>
            </a:r>
          </a:p>
          <a:p>
            <a:r>
              <a:rPr lang="tr-TR" sz="1800" dirty="0">
                <a:effectLst/>
                <a:latin typeface="Calibri" panose="020F0502020204030204" pitchFamily="34" charset="0"/>
                <a:ea typeface="Times New Roman" panose="02020603050405020304" pitchFamily="18" charset="0"/>
              </a:rPr>
              <a:t>Türkiye Klinikleri Doğum-Kadın Sağlığı ve Hastalıkları Hemşireliği Özel Dergisi </a:t>
            </a:r>
            <a:endParaRPr lang="tr-TR" sz="1800" dirty="0">
              <a:latin typeface="Calibri" panose="020F0502020204030204" pitchFamily="34" charset="0"/>
              <a:ea typeface="Times New Roman" panose="02020603050405020304" pitchFamily="18" charset="0"/>
            </a:endParaRPr>
          </a:p>
          <a:p>
            <a:r>
              <a:rPr lang="tr-TR" sz="1800" dirty="0">
                <a:effectLst/>
                <a:latin typeface="Calibri" panose="020F0502020204030204" pitchFamily="34" charset="0"/>
                <a:ea typeface="Times New Roman" panose="02020603050405020304" pitchFamily="18" charset="0"/>
              </a:rPr>
              <a:t>Türkiye Klinikleri </a:t>
            </a:r>
            <a:r>
              <a:rPr lang="tr-TR" sz="1800" dirty="0" err="1">
                <a:effectLst/>
                <a:latin typeface="Calibri" panose="020F0502020204030204" pitchFamily="34" charset="0"/>
                <a:ea typeface="Times New Roman" panose="02020603050405020304" pitchFamily="18" charset="0"/>
              </a:rPr>
              <a:t>Dölerme</a:t>
            </a:r>
            <a:r>
              <a:rPr lang="tr-TR" sz="1800" dirty="0">
                <a:effectLst/>
                <a:latin typeface="Calibri" panose="020F0502020204030204" pitchFamily="34" charset="0"/>
                <a:ea typeface="Times New Roman" panose="02020603050405020304" pitchFamily="18" charset="0"/>
              </a:rPr>
              <a:t> ve Suni Tohumlama Özel Dergisi </a:t>
            </a:r>
          </a:p>
          <a:p>
            <a:r>
              <a:rPr lang="tr-TR" sz="1800" dirty="0">
                <a:effectLst/>
                <a:latin typeface="Calibri" panose="020F0502020204030204" pitchFamily="34" charset="0"/>
                <a:ea typeface="Times New Roman" panose="02020603050405020304" pitchFamily="18" charset="0"/>
              </a:rPr>
              <a:t>Türkiye Klinikleri Kardiyoloji Özel Dergisi </a:t>
            </a:r>
            <a:endParaRPr lang="tr-TR" sz="1800" dirty="0">
              <a:latin typeface="Calibri" panose="020F0502020204030204" pitchFamily="34" charset="0"/>
              <a:ea typeface="Times New Roman" panose="02020603050405020304" pitchFamily="18" charset="0"/>
            </a:endParaRPr>
          </a:p>
          <a:p>
            <a:r>
              <a:rPr lang="tr-TR" sz="1800" dirty="0">
                <a:effectLst/>
                <a:latin typeface="Calibri" panose="020F0502020204030204" pitchFamily="34" charset="0"/>
                <a:ea typeface="Times New Roman" panose="02020603050405020304" pitchFamily="18" charset="0"/>
              </a:rPr>
              <a:t>Türkiye Klinikleri Laboratuvar Hayvanları Dergisi</a:t>
            </a:r>
          </a:p>
          <a:p>
            <a:endParaRPr lang="tr-TR" dirty="0"/>
          </a:p>
        </p:txBody>
      </p:sp>
      <p:sp>
        <p:nvSpPr>
          <p:cNvPr id="5" name="İçerik Yer Tutucusu 2">
            <a:extLst>
              <a:ext uri="{FF2B5EF4-FFF2-40B4-BE49-F238E27FC236}">
                <a16:creationId xmlns:a16="http://schemas.microsoft.com/office/drawing/2014/main" id="{F429B774-FE71-4708-A71D-353E5684337F}"/>
              </a:ext>
            </a:extLst>
          </p:cNvPr>
          <p:cNvSpPr txBox="1">
            <a:spLocks/>
          </p:cNvSpPr>
          <p:nvPr/>
        </p:nvSpPr>
        <p:spPr>
          <a:xfrm>
            <a:off x="4675245" y="1417638"/>
            <a:ext cx="4464496" cy="5229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tr-TR" sz="1800" dirty="0">
                <a:latin typeface="Calibri" panose="020F0502020204030204" pitchFamily="34" charset="0"/>
                <a:ea typeface="Times New Roman" panose="02020603050405020304" pitchFamily="18" charset="0"/>
              </a:rPr>
              <a:t>Türkiye Klinikleri Pediatri Dergisi</a:t>
            </a:r>
          </a:p>
          <a:p>
            <a:r>
              <a:rPr lang="tr-TR" sz="1800" dirty="0">
                <a:latin typeface="Calibri" panose="020F0502020204030204" pitchFamily="34" charset="0"/>
                <a:ea typeface="Times New Roman" panose="02020603050405020304" pitchFamily="18" charset="0"/>
              </a:rPr>
              <a:t>Türkiye Klinikleri Psikoloji Özel Dergisi  </a:t>
            </a:r>
          </a:p>
          <a:p>
            <a:r>
              <a:rPr lang="tr-TR" sz="1800" dirty="0">
                <a:latin typeface="Calibri" panose="020F0502020204030204" pitchFamily="34" charset="0"/>
                <a:ea typeface="Times New Roman" panose="02020603050405020304" pitchFamily="18" charset="0"/>
              </a:rPr>
              <a:t>Türkiye Klinikleri Radyoloji Özel Dergisi  </a:t>
            </a:r>
          </a:p>
          <a:p>
            <a:r>
              <a:rPr lang="tr-TR" sz="1800" dirty="0">
                <a:latin typeface="Calibri" panose="020F0502020204030204" pitchFamily="34" charset="0"/>
                <a:ea typeface="Times New Roman" panose="02020603050405020304" pitchFamily="18" charset="0"/>
              </a:rPr>
              <a:t>Türkiye Klinikleri </a:t>
            </a:r>
            <a:r>
              <a:rPr lang="tr-TR" sz="1800" dirty="0" err="1">
                <a:latin typeface="Calibri" panose="020F0502020204030204" pitchFamily="34" charset="0"/>
                <a:ea typeface="Times New Roman" panose="02020603050405020304" pitchFamily="18" charset="0"/>
              </a:rPr>
              <a:t>Romatoloji</a:t>
            </a:r>
            <a:r>
              <a:rPr lang="tr-TR" sz="1800" dirty="0">
                <a:latin typeface="Calibri" panose="020F0502020204030204" pitchFamily="34" charset="0"/>
                <a:ea typeface="Times New Roman" panose="02020603050405020304" pitchFamily="18" charset="0"/>
              </a:rPr>
              <a:t> Özel Dergisi  </a:t>
            </a:r>
          </a:p>
          <a:p>
            <a:r>
              <a:rPr lang="tr-TR" sz="1800" dirty="0">
                <a:latin typeface="Calibri" panose="020F0502020204030204" pitchFamily="34" charset="0"/>
                <a:ea typeface="Times New Roman" panose="02020603050405020304" pitchFamily="18" charset="0"/>
              </a:rPr>
              <a:t>Türkiye Klinikleri Sağlık Bilimleri Dergisi</a:t>
            </a:r>
          </a:p>
          <a:p>
            <a:r>
              <a:rPr lang="tr-TR" sz="1800" dirty="0">
                <a:latin typeface="Calibri" panose="020F0502020204030204" pitchFamily="34" charset="0"/>
                <a:ea typeface="Times New Roman" panose="02020603050405020304" pitchFamily="18" charset="0"/>
              </a:rPr>
              <a:t>Türkiye Klinikleri Spor Bilimleri Dergisi </a:t>
            </a:r>
          </a:p>
          <a:p>
            <a:r>
              <a:rPr lang="tr-TR" sz="1800" dirty="0">
                <a:latin typeface="Calibri" panose="020F0502020204030204" pitchFamily="34" charset="0"/>
                <a:ea typeface="Times New Roman" panose="02020603050405020304" pitchFamily="18" charset="0"/>
              </a:rPr>
              <a:t>Türkiye Klinikleri Tıbbi Genetik Özel Dergisi</a:t>
            </a:r>
          </a:p>
          <a:p>
            <a:r>
              <a:rPr lang="tr-TR" sz="1800" dirty="0">
                <a:latin typeface="Calibri" panose="020F0502020204030204" pitchFamily="34" charset="0"/>
                <a:ea typeface="Times New Roman" panose="02020603050405020304" pitchFamily="18" charset="0"/>
              </a:rPr>
              <a:t>Türkiye Klinikleri Tıp Bilimleri Dergisi</a:t>
            </a:r>
          </a:p>
          <a:p>
            <a:r>
              <a:rPr lang="tr-TR" sz="1800" dirty="0">
                <a:effectLst/>
                <a:latin typeface="Calibri" panose="020F0502020204030204" pitchFamily="34" charset="0"/>
                <a:ea typeface="Times New Roman" panose="02020603050405020304" pitchFamily="18" charset="0"/>
              </a:rPr>
              <a:t>Türkiye Klinikleri Tıp Eğitimi Özel Dergisi </a:t>
            </a:r>
          </a:p>
          <a:p>
            <a:r>
              <a:rPr lang="tr-TR" sz="1800" dirty="0">
                <a:effectLst/>
                <a:latin typeface="Calibri" panose="020F0502020204030204" pitchFamily="34" charset="0"/>
                <a:ea typeface="Times New Roman" panose="02020603050405020304" pitchFamily="18" charset="0"/>
              </a:rPr>
              <a:t>Türkiye Klinikleri Tıp Etiği-Hukuku-Tarihi Dergisi</a:t>
            </a:r>
            <a:endParaRPr lang="tr-TR" sz="1800" dirty="0">
              <a:latin typeface="Calibri" panose="020F0502020204030204" pitchFamily="34" charset="0"/>
              <a:ea typeface="Times New Roman" panose="02020603050405020304" pitchFamily="18" charset="0"/>
            </a:endParaRPr>
          </a:p>
          <a:p>
            <a:r>
              <a:rPr lang="tr-TR" sz="1800" dirty="0">
                <a:effectLst/>
                <a:latin typeface="Calibri" panose="020F0502020204030204" pitchFamily="34" charset="0"/>
                <a:ea typeface="Times New Roman" panose="02020603050405020304" pitchFamily="18" charset="0"/>
              </a:rPr>
              <a:t>Türkiye Klinikleri Üroloji Özel Dergisi  </a:t>
            </a:r>
          </a:p>
          <a:p>
            <a:r>
              <a:rPr lang="tr-TR" sz="1800" dirty="0">
                <a:effectLst/>
                <a:latin typeface="Calibri" panose="020F0502020204030204" pitchFamily="34" charset="0"/>
                <a:ea typeface="Times New Roman" panose="02020603050405020304" pitchFamily="18" charset="0"/>
              </a:rPr>
              <a:t>Türkiye Klinikleri Veteriner Bilimleri Dergisi </a:t>
            </a:r>
            <a:endParaRPr lang="tr-TR" sz="1800" dirty="0">
              <a:latin typeface="Calibri" panose="020F0502020204030204" pitchFamily="34" charset="0"/>
              <a:ea typeface="Times New Roman" panose="02020603050405020304" pitchFamily="18" charset="0"/>
            </a:endParaRPr>
          </a:p>
          <a:p>
            <a:r>
              <a:rPr lang="tr-TR" sz="1800" dirty="0">
                <a:effectLst/>
                <a:latin typeface="Calibri" panose="020F0502020204030204" pitchFamily="34" charset="0"/>
                <a:ea typeface="Times New Roman" panose="02020603050405020304" pitchFamily="18" charset="0"/>
              </a:rPr>
              <a:t>Türkiye Klinikleri Veteriner Bilimleri-Farmakoloji ve Toksikoloji Özel Dergisi </a:t>
            </a:r>
          </a:p>
          <a:p>
            <a:r>
              <a:rPr lang="tr-TR" sz="1800" dirty="0">
                <a:effectLst/>
                <a:latin typeface="Calibri" panose="020F0502020204030204" pitchFamily="34" charset="0"/>
                <a:ea typeface="Times New Roman" panose="02020603050405020304" pitchFamily="18" charset="0"/>
              </a:rPr>
              <a:t>Türkiye Klinikleri Yoğun Bakım Özel Dergisi</a:t>
            </a:r>
            <a:endParaRPr lang="tr-TR" sz="1800" dirty="0">
              <a:latin typeface="Calibri" panose="020F0502020204030204" pitchFamily="34" charset="0"/>
              <a:ea typeface="Times New Roman" panose="02020603050405020304" pitchFamily="18" charset="0"/>
            </a:endParaRPr>
          </a:p>
          <a:p>
            <a:endParaRPr lang="tr-TR" sz="1800" dirty="0">
              <a:latin typeface="Calibri" panose="020F0502020204030204" pitchFamily="34" charset="0"/>
              <a:ea typeface="Times New Roman" panose="02020603050405020304" pitchFamily="18" charset="0"/>
            </a:endParaRPr>
          </a:p>
          <a:p>
            <a:endParaRPr lang="tr-TR" dirty="0"/>
          </a:p>
        </p:txBody>
      </p:sp>
      <p:sp>
        <p:nvSpPr>
          <p:cNvPr id="6" name="Metin kutusu 5">
            <a:extLst>
              <a:ext uri="{FF2B5EF4-FFF2-40B4-BE49-F238E27FC236}">
                <a16:creationId xmlns:a16="http://schemas.microsoft.com/office/drawing/2014/main" id="{B23E0CBA-773F-4022-AFC7-B2D51BD2626A}"/>
              </a:ext>
            </a:extLst>
          </p:cNvPr>
          <p:cNvSpPr txBox="1"/>
          <p:nvPr/>
        </p:nvSpPr>
        <p:spPr>
          <a:xfrm>
            <a:off x="5076056" y="6167863"/>
            <a:ext cx="1008112" cy="830997"/>
          </a:xfrm>
          <a:prstGeom prst="rect">
            <a:avLst/>
          </a:prstGeom>
          <a:noFill/>
        </p:spPr>
        <p:txBody>
          <a:bodyPr wrap="square" rtlCol="0">
            <a:spAutoFit/>
          </a:bodyPr>
          <a:lstStyle/>
          <a:p>
            <a:r>
              <a:rPr lang="tr-TR" sz="4800" dirty="0"/>
              <a:t>…</a:t>
            </a:r>
          </a:p>
        </p:txBody>
      </p:sp>
    </p:spTree>
    <p:extLst>
      <p:ext uri="{BB962C8B-B14F-4D97-AF65-F5344CB8AC3E}">
        <p14:creationId xmlns:p14="http://schemas.microsoft.com/office/powerpoint/2010/main" val="119487507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94DE95B-C018-4C19-86F9-FA12E752791A}"/>
              </a:ext>
            </a:extLst>
          </p:cNvPr>
          <p:cNvSpPr>
            <a:spLocks noGrp="1"/>
          </p:cNvSpPr>
          <p:nvPr>
            <p:ph type="title"/>
          </p:nvPr>
        </p:nvSpPr>
        <p:spPr/>
        <p:txBody>
          <a:bodyPr/>
          <a:lstStyle/>
          <a:p>
            <a:endParaRPr lang="tr-TR" dirty="0"/>
          </a:p>
        </p:txBody>
      </p:sp>
      <p:sp>
        <p:nvSpPr>
          <p:cNvPr id="3" name="İçerik Yer Tutucusu 2">
            <a:extLst>
              <a:ext uri="{FF2B5EF4-FFF2-40B4-BE49-F238E27FC236}">
                <a16:creationId xmlns:a16="http://schemas.microsoft.com/office/drawing/2014/main" id="{D0B32875-F16A-4475-8947-FF8E3D36F4C1}"/>
              </a:ext>
            </a:extLst>
          </p:cNvPr>
          <p:cNvSpPr>
            <a:spLocks noGrp="1"/>
          </p:cNvSpPr>
          <p:nvPr>
            <p:ph idx="1"/>
          </p:nvPr>
        </p:nvSpPr>
        <p:spPr>
          <a:xfrm>
            <a:off x="251520" y="2002830"/>
            <a:ext cx="8229600" cy="4450506"/>
          </a:xfrm>
        </p:spPr>
        <p:txBody>
          <a:bodyPr>
            <a:normAutofit/>
          </a:bodyPr>
          <a:lstStyle/>
          <a:p>
            <a:pPr marL="0" indent="0">
              <a:buNone/>
            </a:pPr>
            <a:r>
              <a:rPr lang="en-US" sz="2000" b="1" u="sng" dirty="0" err="1"/>
              <a:t>Diş</a:t>
            </a:r>
            <a:r>
              <a:rPr lang="en-US" sz="2000" b="1" u="sng" dirty="0"/>
              <a:t> </a:t>
            </a:r>
            <a:r>
              <a:rPr lang="en-US" sz="2000" b="1" u="sng" dirty="0" err="1"/>
              <a:t>Hekimliği</a:t>
            </a:r>
            <a:r>
              <a:rPr lang="en-US" sz="2000" b="1" u="sng" dirty="0"/>
              <a:t> </a:t>
            </a:r>
            <a:r>
              <a:rPr lang="en-US" sz="2000" b="1" u="sng" dirty="0" err="1"/>
              <a:t>dergileri</a:t>
            </a:r>
            <a:endParaRPr lang="tr-TR" sz="2000" dirty="0"/>
          </a:p>
          <a:p>
            <a:pPr>
              <a:spcBef>
                <a:spcPts val="0"/>
              </a:spcBef>
            </a:pPr>
            <a:r>
              <a:rPr lang="tr-TR" sz="1600" dirty="0"/>
              <a:t>Ağız Diş ve Çene Cerrahisi - Özel Konular </a:t>
            </a:r>
            <a:r>
              <a:rPr lang="tr-TR" sz="1600" u="sng" dirty="0">
                <a:hlinkClick r:id="rId2"/>
              </a:rPr>
              <a:t>http://www.atifdizini.com/journals/detail?id=473</a:t>
            </a:r>
            <a:endParaRPr lang="tr-TR" sz="1600" dirty="0"/>
          </a:p>
          <a:p>
            <a:pPr>
              <a:spcBef>
                <a:spcPts val="0"/>
              </a:spcBef>
            </a:pPr>
            <a:r>
              <a:rPr lang="tr-TR" sz="1600" dirty="0"/>
              <a:t>Çocuk Diş Hekimliği - Özel Konular </a:t>
            </a:r>
            <a:r>
              <a:rPr lang="tr-TR" sz="1600" u="sng" dirty="0">
                <a:hlinkClick r:id="rId3"/>
              </a:rPr>
              <a:t>http://www.atifdizini.com/journals/detail?id=475</a:t>
            </a:r>
            <a:endParaRPr lang="tr-TR" sz="1600" dirty="0"/>
          </a:p>
          <a:p>
            <a:pPr>
              <a:spcBef>
                <a:spcPts val="0"/>
              </a:spcBef>
            </a:pPr>
            <a:r>
              <a:rPr lang="tr-TR" sz="1600" dirty="0" err="1"/>
              <a:t>Endodonti</a:t>
            </a:r>
            <a:r>
              <a:rPr lang="tr-TR" sz="1600" dirty="0"/>
              <a:t> - Özel Konular </a:t>
            </a:r>
            <a:r>
              <a:rPr lang="tr-TR" sz="1600" u="sng" dirty="0">
                <a:hlinkClick r:id="rId4"/>
              </a:rPr>
              <a:t>http://www.atifdizini.com/journals/detail?id=476</a:t>
            </a:r>
            <a:endParaRPr lang="tr-TR" sz="1600" dirty="0"/>
          </a:p>
          <a:p>
            <a:pPr>
              <a:spcBef>
                <a:spcPts val="0"/>
              </a:spcBef>
            </a:pPr>
            <a:r>
              <a:rPr lang="tr-TR" sz="1600" dirty="0"/>
              <a:t>Ortodonti - Özel Konular </a:t>
            </a:r>
            <a:r>
              <a:rPr lang="tr-TR" sz="1600" u="sng" dirty="0">
                <a:hlinkClick r:id="rId5"/>
              </a:rPr>
              <a:t>http://www.atifdizini.com/journals/detail?id=477</a:t>
            </a:r>
            <a:endParaRPr lang="tr-TR" sz="1600" dirty="0"/>
          </a:p>
          <a:p>
            <a:pPr>
              <a:spcBef>
                <a:spcPts val="0"/>
              </a:spcBef>
            </a:pPr>
            <a:r>
              <a:rPr lang="tr-TR" sz="1600" dirty="0" err="1"/>
              <a:t>Peridontoloji</a:t>
            </a:r>
            <a:r>
              <a:rPr lang="tr-TR" sz="1600" dirty="0"/>
              <a:t> - Özel Konular </a:t>
            </a:r>
            <a:r>
              <a:rPr lang="tr-TR" sz="1600" u="sng" dirty="0">
                <a:hlinkClick r:id="rId6"/>
              </a:rPr>
              <a:t>http://www.atifdizini.com/journals/detail?id=478</a:t>
            </a:r>
            <a:endParaRPr lang="tr-TR" sz="1600" dirty="0"/>
          </a:p>
          <a:p>
            <a:pPr>
              <a:spcBef>
                <a:spcPts val="0"/>
              </a:spcBef>
            </a:pPr>
            <a:r>
              <a:rPr lang="tr-TR" sz="1600" dirty="0" err="1"/>
              <a:t>Protetik</a:t>
            </a:r>
            <a:r>
              <a:rPr lang="tr-TR" sz="1600" dirty="0"/>
              <a:t> Diş Tedavisi - Özel Konular </a:t>
            </a:r>
            <a:r>
              <a:rPr lang="tr-TR" sz="1600" u="sng" dirty="0">
                <a:hlinkClick r:id="rId7"/>
              </a:rPr>
              <a:t>http://www.atifdizini.com/journals/detail?id=479</a:t>
            </a:r>
            <a:endParaRPr lang="tr-TR" sz="1600" dirty="0"/>
          </a:p>
        </p:txBody>
      </p:sp>
      <p:pic>
        <p:nvPicPr>
          <p:cNvPr id="4" name="Picture 2" descr="image001">
            <a:extLst>
              <a:ext uri="{FF2B5EF4-FFF2-40B4-BE49-F238E27FC236}">
                <a16:creationId xmlns:a16="http://schemas.microsoft.com/office/drawing/2014/main" id="{5A6C4937-66FD-4A19-A286-CFF53B473C14}"/>
              </a:ext>
            </a:extLst>
          </p:cNvPr>
          <p:cNvPicPr>
            <a:picLocks noChangeAspect="1" noChangeArrowheads="1"/>
          </p:cNvPicPr>
          <p:nvPr/>
        </p:nvPicPr>
        <p:blipFill>
          <a:blip r:embed="rId8" cstate="print"/>
          <a:srcRect/>
          <a:stretch>
            <a:fillRect/>
          </a:stretch>
        </p:blipFill>
        <p:spPr bwMode="auto">
          <a:xfrm>
            <a:off x="10466" y="-71994"/>
            <a:ext cx="9144000" cy="1691640"/>
          </a:xfrm>
          <a:prstGeom prst="rect">
            <a:avLst/>
          </a:prstGeom>
          <a:noFill/>
          <a:ln w="9525">
            <a:noFill/>
            <a:miter lim="800000"/>
            <a:headEnd/>
            <a:tailEnd/>
          </a:ln>
        </p:spPr>
      </p:pic>
      <p:sp>
        <p:nvSpPr>
          <p:cNvPr id="5" name="Dikdörtgen 4">
            <a:extLst>
              <a:ext uri="{FF2B5EF4-FFF2-40B4-BE49-F238E27FC236}">
                <a16:creationId xmlns:a16="http://schemas.microsoft.com/office/drawing/2014/main" id="{4AD7FAE7-9ABD-4A9A-8D3F-8F1EAB2243B3}"/>
              </a:ext>
            </a:extLst>
          </p:cNvPr>
          <p:cNvSpPr/>
          <p:nvPr/>
        </p:nvSpPr>
        <p:spPr>
          <a:xfrm>
            <a:off x="282030" y="4549002"/>
            <a:ext cx="8861970" cy="1877437"/>
          </a:xfrm>
          <a:prstGeom prst="rect">
            <a:avLst/>
          </a:prstGeom>
        </p:spPr>
        <p:txBody>
          <a:bodyPr wrap="square">
            <a:spAutoFit/>
          </a:bodyPr>
          <a:lstStyle/>
          <a:p>
            <a:r>
              <a:rPr lang="en-US" sz="2000" b="1" u="sng" dirty="0" err="1"/>
              <a:t>Hemşirelik</a:t>
            </a:r>
            <a:r>
              <a:rPr lang="en-US" sz="2000" b="1" u="sng" dirty="0"/>
              <a:t> </a:t>
            </a:r>
            <a:r>
              <a:rPr lang="en-US" sz="2000" b="1" u="sng" dirty="0" err="1"/>
              <a:t>bilimleri</a:t>
            </a:r>
            <a:r>
              <a:rPr lang="en-US" sz="2000" b="1" u="sng" dirty="0"/>
              <a:t> </a:t>
            </a:r>
            <a:r>
              <a:rPr lang="en-US" sz="2000" b="1" u="sng" dirty="0" err="1"/>
              <a:t>dergileri</a:t>
            </a:r>
            <a:endParaRPr lang="tr-TR" sz="2000" dirty="0"/>
          </a:p>
          <a:p>
            <a:pPr marL="285750" indent="-285750">
              <a:buFont typeface="Arial" panose="020B0604020202020204" pitchFamily="34" charset="0"/>
              <a:buChar char="•"/>
            </a:pPr>
            <a:r>
              <a:rPr lang="tr-TR" sz="1600" dirty="0"/>
              <a:t>Cerrahi Hastalıkları Hemşireliği </a:t>
            </a:r>
            <a:r>
              <a:rPr lang="tr-TR" sz="1600" u="sng" dirty="0">
                <a:hlinkClick r:id="rId9"/>
              </a:rPr>
              <a:t>http://www.atifdizini.com/journals/detail?id=469</a:t>
            </a:r>
            <a:endParaRPr lang="tr-TR" sz="1600" dirty="0"/>
          </a:p>
          <a:p>
            <a:pPr marL="285750" indent="-285750">
              <a:buFont typeface="Arial" panose="020B0604020202020204" pitchFamily="34" charset="0"/>
              <a:buChar char="•"/>
            </a:pPr>
            <a:r>
              <a:rPr lang="tr-TR" sz="1600" dirty="0"/>
              <a:t>Çocuk Sağlığı ve Hastalıkları Hemşireliği </a:t>
            </a:r>
            <a:r>
              <a:rPr lang="tr-TR" sz="1600" u="sng" dirty="0">
                <a:hlinkClick r:id="rId10"/>
              </a:rPr>
              <a:t>http://www.atifdizini.com/journals/detail?id=468</a:t>
            </a:r>
            <a:endParaRPr lang="tr-TR" sz="1600" dirty="0"/>
          </a:p>
          <a:p>
            <a:pPr marL="285750" indent="-285750">
              <a:buFont typeface="Arial" panose="020B0604020202020204" pitchFamily="34" charset="0"/>
              <a:buChar char="•"/>
            </a:pPr>
            <a:r>
              <a:rPr lang="tr-TR" sz="1600" dirty="0"/>
              <a:t>Doğum-Kadın Sağlığı ve Hastalıkları Hemşireliği </a:t>
            </a:r>
            <a:r>
              <a:rPr lang="tr-TR" sz="1600" u="sng" dirty="0">
                <a:hlinkClick r:id="rId11"/>
              </a:rPr>
              <a:t>http://www.atifdizini.com/journals/detail?id=464</a:t>
            </a:r>
            <a:endParaRPr lang="tr-TR" sz="1600" dirty="0"/>
          </a:p>
          <a:p>
            <a:pPr marL="285750" indent="-285750">
              <a:buFont typeface="Arial" panose="020B0604020202020204" pitchFamily="34" charset="0"/>
              <a:buChar char="•"/>
            </a:pPr>
            <a:r>
              <a:rPr lang="tr-TR" sz="1600" dirty="0"/>
              <a:t>Halk Sağlığı Hemşireliği - Özel Konular </a:t>
            </a:r>
            <a:r>
              <a:rPr lang="tr-TR" sz="1600" u="sng" dirty="0">
                <a:hlinkClick r:id="rId12"/>
              </a:rPr>
              <a:t>http://www.atifdizini.com/journals/detail?id=467</a:t>
            </a:r>
            <a:endParaRPr lang="tr-TR" sz="1600" dirty="0"/>
          </a:p>
          <a:p>
            <a:pPr marL="285750" indent="-285750">
              <a:buFont typeface="Arial" panose="020B0604020202020204" pitchFamily="34" charset="0"/>
              <a:buChar char="•"/>
            </a:pPr>
            <a:r>
              <a:rPr lang="tr-TR" sz="1600" dirty="0"/>
              <a:t>İç Hastalıkları Hemşireliği - Özel Konular </a:t>
            </a:r>
            <a:r>
              <a:rPr lang="tr-TR" sz="1600" u="sng" dirty="0">
                <a:hlinkClick r:id="rId13"/>
              </a:rPr>
              <a:t>http://www.atifdizini.com/journals/detail?id=465</a:t>
            </a:r>
            <a:endParaRPr lang="tr-TR" sz="1600" dirty="0"/>
          </a:p>
          <a:p>
            <a:pPr marL="285750" indent="-285750">
              <a:buFont typeface="Arial" panose="020B0604020202020204" pitchFamily="34" charset="0"/>
              <a:buChar char="•"/>
            </a:pPr>
            <a:r>
              <a:rPr lang="tr-TR" sz="1600" dirty="0"/>
              <a:t>Psikiyatri Hemşireliği - Özel Konular </a:t>
            </a:r>
            <a:r>
              <a:rPr lang="tr-TR" sz="1600" u="sng" dirty="0">
                <a:hlinkClick r:id="rId14"/>
              </a:rPr>
              <a:t>http://www.atifdizini.com/journals/detail?id=453</a:t>
            </a:r>
            <a:endParaRPr lang="tr-TR" sz="1600" dirty="0"/>
          </a:p>
        </p:txBody>
      </p:sp>
    </p:spTree>
    <p:extLst>
      <p:ext uri="{BB962C8B-B14F-4D97-AF65-F5344CB8AC3E}">
        <p14:creationId xmlns:p14="http://schemas.microsoft.com/office/powerpoint/2010/main" val="652169774"/>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9D80CCF-DFCC-4A69-9DAE-1869AA7C19B2}"/>
              </a:ext>
            </a:extLst>
          </p:cNvPr>
          <p:cNvSpPr>
            <a:spLocks noGrp="1"/>
          </p:cNvSpPr>
          <p:nvPr>
            <p:ph type="title"/>
          </p:nvPr>
        </p:nvSpPr>
        <p:spPr/>
        <p:txBody>
          <a:bodyPr/>
          <a:lstStyle/>
          <a:p>
            <a:endParaRPr lang="tr-TR" dirty="0"/>
          </a:p>
        </p:txBody>
      </p:sp>
      <p:sp>
        <p:nvSpPr>
          <p:cNvPr id="3" name="İçerik Yer Tutucusu 2">
            <a:extLst>
              <a:ext uri="{FF2B5EF4-FFF2-40B4-BE49-F238E27FC236}">
                <a16:creationId xmlns:a16="http://schemas.microsoft.com/office/drawing/2014/main" id="{B6AAD2DD-9328-4462-9FE9-2B4FD45D2A26}"/>
              </a:ext>
            </a:extLst>
          </p:cNvPr>
          <p:cNvSpPr>
            <a:spLocks noGrp="1"/>
          </p:cNvSpPr>
          <p:nvPr>
            <p:ph idx="1"/>
          </p:nvPr>
        </p:nvSpPr>
        <p:spPr>
          <a:xfrm>
            <a:off x="215516" y="1977231"/>
            <a:ext cx="8712968" cy="4525963"/>
          </a:xfrm>
        </p:spPr>
        <p:txBody>
          <a:bodyPr>
            <a:normAutofit fontScale="47500" lnSpcReduction="20000"/>
          </a:bodyPr>
          <a:lstStyle/>
          <a:p>
            <a:pPr marL="0" indent="0">
              <a:buNone/>
            </a:pPr>
            <a:r>
              <a:rPr lang="tr-TR" sz="4200" b="1" u="sng" dirty="0"/>
              <a:t>Veteriner bilimleri dergileri</a:t>
            </a:r>
            <a:endParaRPr lang="tr-TR" sz="4200" dirty="0"/>
          </a:p>
          <a:p>
            <a:r>
              <a:rPr lang="tr-TR" dirty="0"/>
              <a:t>Veteriner Bilimleri Dergisi </a:t>
            </a:r>
            <a:r>
              <a:rPr lang="tr-TR" u="sng" dirty="0">
                <a:hlinkClick r:id="rId2"/>
              </a:rPr>
              <a:t>http://www.atifdizini.com/journals/detail?id=189</a:t>
            </a:r>
            <a:endParaRPr lang="tr-TR" dirty="0"/>
          </a:p>
          <a:p>
            <a:r>
              <a:rPr lang="tr-TR" dirty="0" err="1"/>
              <a:t>Dölerme</a:t>
            </a:r>
            <a:r>
              <a:rPr lang="tr-TR" dirty="0"/>
              <a:t> ve Suni Tohumlama - Özel Konular </a:t>
            </a:r>
            <a:r>
              <a:rPr lang="tr-TR" u="sng" dirty="0">
                <a:hlinkClick r:id="rId3"/>
              </a:rPr>
              <a:t>http://www.atifdizini.com/journals/detail?id=481</a:t>
            </a:r>
            <a:r>
              <a:rPr lang="tr-TR" dirty="0"/>
              <a:t>    </a:t>
            </a:r>
          </a:p>
          <a:p>
            <a:r>
              <a:rPr lang="tr-TR" dirty="0"/>
              <a:t>Hayvan Besleme ve Beslenme Hastalıkları - Özel Konular </a:t>
            </a:r>
            <a:r>
              <a:rPr lang="tr-TR" u="sng" dirty="0">
                <a:hlinkClick r:id="rId4"/>
              </a:rPr>
              <a:t>http://www.atifdizini.com/journals/detail?id=486</a:t>
            </a:r>
            <a:r>
              <a:rPr lang="tr-TR" dirty="0"/>
              <a:t>  </a:t>
            </a:r>
          </a:p>
          <a:p>
            <a:r>
              <a:rPr lang="tr-TR" dirty="0"/>
              <a:t>Veteriner Bilimleri-Cerrahi - Özel Konular </a:t>
            </a:r>
            <a:r>
              <a:rPr lang="tr-TR" u="sng" dirty="0">
                <a:hlinkClick r:id="rId5"/>
              </a:rPr>
              <a:t>http://www.atifdizini.com/journals/detail?id=482</a:t>
            </a:r>
            <a:r>
              <a:rPr lang="tr-TR" dirty="0"/>
              <a:t> </a:t>
            </a:r>
          </a:p>
          <a:p>
            <a:r>
              <a:rPr lang="tr-TR" dirty="0"/>
              <a:t>Veteriner Bilimleri-Doğum ve Jinekoloji - Özel Konular </a:t>
            </a:r>
            <a:r>
              <a:rPr lang="tr-TR" u="sng" dirty="0">
                <a:hlinkClick r:id="rId6"/>
              </a:rPr>
              <a:t>http://www.atifdizini.com/journals/detail?id=483</a:t>
            </a:r>
            <a:endParaRPr lang="tr-TR" dirty="0"/>
          </a:p>
          <a:p>
            <a:r>
              <a:rPr lang="tr-TR" dirty="0"/>
              <a:t>Veteriner Bilimleri -Farmakoloji ve Toksikoloji - Özel Konular </a:t>
            </a:r>
            <a:r>
              <a:rPr lang="tr-TR" u="sng" dirty="0">
                <a:hlinkClick r:id="rId7"/>
              </a:rPr>
              <a:t>http://www.atifdizini.com/journals/detail?id=484</a:t>
            </a:r>
            <a:endParaRPr lang="tr-TR" dirty="0"/>
          </a:p>
          <a:p>
            <a:r>
              <a:rPr lang="tr-TR" dirty="0"/>
              <a:t>Veteriner Bilimleri-İç Hastalıkları - Özel Konular </a:t>
            </a:r>
            <a:r>
              <a:rPr lang="tr-TR" u="sng" dirty="0">
                <a:hlinkClick r:id="rId8"/>
              </a:rPr>
              <a:t>http://www.atifdizini.com/journals/detail?id=487</a:t>
            </a:r>
            <a:endParaRPr lang="tr-TR" dirty="0"/>
          </a:p>
          <a:p>
            <a:pPr marL="0" indent="0">
              <a:buNone/>
            </a:pPr>
            <a:endParaRPr lang="tr-TR" b="1" dirty="0"/>
          </a:p>
          <a:p>
            <a:pPr marL="0" indent="0">
              <a:buNone/>
            </a:pPr>
            <a:endParaRPr lang="tr-TR" dirty="0"/>
          </a:p>
          <a:p>
            <a:pPr marL="0" indent="0">
              <a:buNone/>
            </a:pPr>
            <a:r>
              <a:rPr lang="tr-TR" sz="4200" b="1" u="sng" dirty="0"/>
              <a:t>Pediatri Branşı dergileri</a:t>
            </a:r>
            <a:endParaRPr lang="tr-TR" sz="4200" dirty="0"/>
          </a:p>
          <a:p>
            <a:r>
              <a:rPr lang="tr-TR" sz="3400" dirty="0"/>
              <a:t>Pediatri Dergisi </a:t>
            </a:r>
            <a:r>
              <a:rPr lang="tr-TR" sz="3400" u="sng" dirty="0">
                <a:hlinkClick r:id="rId9"/>
              </a:rPr>
              <a:t>http://www.atifdizini.com/journals/detail?id=41</a:t>
            </a:r>
            <a:r>
              <a:rPr lang="tr-TR" sz="3400" dirty="0"/>
              <a:t>  </a:t>
            </a:r>
          </a:p>
          <a:p>
            <a:r>
              <a:rPr lang="tr-TR" sz="3400" dirty="0"/>
              <a:t>Çocuk Kardiyolojisi -Özel Konular</a:t>
            </a:r>
            <a:r>
              <a:rPr lang="tr-TR" sz="3400" u="sng" dirty="0">
                <a:hlinkClick r:id="rId10"/>
              </a:rPr>
              <a:t>http://www.atifdizini.com/journals/detail?id=626</a:t>
            </a:r>
            <a:endParaRPr lang="tr-TR" sz="3400" dirty="0"/>
          </a:p>
          <a:p>
            <a:r>
              <a:rPr lang="tr-TR" sz="3400" dirty="0"/>
              <a:t>Çocuk Nörolojisi -Özel Konular </a:t>
            </a:r>
            <a:r>
              <a:rPr lang="tr-TR" sz="3400" u="sng" dirty="0">
                <a:hlinkClick r:id="rId11"/>
              </a:rPr>
              <a:t>http://www.atifdizini.com/journals/detail?id=627</a:t>
            </a:r>
            <a:endParaRPr lang="tr-TR" sz="3400" dirty="0"/>
          </a:p>
          <a:p>
            <a:r>
              <a:rPr lang="tr-TR" sz="3400" dirty="0"/>
              <a:t>Çocuk Sosyal Psikiyatrisi -Özel Konular </a:t>
            </a:r>
            <a:r>
              <a:rPr lang="tr-TR" sz="3400" u="sng" dirty="0">
                <a:hlinkClick r:id="rId12"/>
              </a:rPr>
              <a:t>http://www.atifdizini.com/journals/detail?id=503</a:t>
            </a:r>
            <a:endParaRPr lang="tr-TR" sz="3400" dirty="0"/>
          </a:p>
          <a:p>
            <a:endParaRPr lang="tr-TR" dirty="0"/>
          </a:p>
        </p:txBody>
      </p:sp>
      <p:pic>
        <p:nvPicPr>
          <p:cNvPr id="4" name="Picture 2" descr="image001">
            <a:extLst>
              <a:ext uri="{FF2B5EF4-FFF2-40B4-BE49-F238E27FC236}">
                <a16:creationId xmlns:a16="http://schemas.microsoft.com/office/drawing/2014/main" id="{C5ED0E81-A4AA-459C-B869-AF408023A547}"/>
              </a:ext>
            </a:extLst>
          </p:cNvPr>
          <p:cNvPicPr>
            <a:picLocks noChangeAspect="1" noChangeArrowheads="1"/>
          </p:cNvPicPr>
          <p:nvPr/>
        </p:nvPicPr>
        <p:blipFill>
          <a:blip r:embed="rId13" cstate="print"/>
          <a:srcRect/>
          <a:stretch>
            <a:fillRect/>
          </a:stretch>
        </p:blipFill>
        <p:spPr bwMode="auto">
          <a:xfrm>
            <a:off x="-11562" y="15375"/>
            <a:ext cx="9144000" cy="1691640"/>
          </a:xfrm>
          <a:prstGeom prst="rect">
            <a:avLst/>
          </a:prstGeom>
          <a:noFill/>
          <a:ln w="9525">
            <a:noFill/>
            <a:miter lim="800000"/>
            <a:headEnd/>
            <a:tailEnd/>
          </a:ln>
        </p:spPr>
      </p:pic>
    </p:spTree>
    <p:extLst>
      <p:ext uri="{BB962C8B-B14F-4D97-AF65-F5344CB8AC3E}">
        <p14:creationId xmlns:p14="http://schemas.microsoft.com/office/powerpoint/2010/main" val="2520015052"/>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20406" y="2132856"/>
            <a:ext cx="7558608" cy="360040"/>
          </a:xfrm>
        </p:spPr>
        <p:txBody>
          <a:bodyPr>
            <a:noAutofit/>
          </a:bodyPr>
          <a:lstStyle/>
          <a:p>
            <a:r>
              <a:rPr lang="tr-TR" sz="3600" b="1" dirty="0">
                <a:solidFill>
                  <a:srgbClr val="0070C0"/>
                </a:solidFill>
              </a:rPr>
              <a:t>Kapsam</a:t>
            </a:r>
            <a:br>
              <a:rPr lang="tr-TR" sz="3600" b="1" dirty="0">
                <a:solidFill>
                  <a:srgbClr val="0070C0"/>
                </a:solidFill>
              </a:rPr>
            </a:br>
            <a:endParaRPr lang="tr-TR" sz="3600" b="1" dirty="0">
              <a:solidFill>
                <a:srgbClr val="0070C0"/>
              </a:solidFill>
            </a:endParaRPr>
          </a:p>
        </p:txBody>
      </p:sp>
      <p:sp>
        <p:nvSpPr>
          <p:cNvPr id="3" name="2 Alt Başlık"/>
          <p:cNvSpPr>
            <a:spLocks noGrp="1"/>
          </p:cNvSpPr>
          <p:nvPr>
            <p:ph type="subTitle" idx="1"/>
          </p:nvPr>
        </p:nvSpPr>
        <p:spPr>
          <a:xfrm>
            <a:off x="2987824" y="2312876"/>
            <a:ext cx="2808312" cy="4248472"/>
          </a:xfrm>
        </p:spPr>
        <p:txBody>
          <a:bodyPr>
            <a:normAutofit fontScale="55000" lnSpcReduction="20000"/>
          </a:bodyPr>
          <a:lstStyle/>
          <a:p>
            <a:pPr algn="l"/>
            <a:endParaRPr lang="tr-TR" sz="2800" dirty="0">
              <a:solidFill>
                <a:schemeClr val="tx1"/>
              </a:solidFill>
            </a:endParaRPr>
          </a:p>
          <a:p>
            <a:pPr algn="l">
              <a:buFont typeface="Arial" pitchFamily="34" charset="0"/>
              <a:buChar char="•"/>
            </a:pPr>
            <a:r>
              <a:rPr lang="tr-TR" sz="4000" dirty="0">
                <a:solidFill>
                  <a:schemeClr val="tx1"/>
                </a:solidFill>
              </a:rPr>
              <a:t>Tıp</a:t>
            </a:r>
          </a:p>
          <a:p>
            <a:pPr algn="l">
              <a:buFont typeface="Arial" pitchFamily="34" charset="0"/>
              <a:buChar char="•"/>
            </a:pPr>
            <a:r>
              <a:rPr lang="tr-TR" sz="4000" dirty="0">
                <a:solidFill>
                  <a:schemeClr val="tx1"/>
                </a:solidFill>
              </a:rPr>
              <a:t>Eczacılık</a:t>
            </a:r>
          </a:p>
          <a:p>
            <a:pPr algn="l">
              <a:buFont typeface="Arial" pitchFamily="34" charset="0"/>
              <a:buChar char="•"/>
            </a:pPr>
            <a:r>
              <a:rPr lang="tr-TR" sz="4000" dirty="0">
                <a:solidFill>
                  <a:schemeClr val="tx1"/>
                </a:solidFill>
              </a:rPr>
              <a:t>Diş hekimliği</a:t>
            </a:r>
          </a:p>
          <a:p>
            <a:pPr algn="l">
              <a:buFont typeface="Arial" pitchFamily="34" charset="0"/>
              <a:buChar char="•"/>
            </a:pPr>
            <a:r>
              <a:rPr lang="tr-TR" sz="4000" dirty="0">
                <a:solidFill>
                  <a:schemeClr val="tx1"/>
                </a:solidFill>
              </a:rPr>
              <a:t>Hemşirelik</a:t>
            </a:r>
          </a:p>
          <a:p>
            <a:pPr algn="l">
              <a:buFont typeface="Arial" pitchFamily="34" charset="0"/>
              <a:buChar char="•"/>
            </a:pPr>
            <a:r>
              <a:rPr lang="tr-TR" sz="4000" dirty="0">
                <a:solidFill>
                  <a:schemeClr val="tx1"/>
                </a:solidFill>
              </a:rPr>
              <a:t>Veterinerlik</a:t>
            </a:r>
          </a:p>
          <a:p>
            <a:pPr algn="l">
              <a:buFont typeface="Arial" pitchFamily="34" charset="0"/>
              <a:buChar char="•"/>
            </a:pPr>
            <a:r>
              <a:rPr lang="tr-TR" sz="4000" dirty="0">
                <a:solidFill>
                  <a:schemeClr val="tx1"/>
                </a:solidFill>
              </a:rPr>
              <a:t>Beden eğitimi </a:t>
            </a:r>
          </a:p>
          <a:p>
            <a:pPr algn="l">
              <a:buFont typeface="Arial" pitchFamily="34" charset="0"/>
              <a:buChar char="•"/>
            </a:pPr>
            <a:r>
              <a:rPr lang="tr-TR" sz="4000" dirty="0">
                <a:solidFill>
                  <a:schemeClr val="tx1"/>
                </a:solidFill>
              </a:rPr>
              <a:t>Spor Bilimleri</a:t>
            </a:r>
          </a:p>
          <a:p>
            <a:pPr algn="l">
              <a:buFont typeface="Arial" pitchFamily="34" charset="0"/>
              <a:buChar char="•"/>
            </a:pPr>
            <a:r>
              <a:rPr lang="tr-TR" sz="4000" dirty="0">
                <a:solidFill>
                  <a:schemeClr val="tx1"/>
                </a:solidFill>
              </a:rPr>
              <a:t>Fiziksel Tıp</a:t>
            </a:r>
          </a:p>
          <a:p>
            <a:pPr algn="l">
              <a:buFont typeface="Arial" pitchFamily="34" charset="0"/>
              <a:buChar char="•"/>
            </a:pPr>
            <a:r>
              <a:rPr lang="tr-TR" sz="4000" dirty="0">
                <a:solidFill>
                  <a:schemeClr val="tx1"/>
                </a:solidFill>
              </a:rPr>
              <a:t>Rehabilitasyon</a:t>
            </a:r>
          </a:p>
          <a:p>
            <a:pPr algn="l">
              <a:buFont typeface="Arial" pitchFamily="34" charset="0"/>
              <a:buChar char="•"/>
            </a:pPr>
            <a:r>
              <a:rPr lang="tr-TR" sz="4000" dirty="0">
                <a:solidFill>
                  <a:schemeClr val="tx1"/>
                </a:solidFill>
              </a:rPr>
              <a:t>Psikoloji</a:t>
            </a:r>
          </a:p>
          <a:p>
            <a:pPr algn="l">
              <a:buFont typeface="Arial" pitchFamily="34" charset="0"/>
              <a:buChar char="•"/>
            </a:pPr>
            <a:r>
              <a:rPr lang="tr-TR" sz="4000" dirty="0">
                <a:solidFill>
                  <a:schemeClr val="tx1"/>
                </a:solidFill>
              </a:rPr>
              <a:t>Sağlık Bilimleri</a:t>
            </a:r>
          </a:p>
        </p:txBody>
      </p:sp>
      <p:pic>
        <p:nvPicPr>
          <p:cNvPr id="1026" name="Picture 2" descr="image001"/>
          <p:cNvPicPr>
            <a:picLocks noChangeAspect="1" noChangeArrowheads="1"/>
          </p:cNvPicPr>
          <p:nvPr/>
        </p:nvPicPr>
        <p:blipFill>
          <a:blip r:embed="rId2" cstate="print"/>
          <a:srcRect/>
          <a:stretch>
            <a:fillRect/>
          </a:stretch>
        </p:blipFill>
        <p:spPr bwMode="auto">
          <a:xfrm>
            <a:off x="0" y="0"/>
            <a:ext cx="9144000" cy="1691640"/>
          </a:xfrm>
          <a:prstGeom prst="rect">
            <a:avLst/>
          </a:prstGeom>
          <a:noFill/>
          <a:ln w="9525">
            <a:noFill/>
            <a:miter lim="800000"/>
            <a:headEnd/>
            <a:tailEnd/>
          </a:ln>
        </p:spPr>
      </p:pic>
    </p:spTree>
    <p:extLst>
      <p:ext uri="{BB962C8B-B14F-4D97-AF65-F5344CB8AC3E}">
        <p14:creationId xmlns:p14="http://schemas.microsoft.com/office/powerpoint/2010/main" val="19144218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Turkiye_Atif_Dizini_sunum</Template>
  <TotalTime>0</TotalTime>
  <Words>1485</Words>
  <Application>Microsoft Office PowerPoint</Application>
  <PresentationFormat>Ekran Gösterisi (4:3)</PresentationFormat>
  <Paragraphs>187</Paragraphs>
  <Slides>22</Slides>
  <Notes>0</Notes>
  <HiddenSlides>4</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22</vt:i4>
      </vt:variant>
    </vt:vector>
  </HeadingPairs>
  <TitlesOfParts>
    <vt:vector size="25" baseType="lpstr">
      <vt:lpstr>Arial</vt:lpstr>
      <vt:lpstr>Calibri</vt:lpstr>
      <vt:lpstr>Ofis Teması</vt:lpstr>
      <vt:lpstr>Sağlık Bilimleri’nde TEK ULUSAL ATIF TARAMA DİZİNİ</vt:lpstr>
      <vt:lpstr>Eğitim içeriği</vt:lpstr>
      <vt:lpstr>Türkiye Klinikleri</vt:lpstr>
      <vt:lpstr>PowerPoint Sunusu</vt:lpstr>
      <vt:lpstr>Bu dergilerden ''kayıtlı‘’ olan dergilere tam metin erişim 2008'den günümüze sunulmaktadır.  (Özel sayılar dahil) </vt:lpstr>
      <vt:lpstr>Türkiye Klinikleri Dergileri ve Özel Sayılardan Bazıları..</vt:lpstr>
      <vt:lpstr>PowerPoint Sunusu</vt:lpstr>
      <vt:lpstr>PowerPoint Sunusu</vt:lpstr>
      <vt:lpstr>Kapsam </vt:lpstr>
      <vt:lpstr>Atıf Nedir?</vt:lpstr>
      <vt:lpstr>PowerPoint Sunusu</vt:lpstr>
      <vt:lpstr>Atıf Dizininin Amacı Nedir?</vt:lpstr>
      <vt:lpstr>Türkiye Atıf Dizinine Kayıtlı Dergiler</vt:lpstr>
      <vt:lpstr>Neden Atıf Dizini?</vt:lpstr>
      <vt:lpstr>Yeni arayüzdeki avantajlar: </vt:lpstr>
      <vt:lpstr>Kurum İçi Erişim Adresi:</vt:lpstr>
      <vt:lpstr>PowerPoint Sunusu</vt:lpstr>
      <vt:lpstr>PowerPoint Sunusu</vt:lpstr>
      <vt:lpstr>Yıllara göre makale büyüme</vt:lpstr>
      <vt:lpstr>Özellikler;</vt:lpstr>
      <vt:lpstr>TÜRKİYE ATIF DİZİNİ ABONELERİ</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Sağlık Bilimleri’nde TEK ULUSAL ATIF TARAMA DİZİNİ</dc:title>
  <dc:creator>Teknik</dc:creator>
  <cp:lastModifiedBy>Teknik</cp:lastModifiedBy>
  <cp:revision>1</cp:revision>
  <dcterms:created xsi:type="dcterms:W3CDTF">2021-08-18T08:20:13Z</dcterms:created>
  <dcterms:modified xsi:type="dcterms:W3CDTF">2021-08-18T08:21:04Z</dcterms:modified>
</cp:coreProperties>
</file>