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6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9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25FBA5-22EA-C2CB-5613-D70C96327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098734A-5376-F26C-29AF-5FEA3B243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7408BD-E191-B525-F750-6E1EB4A01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7F29ACF-40E8-48AD-6648-02AA550E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27A3A57-055B-6C1D-72F7-82D303E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0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FDDED1-5E96-9163-BE43-4F6EC5A8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2534B8-02E6-FD3C-5B9E-A0875C021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50CB0A-DFEC-17AD-5EE2-F6414289E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F68B90-188F-988D-8CA5-DC8DE5E8F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AC39744-AA3A-D0B0-15E4-96A9ED77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118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CD2F6A6-690B-0E44-17E0-309A69910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6157C6-731C-068D-B166-413106E6F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1A1F82-71BF-8148-D717-0CC8315A2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CD2F34-15FA-34B8-FFBC-42E2BFAD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AFD66AB-F415-3B14-6133-6C79DD8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51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139FDF-3F34-7FFA-283F-C06494C3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FC207A-7D07-2FD3-2F2B-52342167B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C25747-2908-6AD6-5BCE-CDD0CF8F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DB8B594-4676-0FC6-B2C4-98826724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2ED63DB-B37D-F7D2-15FD-7FE4267E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703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96C633-FDB2-43F7-57B3-FC66F8059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2D1735-50E5-3D94-E730-0D2575777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E07F08-89D8-2901-1162-7B24AB20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B0C4DC-00B9-24D2-980E-E51F782E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BFD6A4-04C9-E248-2084-80E996E8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395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319BE-1E35-2979-549E-D8144877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A7F2EAB-58D2-C57B-1FD1-5B1512735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95EE1D6-CD41-9917-F6B2-321CEA77A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E30A545-FD0C-BAF7-48B2-0AEBD65E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D91F46C-28E8-DB7A-476B-70ED70B1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F31695-983C-2891-9FC9-BFBFD119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0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B8F9D8-D7B3-539F-8590-68B294B49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FA45338-1A4D-01E5-905E-D3B803B5D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2A920EE-6A0B-0EAB-2E8D-69950F2C1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12470F0-6B2C-85B4-8EC3-AB2A1FB85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34D8A46-FD38-14A7-C32B-D38FB3118F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94A07B3-EDE1-8CD4-F89A-B0336C8A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AB5A84D-3AB5-741C-A71C-2A1787AE5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D606838-7D31-DAA4-38DF-9B875931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99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37216BF-4B74-8D1F-D4CA-10878398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7302E8D-D8D1-39DC-90B1-F427DFCF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48C71E2-CDB4-8DDE-D755-2F1B03AC5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465BD6-8E8B-7462-0197-9449C9D4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1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AF664CD-4EBA-7666-C747-ED424BEE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6D40AD1-1B7C-60F9-4ACC-126EC56F0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B7CFCAA-94BD-8B30-00F1-814C0D15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96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42FCCC-13EC-32A4-C040-BAE026205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595C40-C836-60DD-745E-B823ABE02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56FDCB4-8CED-68BD-D9D6-B406DA127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66683A7-2703-6EE2-ADF2-5E559A9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3A46D30-DE73-386E-5872-B50F10D2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CAECD1-87E7-2526-B74A-0060E7A1A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84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5E0FBE-AD38-9C0D-28C8-F5F6601B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6B3F77F-64F8-4C56-AE37-382C0119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4AB9A73-7039-F318-D6E5-0C51342E3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A4AC11-7D55-398A-9BA2-DF6080D0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C0C402D-3CD2-C61D-F770-612443F8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8A64EDF-AA89-65ED-F067-3314E42F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84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098DC0A-615B-2559-C282-2AE10E78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C8BCAD-7B14-98C8-0881-AED60022C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9D18C3-400F-4CD3-040A-0CE11BB91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72221B-2D60-403A-B04F-BCB67EA4A0A6}" type="datetimeFigureOut">
              <a:rPr lang="tr-TR" smtClean="0"/>
              <a:t>19.12.2025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8AF04B2-708A-D951-4A5D-C7CE224BD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2430E5-9DEA-851F-9778-D6380F361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04D70A-9BF0-481B-8362-B061D688A59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747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4339-6BFE-C774-E4DC-EFBAA582A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8" y="3311236"/>
            <a:ext cx="10079181" cy="2219214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Akademik Teşvik Ödeneği Kapsamında Web of </a:t>
            </a:r>
            <a:r>
              <a:rPr lang="tr-TR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Science</a:t>
            </a: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Atıf Listesi Hazırlama ve Derginin Q Değerini Bulma </a:t>
            </a: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Kılavuzu</a:t>
            </a:r>
            <a:b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8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tr-TR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Akademik </a:t>
            </a:r>
            <a:r>
              <a:rPr lang="tr-TR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Teşvik Düzenleme, Denetleme ve İtiraz </a:t>
            </a:r>
            <a:r>
              <a:rPr lang="tr-TR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Komisyonu tarafından hazırlanmıştır. </a:t>
            </a:r>
            <a:r>
              <a:rPr lang="tr-TR" sz="1800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tr-TR" sz="18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tr-TR" sz="1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272" y="317744"/>
            <a:ext cx="2420194" cy="19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9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7C388A-B2FF-2B74-8C85-C5424D572E19}"/>
              </a:ext>
            </a:extLst>
          </p:cNvPr>
          <p:cNvGrpSpPr/>
          <p:nvPr/>
        </p:nvGrpSpPr>
        <p:grpSpPr>
          <a:xfrm>
            <a:off x="981572" y="1288285"/>
            <a:ext cx="10080000" cy="5400000"/>
            <a:chOff x="1165699" y="394254"/>
            <a:chExt cx="8981191" cy="5519849"/>
          </a:xfrm>
        </p:grpSpPr>
        <p:pic>
          <p:nvPicPr>
            <p:cNvPr id="13" name="Resim 12" descr="metin, yazılım, sayı, numara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6B692E9D-4258-8B87-3AA3-1ECAF46B8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699" y="394254"/>
              <a:ext cx="8981191" cy="5519849"/>
            </a:xfrm>
            <a:prstGeom prst="rect">
              <a:avLst/>
            </a:prstGeom>
          </p:spPr>
        </p:pic>
        <p:sp>
          <p:nvSpPr>
            <p:cNvPr id="14" name="Dikdörtgen 13">
              <a:extLst>
                <a:ext uri="{FF2B5EF4-FFF2-40B4-BE49-F238E27FC236}">
                  <a16:creationId xmlns:a16="http://schemas.microsoft.com/office/drawing/2014/main" id="{7C52D7D5-59E5-A4C1-9769-F0E4F435D8D1}"/>
                </a:ext>
              </a:extLst>
            </p:cNvPr>
            <p:cNvSpPr/>
            <p:nvPr/>
          </p:nvSpPr>
          <p:spPr>
            <a:xfrm>
              <a:off x="2349906" y="3871451"/>
              <a:ext cx="2104107" cy="147483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5" name="Düz Ok Bağlayıcısı 14">
              <a:extLst>
                <a:ext uri="{FF2B5EF4-FFF2-40B4-BE49-F238E27FC236}">
                  <a16:creationId xmlns:a16="http://schemas.microsoft.com/office/drawing/2014/main" id="{F672150C-6ABE-E1F4-91A1-E5B1874BBC52}"/>
                </a:ext>
              </a:extLst>
            </p:cNvPr>
            <p:cNvCxnSpPr/>
            <p:nvPr/>
          </p:nvCxnSpPr>
          <p:spPr>
            <a:xfrm>
              <a:off x="2512138" y="5192661"/>
              <a:ext cx="3097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F43F1DD-18FD-413F-1488-04E9282F9365}"/>
              </a:ext>
            </a:extLst>
          </p:cNvPr>
          <p:cNvSpPr txBox="1"/>
          <p:nvPr/>
        </p:nvSpPr>
        <p:spPr>
          <a:xfrm>
            <a:off x="636511" y="169715"/>
            <a:ext cx="1115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Yazar filtrelenmesi yapmak amacıyla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Autors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bölümünden tüm yazar listesini görmek ve kontrol etmek için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butonuna tıklanır ve açılan listeden Akademik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Teşvik’e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başvuracak öğretim üyesi/elemanının adı </a:t>
            </a:r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eğer varsa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seçilerek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butonuna tıklanır. </a:t>
            </a:r>
          </a:p>
        </p:txBody>
      </p:sp>
    </p:spTree>
    <p:extLst>
      <p:ext uri="{BB962C8B-B14F-4D97-AF65-F5344CB8AC3E}">
        <p14:creationId xmlns:p14="http://schemas.microsoft.com/office/powerpoint/2010/main" val="358793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EB74DF-AF21-E382-A80C-634BE7C69A3D}"/>
              </a:ext>
            </a:extLst>
          </p:cNvPr>
          <p:cNvGrpSpPr/>
          <p:nvPr/>
        </p:nvGrpSpPr>
        <p:grpSpPr>
          <a:xfrm>
            <a:off x="1056000" y="729000"/>
            <a:ext cx="10080000" cy="5400000"/>
            <a:chOff x="929149" y="266957"/>
            <a:chExt cx="10820400" cy="6324085"/>
          </a:xfrm>
        </p:grpSpPr>
        <p:cxnSp>
          <p:nvCxnSpPr>
            <p:cNvPr id="8" name="Düz Ok Bağlayıcısı 7">
              <a:extLst>
                <a:ext uri="{FF2B5EF4-FFF2-40B4-BE49-F238E27FC236}">
                  <a16:creationId xmlns:a16="http://schemas.microsoft.com/office/drawing/2014/main" id="{E6295AE8-FA1F-CE4E-A0AF-CE571C72EE69}"/>
                </a:ext>
              </a:extLst>
            </p:cNvPr>
            <p:cNvCxnSpPr/>
            <p:nvPr/>
          </p:nvCxnSpPr>
          <p:spPr>
            <a:xfrm>
              <a:off x="9532371" y="5686732"/>
              <a:ext cx="309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Resim 9" descr="metin, ekran görüntüsü, yazılım, bilgisayar simgesi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D2D3F6F4-8335-B40B-5ADD-0EBE2F24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49" y="266957"/>
              <a:ext cx="10820400" cy="6324085"/>
            </a:xfrm>
            <a:prstGeom prst="rect">
              <a:avLst/>
            </a:prstGeom>
          </p:spPr>
        </p:pic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6B4FE247-3557-60B1-37DB-8F5011C21E9A}"/>
                </a:ext>
              </a:extLst>
            </p:cNvPr>
            <p:cNvSpPr/>
            <p:nvPr/>
          </p:nvSpPr>
          <p:spPr>
            <a:xfrm>
              <a:off x="2969339" y="3428999"/>
              <a:ext cx="1174958" cy="4129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2" name="Düz Ok Bağlayıcısı 11">
              <a:extLst>
                <a:ext uri="{FF2B5EF4-FFF2-40B4-BE49-F238E27FC236}">
                  <a16:creationId xmlns:a16="http://schemas.microsoft.com/office/drawing/2014/main" id="{3E2DE6DA-CEC8-EE07-D865-CCB6C659A9C2}"/>
                </a:ext>
              </a:extLst>
            </p:cNvPr>
            <p:cNvCxnSpPr/>
            <p:nvPr/>
          </p:nvCxnSpPr>
          <p:spPr>
            <a:xfrm>
              <a:off x="10225545" y="6275439"/>
              <a:ext cx="309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980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D18D31-1FD2-32BA-D139-468A615C232D}"/>
              </a:ext>
            </a:extLst>
          </p:cNvPr>
          <p:cNvGrpSpPr/>
          <p:nvPr/>
        </p:nvGrpSpPr>
        <p:grpSpPr>
          <a:xfrm>
            <a:off x="1056000" y="729000"/>
            <a:ext cx="10080000" cy="5400000"/>
            <a:chOff x="1007652" y="331634"/>
            <a:chExt cx="9711133" cy="5803695"/>
          </a:xfrm>
        </p:grpSpPr>
        <p:pic>
          <p:nvPicPr>
            <p:cNvPr id="5" name="Resim 4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A636B2E7-2B39-632D-BCED-65ADDDB52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652" y="331634"/>
              <a:ext cx="9711133" cy="5803695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42763F8F-6B8E-43B6-0F05-079DEF8A2285}"/>
                </a:ext>
              </a:extLst>
            </p:cNvPr>
            <p:cNvSpPr/>
            <p:nvPr/>
          </p:nvSpPr>
          <p:spPr>
            <a:xfrm>
              <a:off x="2600628" y="2470353"/>
              <a:ext cx="4950545" cy="4129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607515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1C25BC-A146-FA53-81A9-C7DCC35156E3}"/>
              </a:ext>
            </a:extLst>
          </p:cNvPr>
          <p:cNvGrpSpPr/>
          <p:nvPr/>
        </p:nvGrpSpPr>
        <p:grpSpPr>
          <a:xfrm>
            <a:off x="1385002" y="1288285"/>
            <a:ext cx="10080000" cy="5400000"/>
            <a:chOff x="1241089" y="237314"/>
            <a:chExt cx="9421996" cy="5529304"/>
          </a:xfrm>
        </p:grpSpPr>
        <p:pic>
          <p:nvPicPr>
            <p:cNvPr id="7" name="Resim 6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E09DBBF4-E833-3D2F-3703-39F1CE5A9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089" y="237314"/>
              <a:ext cx="9421996" cy="5529304"/>
            </a:xfrm>
            <a:prstGeom prst="rect">
              <a:avLst/>
            </a:prstGeom>
          </p:spPr>
        </p:pic>
        <p:sp>
          <p:nvSpPr>
            <p:cNvPr id="8" name="Dikdörtgen 7">
              <a:extLst>
                <a:ext uri="{FF2B5EF4-FFF2-40B4-BE49-F238E27FC236}">
                  <a16:creationId xmlns:a16="http://schemas.microsoft.com/office/drawing/2014/main" id="{3487A572-85D6-59B2-207D-F3F36D86FB57}"/>
                </a:ext>
              </a:extLst>
            </p:cNvPr>
            <p:cNvSpPr/>
            <p:nvPr/>
          </p:nvSpPr>
          <p:spPr>
            <a:xfrm>
              <a:off x="2566219" y="4409767"/>
              <a:ext cx="1887794" cy="93652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9" name="Düz Ok Bağlayıcısı 8">
              <a:extLst>
                <a:ext uri="{FF2B5EF4-FFF2-40B4-BE49-F238E27FC236}">
                  <a16:creationId xmlns:a16="http://schemas.microsoft.com/office/drawing/2014/main" id="{B72A339A-BF6A-DE3F-0B58-8BB2F7310BFD}"/>
                </a:ext>
              </a:extLst>
            </p:cNvPr>
            <p:cNvCxnSpPr/>
            <p:nvPr/>
          </p:nvCxnSpPr>
          <p:spPr>
            <a:xfrm>
              <a:off x="2566219" y="4779707"/>
              <a:ext cx="3097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Düz Ok Bağlayıcısı 9">
              <a:extLst>
                <a:ext uri="{FF2B5EF4-FFF2-40B4-BE49-F238E27FC236}">
                  <a16:creationId xmlns:a16="http://schemas.microsoft.com/office/drawing/2014/main" id="{31F8966A-BD0C-FF35-ADED-DC248E12D02A}"/>
                </a:ext>
              </a:extLst>
            </p:cNvPr>
            <p:cNvCxnSpPr>
              <a:cxnSpLocks/>
            </p:cNvCxnSpPr>
            <p:nvPr/>
          </p:nvCxnSpPr>
          <p:spPr>
            <a:xfrm>
              <a:off x="2566219" y="5030429"/>
              <a:ext cx="2802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6EA689F-1B75-A6EE-C206-B52ACE74F2EA}"/>
              </a:ext>
            </a:extLst>
          </p:cNvPr>
          <p:cNvSpPr txBox="1"/>
          <p:nvPr/>
        </p:nvSpPr>
        <p:spPr>
          <a:xfrm>
            <a:off x="636511" y="169715"/>
            <a:ext cx="11157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Akademik Teşvik Yönetmeliği’ne uygun indeksler (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Index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Expanded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(SCIE),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Index (SSCI)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Index (AHCI)) seçilerek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Refine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butonuna tıklanır.</a:t>
            </a:r>
          </a:p>
        </p:txBody>
      </p:sp>
    </p:spTree>
    <p:extLst>
      <p:ext uri="{BB962C8B-B14F-4D97-AF65-F5344CB8AC3E}">
        <p14:creationId xmlns:p14="http://schemas.microsoft.com/office/powerpoint/2010/main" val="741591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6A8F7B3-AA4E-B6C6-A7DB-384438CCCF86}"/>
              </a:ext>
            </a:extLst>
          </p:cNvPr>
          <p:cNvGrpSpPr/>
          <p:nvPr/>
        </p:nvGrpSpPr>
        <p:grpSpPr>
          <a:xfrm>
            <a:off x="1164551" y="1131383"/>
            <a:ext cx="10079999" cy="5400000"/>
            <a:chOff x="843192" y="501438"/>
            <a:chExt cx="10505615" cy="6356562"/>
          </a:xfrm>
        </p:grpSpPr>
        <p:pic>
          <p:nvPicPr>
            <p:cNvPr id="5" name="Resim 4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EA43D316-71A7-19C1-03F6-E47D862C7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92" y="501438"/>
              <a:ext cx="10505615" cy="6356562"/>
            </a:xfrm>
            <a:prstGeom prst="rect">
              <a:avLst/>
            </a:prstGeom>
          </p:spPr>
        </p:pic>
        <p:cxnSp>
          <p:nvCxnSpPr>
            <p:cNvPr id="9" name="Düz Ok Bağlayıcısı 8">
              <a:extLst>
                <a:ext uri="{FF2B5EF4-FFF2-40B4-BE49-F238E27FC236}">
                  <a16:creationId xmlns:a16="http://schemas.microsoft.com/office/drawing/2014/main" id="{02D7BB58-993E-158A-9C15-D2BE6B1799E3}"/>
                </a:ext>
              </a:extLst>
            </p:cNvPr>
            <p:cNvCxnSpPr>
              <a:cxnSpLocks/>
            </p:cNvCxnSpPr>
            <p:nvPr/>
          </p:nvCxnSpPr>
          <p:spPr>
            <a:xfrm>
              <a:off x="10117394" y="2861187"/>
              <a:ext cx="2802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0B6939-89E8-F707-B215-0D2DB7FCA341}"/>
              </a:ext>
            </a:extLst>
          </p:cNvPr>
          <p:cNvSpPr txBox="1"/>
          <p:nvPr/>
        </p:nvSpPr>
        <p:spPr>
          <a:xfrm>
            <a:off x="625623" y="199617"/>
            <a:ext cx="111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Makalenin atıf raporu için ulaşılan sayfa PDF olarak yazdırılır ve makalenin yazar isimlerini içeren ilk sayfası ile birleştirilerek sisteme yüklenir. </a:t>
            </a:r>
          </a:p>
        </p:txBody>
      </p:sp>
    </p:spTree>
    <p:extLst>
      <p:ext uri="{BB962C8B-B14F-4D97-AF65-F5344CB8AC3E}">
        <p14:creationId xmlns:p14="http://schemas.microsoft.com/office/powerpoint/2010/main" val="215506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C4A22-0410-BA53-B843-9845E1716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Arial Black" panose="020B0A04020102020204" pitchFamily="34" charset="0"/>
              </a:rPr>
              <a:t>Derginin Q Değerini Bulma</a:t>
            </a:r>
          </a:p>
        </p:txBody>
      </p:sp>
    </p:spTree>
    <p:extLst>
      <p:ext uri="{BB962C8B-B14F-4D97-AF65-F5344CB8AC3E}">
        <p14:creationId xmlns:p14="http://schemas.microsoft.com/office/powerpoint/2010/main" val="181320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3DFFA3-3CEB-3DD7-5CCB-74E5479C1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341" y="213376"/>
            <a:ext cx="10515600" cy="87632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Öğretim üyesi/elemanının kendi makalelerinin yayınladığı derginin ‘Q değeri’ bilgisini bulmak için yayınlarının bulunduğu listede makalenin altındaki dergi ismine kıllanır.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49D61E-E320-A21A-B000-CFFA09CC430F}"/>
              </a:ext>
            </a:extLst>
          </p:cNvPr>
          <p:cNvGrpSpPr/>
          <p:nvPr/>
        </p:nvGrpSpPr>
        <p:grpSpPr>
          <a:xfrm>
            <a:off x="1141141" y="1244624"/>
            <a:ext cx="10080000" cy="5400000"/>
            <a:chOff x="923341" y="744633"/>
            <a:chExt cx="10080000" cy="5880001"/>
          </a:xfrm>
        </p:grpSpPr>
        <p:pic>
          <p:nvPicPr>
            <p:cNvPr id="5" name="Resim 4" descr="metin, yazılım, web sayfası, web sitesi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9AFEA9E0-436B-DEED-D963-1A905D911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41" y="744633"/>
              <a:ext cx="10080000" cy="5880001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0FBC3682-4920-83D4-F1D1-3079F5554E2F}"/>
                </a:ext>
              </a:extLst>
            </p:cNvPr>
            <p:cNvSpPr/>
            <p:nvPr/>
          </p:nvSpPr>
          <p:spPr>
            <a:xfrm>
              <a:off x="4564031" y="3859619"/>
              <a:ext cx="4872532" cy="13629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Düz Ok Bağlayıcısı 7">
              <a:extLst>
                <a:ext uri="{FF2B5EF4-FFF2-40B4-BE49-F238E27FC236}">
                  <a16:creationId xmlns:a16="http://schemas.microsoft.com/office/drawing/2014/main" id="{79A5EC40-98A9-ABBB-2493-AC7CBBF865D7}"/>
                </a:ext>
              </a:extLst>
            </p:cNvPr>
            <p:cNvCxnSpPr>
              <a:cxnSpLocks/>
            </p:cNvCxnSpPr>
            <p:nvPr/>
          </p:nvCxnSpPr>
          <p:spPr>
            <a:xfrm>
              <a:off x="4835212" y="4458587"/>
              <a:ext cx="509893" cy="16502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Düz Bağlayıcı 10">
              <a:extLst>
                <a:ext uri="{FF2B5EF4-FFF2-40B4-BE49-F238E27FC236}">
                  <a16:creationId xmlns:a16="http://schemas.microsoft.com/office/drawing/2014/main" id="{19C74D0F-1475-9616-A46E-DDC63A9A8ED0}"/>
                </a:ext>
              </a:extLst>
            </p:cNvPr>
            <p:cNvCxnSpPr/>
            <p:nvPr/>
          </p:nvCxnSpPr>
          <p:spPr>
            <a:xfrm>
              <a:off x="4835212" y="4741787"/>
              <a:ext cx="208597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814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8F1052-B78F-D040-5BEE-FA4489A632ED}"/>
              </a:ext>
            </a:extLst>
          </p:cNvPr>
          <p:cNvGrpSpPr>
            <a:grpSpLocks noChangeAspect="1"/>
          </p:cNvGrpSpPr>
          <p:nvPr/>
        </p:nvGrpSpPr>
        <p:grpSpPr>
          <a:xfrm>
            <a:off x="1179551" y="1118117"/>
            <a:ext cx="10080000" cy="5400000"/>
            <a:chOff x="833926" y="338236"/>
            <a:chExt cx="10308771" cy="5949299"/>
          </a:xfrm>
        </p:grpSpPr>
        <p:pic>
          <p:nvPicPr>
            <p:cNvPr id="5" name="Resim 4" descr="metin, yazılım, web sayfası, web sitesi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049A21BB-F52D-E8C4-0E54-EF1F0D761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26" y="338236"/>
              <a:ext cx="10308771" cy="5949299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22646870-12A7-D64B-F8B5-5EB1A6491673}"/>
                </a:ext>
              </a:extLst>
            </p:cNvPr>
            <p:cNvSpPr/>
            <p:nvPr/>
          </p:nvSpPr>
          <p:spPr>
            <a:xfrm>
              <a:off x="4414680" y="4310743"/>
              <a:ext cx="3147264" cy="2902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" name="Başlık 1">
            <a:extLst>
              <a:ext uri="{FF2B5EF4-FFF2-40B4-BE49-F238E27FC236}">
                <a16:creationId xmlns:a16="http://schemas.microsoft.com/office/drawing/2014/main" id="{ABAD10FE-413D-9651-CBD5-07A17CCC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51" y="156523"/>
            <a:ext cx="10515600" cy="858210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Açılan pencereden ‘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’ butonuna tıklanarak derginin Q değerine ulaşılır. </a:t>
            </a:r>
          </a:p>
        </p:txBody>
      </p:sp>
    </p:spTree>
    <p:extLst>
      <p:ext uri="{BB962C8B-B14F-4D97-AF65-F5344CB8AC3E}">
        <p14:creationId xmlns:p14="http://schemas.microsoft.com/office/powerpoint/2010/main" val="164684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7D1A6-2C3B-BFDA-AB25-A8C786A86419}"/>
              </a:ext>
            </a:extLst>
          </p:cNvPr>
          <p:cNvGrpSpPr/>
          <p:nvPr/>
        </p:nvGrpSpPr>
        <p:grpSpPr>
          <a:xfrm>
            <a:off x="495178" y="251338"/>
            <a:ext cx="11201643" cy="5899090"/>
            <a:chOff x="348343" y="479455"/>
            <a:chExt cx="11201643" cy="5899090"/>
          </a:xfrm>
        </p:grpSpPr>
        <p:pic>
          <p:nvPicPr>
            <p:cNvPr id="5" name="Resim 4" descr="metin, yazılım, web sayfası, bilgisayar simgesi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BB562113-6DA7-3CCE-0D61-99A7A38C9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43" y="479455"/>
              <a:ext cx="11201643" cy="5899090"/>
            </a:xfrm>
            <a:prstGeom prst="rect">
              <a:avLst/>
            </a:prstGeom>
          </p:spPr>
        </p:pic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18EB76AA-3C12-CFCD-6108-10ECCEC88310}"/>
                </a:ext>
              </a:extLst>
            </p:cNvPr>
            <p:cNvSpPr/>
            <p:nvPr/>
          </p:nvSpPr>
          <p:spPr>
            <a:xfrm>
              <a:off x="7982857" y="2643940"/>
              <a:ext cx="3309258" cy="5604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" name="Düz Ok Bağlayıcısı 7">
              <a:extLst>
                <a:ext uri="{FF2B5EF4-FFF2-40B4-BE49-F238E27FC236}">
                  <a16:creationId xmlns:a16="http://schemas.microsoft.com/office/drawing/2014/main" id="{B9604DE0-95F9-3F3D-0ACC-A2B235FCE186}"/>
                </a:ext>
              </a:extLst>
            </p:cNvPr>
            <p:cNvCxnSpPr/>
            <p:nvPr/>
          </p:nvCxnSpPr>
          <p:spPr>
            <a:xfrm>
              <a:off x="9840686" y="2830286"/>
              <a:ext cx="449943" cy="2177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6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F6C9C-24DF-4FFF-D506-ADF034CF7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Bu kılavuz Web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(SSCI, SCI-EXPANDED, AHCI) indekslerinde yer alan, öğretim üyesi/elemanının yazar olarak yer almadığı makalelerde, öğretim üyesi/elemanının her bir eserlerine yapılan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atıfıların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dosyaya nasıl ekleneceğini açıklamak amacıyla hazırlanmıştır. 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Ayrıca öğretim üyesi/elemanının kendi makalelerini yayınladığı derginin «Q değeri» bilgisinin bulacağı ilgili bilgiler de eklenmiştir.</a:t>
            </a:r>
          </a:p>
          <a:p>
            <a:pPr algn="just">
              <a:lnSpc>
                <a:spcPct val="150000"/>
              </a:lnSpc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1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74D245-633D-7C83-C702-5A5BD5AE277C}"/>
              </a:ext>
            </a:extLst>
          </p:cNvPr>
          <p:cNvGrpSpPr/>
          <p:nvPr/>
        </p:nvGrpSpPr>
        <p:grpSpPr>
          <a:xfrm>
            <a:off x="1159414" y="1185858"/>
            <a:ext cx="10080000" cy="5400000"/>
            <a:chOff x="1721056" y="498226"/>
            <a:chExt cx="9016028" cy="5478093"/>
          </a:xfrm>
        </p:grpSpPr>
        <p:pic>
          <p:nvPicPr>
            <p:cNvPr id="11" name="Resim 10" descr="metin, yazılım, web sayfası, bilgisayar simgesi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4685FD30-5F0B-9D83-BA0D-664145550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056" y="498226"/>
              <a:ext cx="9016028" cy="5478093"/>
            </a:xfrm>
            <a:prstGeom prst="rect">
              <a:avLst/>
            </a:prstGeom>
          </p:spPr>
        </p:pic>
        <p:pic>
          <p:nvPicPr>
            <p:cNvPr id="12" name="Resim 11">
              <a:extLst>
                <a:ext uri="{FF2B5EF4-FFF2-40B4-BE49-F238E27FC236}">
                  <a16:creationId xmlns:a16="http://schemas.microsoft.com/office/drawing/2014/main" id="{DF089EE2-737E-B91B-EA98-E5B93D82F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84390" y="2965664"/>
              <a:ext cx="1676545" cy="46333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800F9A0-29EC-5A16-E2F9-F67DF039CAB7}"/>
              </a:ext>
            </a:extLst>
          </p:cNvPr>
          <p:cNvSpPr txBox="1"/>
          <p:nvPr/>
        </p:nvSpPr>
        <p:spPr>
          <a:xfrm>
            <a:off x="620486" y="272142"/>
            <a:ext cx="111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Öncelikle “https://www.webofscience.com/wos/woscc/basic-search” adresinden yazar taraması yapılarak öğretim üyesi/elemanının kendi makale listesine ulaşılmalıdır.</a:t>
            </a:r>
          </a:p>
        </p:txBody>
      </p:sp>
    </p:spTree>
    <p:extLst>
      <p:ext uri="{BB962C8B-B14F-4D97-AF65-F5344CB8AC3E}">
        <p14:creationId xmlns:p14="http://schemas.microsoft.com/office/powerpoint/2010/main" val="262754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BC7776E-9B12-6F3D-974B-92CAFA3202A9}"/>
              </a:ext>
            </a:extLst>
          </p:cNvPr>
          <p:cNvGrpSpPr/>
          <p:nvPr/>
        </p:nvGrpSpPr>
        <p:grpSpPr>
          <a:xfrm>
            <a:off x="1056000" y="645545"/>
            <a:ext cx="10080000" cy="5400000"/>
            <a:chOff x="1236498" y="412954"/>
            <a:chExt cx="9190612" cy="5630704"/>
          </a:xfrm>
        </p:grpSpPr>
        <p:pic>
          <p:nvPicPr>
            <p:cNvPr id="10" name="Resim 9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CDD9A762-A22B-78E6-60C9-406D7C713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498" y="412954"/>
              <a:ext cx="9190612" cy="5630704"/>
            </a:xfrm>
            <a:prstGeom prst="rect">
              <a:avLst/>
            </a:prstGeom>
          </p:spPr>
        </p:pic>
        <p:sp>
          <p:nvSpPr>
            <p:cNvPr id="2" name="Dikdörtgen 12">
              <a:extLst>
                <a:ext uri="{FF2B5EF4-FFF2-40B4-BE49-F238E27FC236}">
                  <a16:creationId xmlns:a16="http://schemas.microsoft.com/office/drawing/2014/main" id="{2C7988FE-FA3B-E94E-F3A2-6E92D7A68B90}"/>
                </a:ext>
              </a:extLst>
            </p:cNvPr>
            <p:cNvSpPr/>
            <p:nvPr/>
          </p:nvSpPr>
          <p:spPr>
            <a:xfrm>
              <a:off x="4349366" y="2021581"/>
              <a:ext cx="4729319" cy="7300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2299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4B7CD6-73DC-2830-891D-E4E64EBCF795}"/>
              </a:ext>
            </a:extLst>
          </p:cNvPr>
          <p:cNvGrpSpPr/>
          <p:nvPr/>
        </p:nvGrpSpPr>
        <p:grpSpPr>
          <a:xfrm>
            <a:off x="1159414" y="1185858"/>
            <a:ext cx="10080000" cy="5400000"/>
            <a:chOff x="1099617" y="174942"/>
            <a:chExt cx="9356988" cy="5713350"/>
          </a:xfrm>
        </p:grpSpPr>
        <p:cxnSp>
          <p:nvCxnSpPr>
            <p:cNvPr id="8" name="Düz Ok Bağlayıcısı 7">
              <a:extLst>
                <a:ext uri="{FF2B5EF4-FFF2-40B4-BE49-F238E27FC236}">
                  <a16:creationId xmlns:a16="http://schemas.microsoft.com/office/drawing/2014/main" id="{C1384AE5-887D-8463-36F9-C06701D4FAC6}"/>
                </a:ext>
              </a:extLst>
            </p:cNvPr>
            <p:cNvCxnSpPr/>
            <p:nvPr/>
          </p:nvCxnSpPr>
          <p:spPr>
            <a:xfrm>
              <a:off x="9298854" y="4254909"/>
              <a:ext cx="3097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Resim 11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4AAFB3B8-507B-0F6A-7829-6E226BA54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617" y="174942"/>
              <a:ext cx="9356988" cy="5713350"/>
            </a:xfrm>
            <a:prstGeom prst="rect">
              <a:avLst/>
            </a:prstGeom>
          </p:spPr>
        </p:pic>
        <p:sp>
          <p:nvSpPr>
            <p:cNvPr id="13" name="Dikdörtgen 12">
              <a:extLst>
                <a:ext uri="{FF2B5EF4-FFF2-40B4-BE49-F238E27FC236}">
                  <a16:creationId xmlns:a16="http://schemas.microsoft.com/office/drawing/2014/main" id="{C86AAC15-078F-5D4B-130A-F57CDD8D3F1D}"/>
                </a:ext>
              </a:extLst>
            </p:cNvPr>
            <p:cNvSpPr/>
            <p:nvPr/>
          </p:nvSpPr>
          <p:spPr>
            <a:xfrm>
              <a:off x="8986681" y="3915696"/>
              <a:ext cx="1243778" cy="7300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5" name="Düz Ok Bağlayıcısı 14">
              <a:extLst>
                <a:ext uri="{FF2B5EF4-FFF2-40B4-BE49-F238E27FC236}">
                  <a16:creationId xmlns:a16="http://schemas.microsoft.com/office/drawing/2014/main" id="{335D8998-CCDC-5613-151F-85FED8DDE22D}"/>
                </a:ext>
              </a:extLst>
            </p:cNvPr>
            <p:cNvCxnSpPr/>
            <p:nvPr/>
          </p:nvCxnSpPr>
          <p:spPr>
            <a:xfrm>
              <a:off x="9099755" y="4085303"/>
              <a:ext cx="35395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61CEAF-00A0-1A63-6F1E-B7C9647B38FB}"/>
              </a:ext>
            </a:extLst>
          </p:cNvPr>
          <p:cNvSpPr txBox="1"/>
          <p:nvPr/>
        </p:nvSpPr>
        <p:spPr>
          <a:xfrm>
            <a:off x="620486" y="272142"/>
            <a:ext cx="111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Yazarın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Report”u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alınacak olan makalesinin sol sütununda yer alan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butonuna tıklanır. </a:t>
            </a:r>
          </a:p>
        </p:txBody>
      </p:sp>
    </p:spTree>
    <p:extLst>
      <p:ext uri="{BB962C8B-B14F-4D97-AF65-F5344CB8AC3E}">
        <p14:creationId xmlns:p14="http://schemas.microsoft.com/office/powerpoint/2010/main" val="22621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Resim 14" descr="metin, ekran görüntüsü, yazılım, web sayfas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79AAE22-64D1-FBA5-D786-9A44406A5A1F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13" y="1160134"/>
            <a:ext cx="10080000" cy="5400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4441293-FA54-6560-338F-6D994D6132B9}"/>
              </a:ext>
            </a:extLst>
          </p:cNvPr>
          <p:cNvGrpSpPr/>
          <p:nvPr/>
        </p:nvGrpSpPr>
        <p:grpSpPr>
          <a:xfrm>
            <a:off x="2691022" y="4915868"/>
            <a:ext cx="1755058" cy="973394"/>
            <a:chOff x="2691022" y="4915868"/>
            <a:chExt cx="1755058" cy="973394"/>
          </a:xfrm>
        </p:grpSpPr>
        <p:sp>
          <p:nvSpPr>
            <p:cNvPr id="16" name="Dikdörtgen 15">
              <a:extLst>
                <a:ext uri="{FF2B5EF4-FFF2-40B4-BE49-F238E27FC236}">
                  <a16:creationId xmlns:a16="http://schemas.microsoft.com/office/drawing/2014/main" id="{E842D1C7-9701-5878-742A-D6BF94885DE7}"/>
                </a:ext>
              </a:extLst>
            </p:cNvPr>
            <p:cNvSpPr/>
            <p:nvPr/>
          </p:nvSpPr>
          <p:spPr>
            <a:xfrm>
              <a:off x="2705770" y="4915868"/>
              <a:ext cx="1740310" cy="97339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17" name="Düz Ok Bağlayıcısı 16">
              <a:extLst>
                <a:ext uri="{FF2B5EF4-FFF2-40B4-BE49-F238E27FC236}">
                  <a16:creationId xmlns:a16="http://schemas.microsoft.com/office/drawing/2014/main" id="{EF9780CD-9B1B-9F39-D484-8811D0E966D0}"/>
                </a:ext>
              </a:extLst>
            </p:cNvPr>
            <p:cNvCxnSpPr/>
            <p:nvPr/>
          </p:nvCxnSpPr>
          <p:spPr>
            <a:xfrm>
              <a:off x="2691022" y="5517111"/>
              <a:ext cx="3097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6A51613-5C6F-EFF6-83FB-0696756F0943}"/>
              </a:ext>
            </a:extLst>
          </p:cNvPr>
          <p:cNvSpPr txBox="1"/>
          <p:nvPr/>
        </p:nvSpPr>
        <p:spPr>
          <a:xfrm>
            <a:off x="620485" y="226124"/>
            <a:ext cx="111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Listelenen atıflar arasında yıl filtrelemesi yapabilmek için sağ sütundaki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başlığından ilgili yıl seçilerek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Refine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butonuna tıklanır.</a:t>
            </a:r>
          </a:p>
        </p:txBody>
      </p:sp>
    </p:spTree>
    <p:extLst>
      <p:ext uri="{BB962C8B-B14F-4D97-AF65-F5344CB8AC3E}">
        <p14:creationId xmlns:p14="http://schemas.microsoft.com/office/powerpoint/2010/main" val="169445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464679-3725-A34D-9575-349A6B4F91FC}"/>
              </a:ext>
            </a:extLst>
          </p:cNvPr>
          <p:cNvGrpSpPr/>
          <p:nvPr/>
        </p:nvGrpSpPr>
        <p:grpSpPr>
          <a:xfrm>
            <a:off x="1056000" y="729000"/>
            <a:ext cx="10080000" cy="5400000"/>
            <a:chOff x="1361769" y="314098"/>
            <a:chExt cx="9089108" cy="5566792"/>
          </a:xfrm>
        </p:grpSpPr>
        <p:pic>
          <p:nvPicPr>
            <p:cNvPr id="11" name="Resim 10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2A08616C-C3BC-B6A0-53C1-F884AAA34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769" y="314098"/>
              <a:ext cx="9089108" cy="5566792"/>
            </a:xfrm>
            <a:prstGeom prst="rect">
              <a:avLst/>
            </a:prstGeom>
          </p:spPr>
        </p:pic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69237E02-14B2-8115-0601-9A3228AD3BFD}"/>
                </a:ext>
              </a:extLst>
            </p:cNvPr>
            <p:cNvSpPr/>
            <p:nvPr/>
          </p:nvSpPr>
          <p:spPr>
            <a:xfrm>
              <a:off x="2905432" y="2392228"/>
              <a:ext cx="2104107" cy="3023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59488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A0E379-CE5F-C950-0E33-A6115806A799}"/>
              </a:ext>
            </a:extLst>
          </p:cNvPr>
          <p:cNvGrpSpPr/>
          <p:nvPr/>
        </p:nvGrpSpPr>
        <p:grpSpPr>
          <a:xfrm>
            <a:off x="1297555" y="1038523"/>
            <a:ext cx="9596890" cy="5819477"/>
            <a:chOff x="1449652" y="240270"/>
            <a:chExt cx="9596890" cy="5819477"/>
          </a:xfrm>
        </p:grpSpPr>
        <p:pic>
          <p:nvPicPr>
            <p:cNvPr id="22" name="Resim 21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956426D5-B3BF-7D89-6152-56352A1C0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9652" y="240270"/>
              <a:ext cx="9596890" cy="5819477"/>
            </a:xfrm>
            <a:prstGeom prst="rect">
              <a:avLst/>
            </a:prstGeom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3FBE97FF-22B6-0F7A-34E6-40651E4C826E}"/>
                </a:ext>
              </a:extLst>
            </p:cNvPr>
            <p:cNvSpPr/>
            <p:nvPr/>
          </p:nvSpPr>
          <p:spPr>
            <a:xfrm>
              <a:off x="3129113" y="3496596"/>
              <a:ext cx="1651820" cy="10766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4" name="Düz Ok Bağlayıcısı 23">
              <a:extLst>
                <a:ext uri="{FF2B5EF4-FFF2-40B4-BE49-F238E27FC236}">
                  <a16:creationId xmlns:a16="http://schemas.microsoft.com/office/drawing/2014/main" id="{A2EA5B9C-970D-B060-1B43-20EE472ECF86}"/>
                </a:ext>
              </a:extLst>
            </p:cNvPr>
            <p:cNvCxnSpPr>
              <a:cxnSpLocks/>
            </p:cNvCxnSpPr>
            <p:nvPr/>
          </p:nvCxnSpPr>
          <p:spPr>
            <a:xfrm>
              <a:off x="2809568" y="3990668"/>
              <a:ext cx="319545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Düz Ok Bağlayıcısı 25">
              <a:extLst>
                <a:ext uri="{FF2B5EF4-FFF2-40B4-BE49-F238E27FC236}">
                  <a16:creationId xmlns:a16="http://schemas.microsoft.com/office/drawing/2014/main" id="{03D6BD2E-7299-FD13-694E-0F8F78D41540}"/>
                </a:ext>
              </a:extLst>
            </p:cNvPr>
            <p:cNvCxnSpPr/>
            <p:nvPr/>
          </p:nvCxnSpPr>
          <p:spPr>
            <a:xfrm>
              <a:off x="3615811" y="4469993"/>
              <a:ext cx="30971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0D8C909-1811-CCFD-4A09-4553D7FD21F1}"/>
              </a:ext>
            </a:extLst>
          </p:cNvPr>
          <p:cNvSpPr txBox="1"/>
          <p:nvPr/>
        </p:nvSpPr>
        <p:spPr>
          <a:xfrm>
            <a:off x="636511" y="237489"/>
            <a:ext cx="11157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Access” olan yayınların listeden çıkarılması için sağ sütundaki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Quick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bölümünde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Access” varsa seçilir ve “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” butonuna tıklanır.</a:t>
            </a:r>
          </a:p>
        </p:txBody>
      </p:sp>
    </p:spTree>
    <p:extLst>
      <p:ext uri="{BB962C8B-B14F-4D97-AF65-F5344CB8AC3E}">
        <p14:creationId xmlns:p14="http://schemas.microsoft.com/office/powerpoint/2010/main" val="307670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1EE444-C317-EAE1-8BFA-8B74470DE8EB}"/>
              </a:ext>
            </a:extLst>
          </p:cNvPr>
          <p:cNvGrpSpPr/>
          <p:nvPr/>
        </p:nvGrpSpPr>
        <p:grpSpPr>
          <a:xfrm>
            <a:off x="981572" y="489112"/>
            <a:ext cx="10080000" cy="5400000"/>
            <a:chOff x="685953" y="367344"/>
            <a:chExt cx="10820093" cy="5784097"/>
          </a:xfrm>
        </p:grpSpPr>
        <p:pic>
          <p:nvPicPr>
            <p:cNvPr id="11" name="Resim 10" descr="metin, ekran görüntüsü, yazılım, web sayfası içeren bir resim&#10;&#10;Yapay zeka tarafından oluşturulmuş içerik yanlış olabilir.">
              <a:extLst>
                <a:ext uri="{FF2B5EF4-FFF2-40B4-BE49-F238E27FC236}">
                  <a16:creationId xmlns:a16="http://schemas.microsoft.com/office/drawing/2014/main" id="{2E1CC4B1-DCB8-7AB3-18ED-2EDD74A4C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3" y="367344"/>
              <a:ext cx="10820093" cy="5784097"/>
            </a:xfrm>
            <a:prstGeom prst="rect">
              <a:avLst/>
            </a:prstGeom>
          </p:spPr>
        </p:pic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CF978D0C-D048-0785-BBD3-AE7CF921764C}"/>
                </a:ext>
              </a:extLst>
            </p:cNvPr>
            <p:cNvSpPr/>
            <p:nvPr/>
          </p:nvSpPr>
          <p:spPr>
            <a:xfrm>
              <a:off x="2526887" y="2064773"/>
              <a:ext cx="4198378" cy="3392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01475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295</Words>
  <Application>Microsoft Office PowerPoint</Application>
  <PresentationFormat>Geniş ekran</PresentationFormat>
  <Paragraphs>13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Office Teması</vt:lpstr>
      <vt:lpstr>Akademik Teşvik Ödeneği Kapsamında Web of Science Atıf Listesi Hazırlama ve Derginin Q Değerini Bulma Kılavuzu     Akademik Teşvik Düzenleme, Denetleme ve İtiraz Komisyonu tarafından hazırlanmıştır.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Derginin Q Değerini Bulma</vt:lpstr>
      <vt:lpstr>Öğretim üyesi/elemanının kendi makalelerinin yayınladığı derginin ‘Q değeri’ bilgisini bulmak için yayınlarının bulunduğu listede makalenin altındaki dergi ismine kıllanır.</vt:lpstr>
      <vt:lpstr>Açılan pencereden ‘View journal impact’ butonuna tıklanarak derginin Q değerine ulaşılır.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Akademik Teşvik Ödeneği Kapsamında Web of Science Atıf Listesi Hazırlama ve Derginin Q Değerini Bulma Kılavuzu </dc:title>
  <dc:creator>deniz evrim kavak</dc:creator>
  <cp:lastModifiedBy>yeni</cp:lastModifiedBy>
  <cp:revision>14</cp:revision>
  <cp:lastPrinted>2025-12-15T06:04:12Z</cp:lastPrinted>
  <dcterms:created xsi:type="dcterms:W3CDTF">2025-12-13T18:48:06Z</dcterms:created>
  <dcterms:modified xsi:type="dcterms:W3CDTF">2025-12-19T09:25:46Z</dcterms:modified>
</cp:coreProperties>
</file>