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handoutMasterIdLst>
    <p:handoutMasterId r:id="rId20"/>
  </p:handoutMasterIdLst>
  <p:sldIdLst>
    <p:sldId id="257" r:id="rId2"/>
    <p:sldId id="258" r:id="rId3"/>
    <p:sldId id="280" r:id="rId4"/>
    <p:sldId id="282" r:id="rId5"/>
    <p:sldId id="283" r:id="rId6"/>
    <p:sldId id="284" r:id="rId7"/>
    <p:sldId id="285" r:id="rId8"/>
    <p:sldId id="271" r:id="rId9"/>
    <p:sldId id="286" r:id="rId10"/>
    <p:sldId id="288" r:id="rId11"/>
    <p:sldId id="272"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34497D"/>
    <a:srgbClr val="242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911" autoAdjust="0"/>
  </p:normalViewPr>
  <p:slideViewPr>
    <p:cSldViewPr snapToGrid="0">
      <p:cViewPr varScale="1">
        <p:scale>
          <a:sx n="73" d="100"/>
          <a:sy n="73" d="100"/>
        </p:scale>
        <p:origin x="606" y="7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A0618-1CC2-4EE7-AE69-293DBB4429CF}" type="doc">
      <dgm:prSet loTypeId="urn:microsoft.com/office/officeart/2005/8/layout/hProcess11" loCatId="process" qsTypeId="urn:microsoft.com/office/officeart/2005/8/quickstyle/simple1" qsCatId="simple" csTypeId="urn:microsoft.com/office/officeart/2005/8/colors/accent3_1" csCatId="accent3" phldr="1"/>
      <dgm:spPr/>
      <dgm:t>
        <a:bodyPr/>
        <a:lstStyle/>
        <a:p>
          <a:endParaRPr lang="tr-TR"/>
        </a:p>
      </dgm:t>
    </dgm:pt>
    <dgm:pt modelId="{7DB93CC0-25B2-4247-A20F-546795DB735C}">
      <dgm:prSet phldrT="[Metin]" custT="1"/>
      <dgm:spPr/>
      <dgm:t>
        <a:bodyPr/>
        <a:lstStyle/>
        <a:p>
          <a:r>
            <a:rPr lang="tr-TR" sz="1800" dirty="0">
              <a:latin typeface="+mj-lt"/>
            </a:rPr>
            <a:t>İş yeri belirleme ve staj başvurusu</a:t>
          </a:r>
        </a:p>
      </dgm:t>
    </dgm:pt>
    <dgm:pt modelId="{15F5F7E3-B402-4D0A-89B7-A9CE22C151AA}" type="parTrans" cxnId="{D0E095CA-09DF-4EAC-9D46-7CBC7B920B25}">
      <dgm:prSet/>
      <dgm:spPr/>
      <dgm:t>
        <a:bodyPr/>
        <a:lstStyle/>
        <a:p>
          <a:endParaRPr lang="tr-TR"/>
        </a:p>
      </dgm:t>
    </dgm:pt>
    <dgm:pt modelId="{B731C673-773E-41B7-80AE-328464E82FEB}" type="sibTrans" cxnId="{D0E095CA-09DF-4EAC-9D46-7CBC7B920B25}">
      <dgm:prSet/>
      <dgm:spPr/>
      <dgm:t>
        <a:bodyPr/>
        <a:lstStyle/>
        <a:p>
          <a:endParaRPr lang="tr-TR"/>
        </a:p>
      </dgm:t>
    </dgm:pt>
    <dgm:pt modelId="{83491FE2-4083-4F1C-BB5C-C759C3B0937A}">
      <dgm:prSet phldrT="[Metin]" custT="1"/>
      <dgm:spPr/>
      <dgm:t>
        <a:bodyPr/>
        <a:lstStyle/>
        <a:p>
          <a:r>
            <a:rPr lang="tr-TR" sz="1600" dirty="0"/>
            <a:t>Staj Başlangıcı</a:t>
          </a:r>
        </a:p>
      </dgm:t>
    </dgm:pt>
    <dgm:pt modelId="{C97CDCCB-15A8-4506-BEF3-6408E8B46B42}" type="parTrans" cxnId="{84317D2D-01AA-46C2-9102-DDB75610379A}">
      <dgm:prSet/>
      <dgm:spPr/>
      <dgm:t>
        <a:bodyPr/>
        <a:lstStyle/>
        <a:p>
          <a:endParaRPr lang="tr-TR"/>
        </a:p>
      </dgm:t>
    </dgm:pt>
    <dgm:pt modelId="{CC95F6E1-2F11-440F-8ED2-EFAF409E9D48}" type="sibTrans" cxnId="{84317D2D-01AA-46C2-9102-DDB75610379A}">
      <dgm:prSet/>
      <dgm:spPr/>
      <dgm:t>
        <a:bodyPr/>
        <a:lstStyle/>
        <a:p>
          <a:endParaRPr lang="tr-TR"/>
        </a:p>
      </dgm:t>
    </dgm:pt>
    <dgm:pt modelId="{55DCC996-CBAB-44D5-8EB6-B977D8E026BC}">
      <dgm:prSet phldrT="[Metin]" custT="1"/>
      <dgm:spPr/>
      <dgm:t>
        <a:bodyPr/>
        <a:lstStyle/>
        <a:p>
          <a:r>
            <a:rPr lang="tr-TR" sz="1600" dirty="0"/>
            <a:t>Staj Bitişi</a:t>
          </a:r>
        </a:p>
        <a:p>
          <a:r>
            <a:rPr lang="tr-TR" sz="1600" dirty="0"/>
            <a:t>(Özel Kurumlar)</a:t>
          </a:r>
        </a:p>
      </dgm:t>
    </dgm:pt>
    <dgm:pt modelId="{BDD69555-E3C7-45D5-AE76-597CC720689F}" type="parTrans" cxnId="{47F92E77-2702-408A-A0FF-CAEFDDAB8328}">
      <dgm:prSet/>
      <dgm:spPr/>
      <dgm:t>
        <a:bodyPr/>
        <a:lstStyle/>
        <a:p>
          <a:endParaRPr lang="tr-TR"/>
        </a:p>
      </dgm:t>
    </dgm:pt>
    <dgm:pt modelId="{924E53B5-A31D-4209-BB84-49E6CCCDB2D4}" type="sibTrans" cxnId="{47F92E77-2702-408A-A0FF-CAEFDDAB8328}">
      <dgm:prSet/>
      <dgm:spPr/>
      <dgm:t>
        <a:bodyPr/>
        <a:lstStyle/>
        <a:p>
          <a:endParaRPr lang="tr-TR"/>
        </a:p>
      </dgm:t>
    </dgm:pt>
    <dgm:pt modelId="{BDF48D36-44A1-4CEB-9EB6-918AB28B4568}">
      <dgm:prSet phldrT="[Metin]" custT="1"/>
      <dgm:spPr/>
      <dgm:t>
        <a:bodyPr/>
        <a:lstStyle/>
        <a:p>
          <a:r>
            <a:rPr lang="tr-TR" sz="1600" dirty="0"/>
            <a:t>Staj Bitişi</a:t>
          </a:r>
        </a:p>
        <a:p>
          <a:r>
            <a:rPr lang="tr-TR" sz="1600" dirty="0"/>
            <a:t>(Resmi Kurumlar)</a:t>
          </a:r>
        </a:p>
      </dgm:t>
    </dgm:pt>
    <dgm:pt modelId="{10352688-876C-45D1-A708-B2D6704A50E3}" type="parTrans" cxnId="{A6782C1B-9CA3-4F3B-A490-104C1C6660BD}">
      <dgm:prSet/>
      <dgm:spPr/>
      <dgm:t>
        <a:bodyPr/>
        <a:lstStyle/>
        <a:p>
          <a:endParaRPr lang="tr-TR"/>
        </a:p>
      </dgm:t>
    </dgm:pt>
    <dgm:pt modelId="{60D4332A-DA01-4DDC-B654-B5ADCBB9B2E1}" type="sibTrans" cxnId="{A6782C1B-9CA3-4F3B-A490-104C1C6660BD}">
      <dgm:prSet/>
      <dgm:spPr/>
      <dgm:t>
        <a:bodyPr/>
        <a:lstStyle/>
        <a:p>
          <a:endParaRPr lang="tr-TR"/>
        </a:p>
      </dgm:t>
    </dgm:pt>
    <dgm:pt modelId="{B4225AD9-2EF0-4931-9AC2-CF82912FC58B}">
      <dgm:prSet phldrT="[Metin]" custT="1"/>
      <dgm:spPr/>
      <dgm:t>
        <a:bodyPr/>
        <a:lstStyle/>
        <a:p>
          <a:r>
            <a:rPr lang="tr-TR" sz="1600" dirty="0"/>
            <a:t>Staj Defteri Teslimi</a:t>
          </a:r>
        </a:p>
      </dgm:t>
    </dgm:pt>
    <dgm:pt modelId="{54FE98A9-ED88-4B1E-B4BC-76F3E09B7C6D}" type="parTrans" cxnId="{34B270D3-DB80-4ED7-8876-5C200FD67E05}">
      <dgm:prSet/>
      <dgm:spPr/>
      <dgm:t>
        <a:bodyPr/>
        <a:lstStyle/>
        <a:p>
          <a:endParaRPr lang="tr-TR"/>
        </a:p>
      </dgm:t>
    </dgm:pt>
    <dgm:pt modelId="{E92418D8-85D2-4FA8-AB6E-095CC150D91C}" type="sibTrans" cxnId="{34B270D3-DB80-4ED7-8876-5C200FD67E05}">
      <dgm:prSet/>
      <dgm:spPr/>
      <dgm:t>
        <a:bodyPr/>
        <a:lstStyle/>
        <a:p>
          <a:endParaRPr lang="tr-TR"/>
        </a:p>
      </dgm:t>
    </dgm:pt>
    <dgm:pt modelId="{6AF841CF-D21A-48CA-BFCD-B49D95EBA66B}" type="pres">
      <dgm:prSet presAssocID="{8D7A0618-1CC2-4EE7-AE69-293DBB4429CF}" presName="Name0" presStyleCnt="0">
        <dgm:presLayoutVars>
          <dgm:dir/>
          <dgm:resizeHandles val="exact"/>
        </dgm:presLayoutVars>
      </dgm:prSet>
      <dgm:spPr/>
      <dgm:t>
        <a:bodyPr/>
        <a:lstStyle/>
        <a:p>
          <a:endParaRPr lang="tr-TR"/>
        </a:p>
      </dgm:t>
    </dgm:pt>
    <dgm:pt modelId="{0E302F97-A20F-438B-9929-AE790025B5AB}" type="pres">
      <dgm:prSet presAssocID="{8D7A0618-1CC2-4EE7-AE69-293DBB4429CF}" presName="arrow" presStyleLbl="bgShp" presStyleIdx="0" presStyleCnt="1" custScaleY="24862" custLinFactNeighborY="-3685"/>
      <dgm:spPr/>
    </dgm:pt>
    <dgm:pt modelId="{32BF6819-0174-4980-8823-A3FA36EE132E}" type="pres">
      <dgm:prSet presAssocID="{8D7A0618-1CC2-4EE7-AE69-293DBB4429CF}" presName="points" presStyleCnt="0"/>
      <dgm:spPr/>
    </dgm:pt>
    <dgm:pt modelId="{553B484E-F43D-4D8C-A0FE-AF7CF406E650}" type="pres">
      <dgm:prSet presAssocID="{7DB93CC0-25B2-4247-A20F-546795DB735C}" presName="compositeA" presStyleCnt="0"/>
      <dgm:spPr/>
    </dgm:pt>
    <dgm:pt modelId="{46AC110A-3746-4896-84AA-51E3AB659125}" type="pres">
      <dgm:prSet presAssocID="{7DB93CC0-25B2-4247-A20F-546795DB735C}" presName="textA" presStyleLbl="revTx" presStyleIdx="0" presStyleCnt="5" custScaleX="105174" custScaleY="71247" custLinFactNeighborX="-280" custLinFactNeighborY="19927">
        <dgm:presLayoutVars>
          <dgm:bulletEnabled val="1"/>
        </dgm:presLayoutVars>
      </dgm:prSet>
      <dgm:spPr/>
      <dgm:t>
        <a:bodyPr/>
        <a:lstStyle/>
        <a:p>
          <a:endParaRPr lang="tr-TR"/>
        </a:p>
      </dgm:t>
    </dgm:pt>
    <dgm:pt modelId="{C1EA9A7D-DEBA-4D0D-B69F-D408C3305B5B}" type="pres">
      <dgm:prSet presAssocID="{7DB93CC0-25B2-4247-A20F-546795DB735C}" presName="circleA" presStyleLbl="node1" presStyleIdx="0" presStyleCnt="5" custLinFactNeighborY="14013"/>
      <dgm:spPr/>
    </dgm:pt>
    <dgm:pt modelId="{FD4B57B4-0038-49C1-953F-D15E7446A859}" type="pres">
      <dgm:prSet presAssocID="{7DB93CC0-25B2-4247-A20F-546795DB735C}" presName="spaceA" presStyleCnt="0"/>
      <dgm:spPr/>
    </dgm:pt>
    <dgm:pt modelId="{E42111EB-D104-433C-ABEB-5C3DA9CD9F29}" type="pres">
      <dgm:prSet presAssocID="{B731C673-773E-41B7-80AE-328464E82FEB}" presName="space" presStyleCnt="0"/>
      <dgm:spPr/>
    </dgm:pt>
    <dgm:pt modelId="{B81AF2B0-88C8-44B5-8242-A6E116CCC2C3}" type="pres">
      <dgm:prSet presAssocID="{83491FE2-4083-4F1C-BB5C-C759C3B0937A}" presName="compositeB" presStyleCnt="0"/>
      <dgm:spPr/>
    </dgm:pt>
    <dgm:pt modelId="{55A069EB-1FAF-455B-9A1F-22AE9AF6F561}" type="pres">
      <dgm:prSet presAssocID="{83491FE2-4083-4F1C-BB5C-C759C3B0937A}" presName="textB" presStyleLbl="revTx" presStyleIdx="1" presStyleCnt="5" custScaleY="33537" custLinFactY="-35022" custLinFactNeighborY="-100000">
        <dgm:presLayoutVars>
          <dgm:bulletEnabled val="1"/>
        </dgm:presLayoutVars>
      </dgm:prSet>
      <dgm:spPr/>
      <dgm:t>
        <a:bodyPr/>
        <a:lstStyle/>
        <a:p>
          <a:endParaRPr lang="tr-TR"/>
        </a:p>
      </dgm:t>
    </dgm:pt>
    <dgm:pt modelId="{525907D5-37FF-45F2-BA5B-7F2E6BDB18C2}" type="pres">
      <dgm:prSet presAssocID="{83491FE2-4083-4F1C-BB5C-C759C3B0937A}" presName="circleB" presStyleLbl="node1" presStyleIdx="1" presStyleCnt="5" custLinFactNeighborY="-82284"/>
      <dgm:spPr/>
    </dgm:pt>
    <dgm:pt modelId="{8B1D8962-301B-4A77-ACEC-1B500AC9D890}" type="pres">
      <dgm:prSet presAssocID="{83491FE2-4083-4F1C-BB5C-C759C3B0937A}" presName="spaceB" presStyleCnt="0"/>
      <dgm:spPr/>
    </dgm:pt>
    <dgm:pt modelId="{E8692DAC-0192-47EB-947D-73B1B6127DD4}" type="pres">
      <dgm:prSet presAssocID="{CC95F6E1-2F11-440F-8ED2-EFAF409E9D48}" presName="space" presStyleCnt="0"/>
      <dgm:spPr/>
    </dgm:pt>
    <dgm:pt modelId="{DF99EBF0-7A97-4954-8C30-8CDDA2E15E5F}" type="pres">
      <dgm:prSet presAssocID="{55DCC996-CBAB-44D5-8EB6-B977D8E026BC}" presName="compositeA" presStyleCnt="0"/>
      <dgm:spPr/>
    </dgm:pt>
    <dgm:pt modelId="{05F98FF6-A9E7-4A6E-A95C-F8E0846EC5A7}" type="pres">
      <dgm:prSet presAssocID="{55DCC996-CBAB-44D5-8EB6-B977D8E026BC}" presName="textA" presStyleLbl="revTx" presStyleIdx="2" presStyleCnt="5" custScaleX="136588" custScaleY="55554" custLinFactNeighborY="31697">
        <dgm:presLayoutVars>
          <dgm:bulletEnabled val="1"/>
        </dgm:presLayoutVars>
      </dgm:prSet>
      <dgm:spPr/>
      <dgm:t>
        <a:bodyPr/>
        <a:lstStyle/>
        <a:p>
          <a:endParaRPr lang="tr-TR"/>
        </a:p>
      </dgm:t>
    </dgm:pt>
    <dgm:pt modelId="{7C0CFA6C-43FB-4BB6-91FB-9ECB84888B32}" type="pres">
      <dgm:prSet presAssocID="{55DCC996-CBAB-44D5-8EB6-B977D8E026BC}" presName="circleA" presStyleLbl="node1" presStyleIdx="2" presStyleCnt="5" custLinFactNeighborY="27435"/>
      <dgm:spPr/>
    </dgm:pt>
    <dgm:pt modelId="{7C657D8A-93F6-43BC-AEE7-AEF73C65D6E2}" type="pres">
      <dgm:prSet presAssocID="{55DCC996-CBAB-44D5-8EB6-B977D8E026BC}" presName="spaceA" presStyleCnt="0"/>
      <dgm:spPr/>
    </dgm:pt>
    <dgm:pt modelId="{85CE96FD-676C-495C-BDB4-E1FB19BE55F7}" type="pres">
      <dgm:prSet presAssocID="{924E53B5-A31D-4209-BB84-49E6CCCDB2D4}" presName="space" presStyleCnt="0"/>
      <dgm:spPr/>
    </dgm:pt>
    <dgm:pt modelId="{7AC73E69-68D9-4DA7-BF96-2FD76D4030FE}" type="pres">
      <dgm:prSet presAssocID="{BDF48D36-44A1-4CEB-9EB6-918AB28B4568}" presName="compositeB" presStyleCnt="0"/>
      <dgm:spPr/>
    </dgm:pt>
    <dgm:pt modelId="{A9EF2BAC-9949-48B0-938A-CD7CB9F38C02}" type="pres">
      <dgm:prSet presAssocID="{BDF48D36-44A1-4CEB-9EB6-918AB28B4568}" presName="textB" presStyleLbl="revTx" presStyleIdx="3" presStyleCnt="5" custScaleX="102973" custScaleY="55554" custLinFactY="-28994" custLinFactNeighborY="-100000">
        <dgm:presLayoutVars>
          <dgm:bulletEnabled val="1"/>
        </dgm:presLayoutVars>
      </dgm:prSet>
      <dgm:spPr/>
      <dgm:t>
        <a:bodyPr/>
        <a:lstStyle/>
        <a:p>
          <a:endParaRPr lang="tr-TR"/>
        </a:p>
      </dgm:t>
    </dgm:pt>
    <dgm:pt modelId="{D11A21AF-473B-4214-ACA5-D6561D69FF69}" type="pres">
      <dgm:prSet presAssocID="{BDF48D36-44A1-4CEB-9EB6-918AB28B4568}" presName="circleB" presStyleLbl="node1" presStyleIdx="3" presStyleCnt="5" custLinFactNeighborY="-62493"/>
      <dgm:spPr/>
    </dgm:pt>
    <dgm:pt modelId="{7613A61B-92FB-46F4-9D01-413C4A658DEA}" type="pres">
      <dgm:prSet presAssocID="{BDF48D36-44A1-4CEB-9EB6-918AB28B4568}" presName="spaceB" presStyleCnt="0"/>
      <dgm:spPr/>
    </dgm:pt>
    <dgm:pt modelId="{825C160F-52FE-4225-AEA9-0419E6A41CAE}" type="pres">
      <dgm:prSet presAssocID="{60D4332A-DA01-4DDC-B654-B5ADCBB9B2E1}" presName="space" presStyleCnt="0"/>
      <dgm:spPr/>
    </dgm:pt>
    <dgm:pt modelId="{ECECDE19-6FCE-4240-B128-23C6F607CC8B}" type="pres">
      <dgm:prSet presAssocID="{B4225AD9-2EF0-4931-9AC2-CF82912FC58B}" presName="compositeA" presStyleCnt="0"/>
      <dgm:spPr/>
    </dgm:pt>
    <dgm:pt modelId="{91523154-830A-47FD-9BB4-CAB61960F385}" type="pres">
      <dgm:prSet presAssocID="{B4225AD9-2EF0-4931-9AC2-CF82912FC58B}" presName="textA" presStyleLbl="revTx" presStyleIdx="4" presStyleCnt="5">
        <dgm:presLayoutVars>
          <dgm:bulletEnabled val="1"/>
        </dgm:presLayoutVars>
      </dgm:prSet>
      <dgm:spPr/>
      <dgm:t>
        <a:bodyPr/>
        <a:lstStyle/>
        <a:p>
          <a:endParaRPr lang="tr-TR"/>
        </a:p>
      </dgm:t>
    </dgm:pt>
    <dgm:pt modelId="{935665C0-33B8-4146-9EA0-309A57872B22}" type="pres">
      <dgm:prSet presAssocID="{B4225AD9-2EF0-4931-9AC2-CF82912FC58B}" presName="circleA" presStyleLbl="node1" presStyleIdx="4" presStyleCnt="5" custLinFactNeighborY="-17310"/>
      <dgm:spPr/>
    </dgm:pt>
    <dgm:pt modelId="{9D94CE2E-1939-4177-BFD9-4255C56EA954}" type="pres">
      <dgm:prSet presAssocID="{B4225AD9-2EF0-4931-9AC2-CF82912FC58B}" presName="spaceA" presStyleCnt="0"/>
      <dgm:spPr/>
    </dgm:pt>
  </dgm:ptLst>
  <dgm:cxnLst>
    <dgm:cxn modelId="{A6782C1B-9CA3-4F3B-A490-104C1C6660BD}" srcId="{8D7A0618-1CC2-4EE7-AE69-293DBB4429CF}" destId="{BDF48D36-44A1-4CEB-9EB6-918AB28B4568}" srcOrd="3" destOrd="0" parTransId="{10352688-876C-45D1-A708-B2D6704A50E3}" sibTransId="{60D4332A-DA01-4DDC-B654-B5ADCBB9B2E1}"/>
    <dgm:cxn modelId="{FD414694-A89A-4E4E-900E-508C8F0A62BA}" type="presOf" srcId="{7DB93CC0-25B2-4247-A20F-546795DB735C}" destId="{46AC110A-3746-4896-84AA-51E3AB659125}" srcOrd="0" destOrd="0" presId="urn:microsoft.com/office/officeart/2005/8/layout/hProcess11"/>
    <dgm:cxn modelId="{D513A74D-7A1A-4400-A169-C36DDEE4F7E4}" type="presOf" srcId="{8D7A0618-1CC2-4EE7-AE69-293DBB4429CF}" destId="{6AF841CF-D21A-48CA-BFCD-B49D95EBA66B}" srcOrd="0" destOrd="0" presId="urn:microsoft.com/office/officeart/2005/8/layout/hProcess11"/>
    <dgm:cxn modelId="{9829B49F-BDCB-4549-9AB7-FBB7E67916DD}" type="presOf" srcId="{55DCC996-CBAB-44D5-8EB6-B977D8E026BC}" destId="{05F98FF6-A9E7-4A6E-A95C-F8E0846EC5A7}" srcOrd="0" destOrd="0" presId="urn:microsoft.com/office/officeart/2005/8/layout/hProcess11"/>
    <dgm:cxn modelId="{47F92E77-2702-408A-A0FF-CAEFDDAB8328}" srcId="{8D7A0618-1CC2-4EE7-AE69-293DBB4429CF}" destId="{55DCC996-CBAB-44D5-8EB6-B977D8E026BC}" srcOrd="2" destOrd="0" parTransId="{BDD69555-E3C7-45D5-AE76-597CC720689F}" sibTransId="{924E53B5-A31D-4209-BB84-49E6CCCDB2D4}"/>
    <dgm:cxn modelId="{04493D4D-DDCE-4076-91B3-84478D15CA5A}" type="presOf" srcId="{83491FE2-4083-4F1C-BB5C-C759C3B0937A}" destId="{55A069EB-1FAF-455B-9A1F-22AE9AF6F561}" srcOrd="0" destOrd="0" presId="urn:microsoft.com/office/officeart/2005/8/layout/hProcess11"/>
    <dgm:cxn modelId="{D096EF34-4F75-4D79-88BF-552C11B431B1}" type="presOf" srcId="{B4225AD9-2EF0-4931-9AC2-CF82912FC58B}" destId="{91523154-830A-47FD-9BB4-CAB61960F385}" srcOrd="0" destOrd="0" presId="urn:microsoft.com/office/officeart/2005/8/layout/hProcess11"/>
    <dgm:cxn modelId="{CAD4B248-35D6-47D2-835D-200504804D91}" type="presOf" srcId="{BDF48D36-44A1-4CEB-9EB6-918AB28B4568}" destId="{A9EF2BAC-9949-48B0-938A-CD7CB9F38C02}" srcOrd="0" destOrd="0" presId="urn:microsoft.com/office/officeart/2005/8/layout/hProcess11"/>
    <dgm:cxn modelId="{34B270D3-DB80-4ED7-8876-5C200FD67E05}" srcId="{8D7A0618-1CC2-4EE7-AE69-293DBB4429CF}" destId="{B4225AD9-2EF0-4931-9AC2-CF82912FC58B}" srcOrd="4" destOrd="0" parTransId="{54FE98A9-ED88-4B1E-B4BC-76F3E09B7C6D}" sibTransId="{E92418D8-85D2-4FA8-AB6E-095CC150D91C}"/>
    <dgm:cxn modelId="{D0E095CA-09DF-4EAC-9D46-7CBC7B920B25}" srcId="{8D7A0618-1CC2-4EE7-AE69-293DBB4429CF}" destId="{7DB93CC0-25B2-4247-A20F-546795DB735C}" srcOrd="0" destOrd="0" parTransId="{15F5F7E3-B402-4D0A-89B7-A9CE22C151AA}" sibTransId="{B731C673-773E-41B7-80AE-328464E82FEB}"/>
    <dgm:cxn modelId="{84317D2D-01AA-46C2-9102-DDB75610379A}" srcId="{8D7A0618-1CC2-4EE7-AE69-293DBB4429CF}" destId="{83491FE2-4083-4F1C-BB5C-C759C3B0937A}" srcOrd="1" destOrd="0" parTransId="{C97CDCCB-15A8-4506-BEF3-6408E8B46B42}" sibTransId="{CC95F6E1-2F11-440F-8ED2-EFAF409E9D48}"/>
    <dgm:cxn modelId="{6E0AC2A7-7595-46F0-BDD9-C6D4BD01DC77}" type="presParOf" srcId="{6AF841CF-D21A-48CA-BFCD-B49D95EBA66B}" destId="{0E302F97-A20F-438B-9929-AE790025B5AB}" srcOrd="0" destOrd="0" presId="urn:microsoft.com/office/officeart/2005/8/layout/hProcess11"/>
    <dgm:cxn modelId="{9DF227CA-CE3F-496F-8B02-879745FABAE7}" type="presParOf" srcId="{6AF841CF-D21A-48CA-BFCD-B49D95EBA66B}" destId="{32BF6819-0174-4980-8823-A3FA36EE132E}" srcOrd="1" destOrd="0" presId="urn:microsoft.com/office/officeart/2005/8/layout/hProcess11"/>
    <dgm:cxn modelId="{7113433D-C5D1-4EF6-AE04-42A3AC633524}" type="presParOf" srcId="{32BF6819-0174-4980-8823-A3FA36EE132E}" destId="{553B484E-F43D-4D8C-A0FE-AF7CF406E650}" srcOrd="0" destOrd="0" presId="urn:microsoft.com/office/officeart/2005/8/layout/hProcess11"/>
    <dgm:cxn modelId="{23F73A75-8689-483E-9345-16C4BD2E69CE}" type="presParOf" srcId="{553B484E-F43D-4D8C-A0FE-AF7CF406E650}" destId="{46AC110A-3746-4896-84AA-51E3AB659125}" srcOrd="0" destOrd="0" presId="urn:microsoft.com/office/officeart/2005/8/layout/hProcess11"/>
    <dgm:cxn modelId="{1981B050-61E9-4177-9CDD-0BEDDA44DF5C}" type="presParOf" srcId="{553B484E-F43D-4D8C-A0FE-AF7CF406E650}" destId="{C1EA9A7D-DEBA-4D0D-B69F-D408C3305B5B}" srcOrd="1" destOrd="0" presId="urn:microsoft.com/office/officeart/2005/8/layout/hProcess11"/>
    <dgm:cxn modelId="{8B363AD3-BE62-4A59-96CE-F0D69C4CD5BE}" type="presParOf" srcId="{553B484E-F43D-4D8C-A0FE-AF7CF406E650}" destId="{FD4B57B4-0038-49C1-953F-D15E7446A859}" srcOrd="2" destOrd="0" presId="urn:microsoft.com/office/officeart/2005/8/layout/hProcess11"/>
    <dgm:cxn modelId="{CB69AC75-F76A-4230-9E1D-C33295E6E14D}" type="presParOf" srcId="{32BF6819-0174-4980-8823-A3FA36EE132E}" destId="{E42111EB-D104-433C-ABEB-5C3DA9CD9F29}" srcOrd="1" destOrd="0" presId="urn:microsoft.com/office/officeart/2005/8/layout/hProcess11"/>
    <dgm:cxn modelId="{D6D0E007-5604-4E27-8717-466918D9CDD9}" type="presParOf" srcId="{32BF6819-0174-4980-8823-A3FA36EE132E}" destId="{B81AF2B0-88C8-44B5-8242-A6E116CCC2C3}" srcOrd="2" destOrd="0" presId="urn:microsoft.com/office/officeart/2005/8/layout/hProcess11"/>
    <dgm:cxn modelId="{F8FDCE1E-C096-48B1-8387-06EC57119C15}" type="presParOf" srcId="{B81AF2B0-88C8-44B5-8242-A6E116CCC2C3}" destId="{55A069EB-1FAF-455B-9A1F-22AE9AF6F561}" srcOrd="0" destOrd="0" presId="urn:microsoft.com/office/officeart/2005/8/layout/hProcess11"/>
    <dgm:cxn modelId="{31EAB118-E74B-4730-9C67-FCA73067D5E7}" type="presParOf" srcId="{B81AF2B0-88C8-44B5-8242-A6E116CCC2C3}" destId="{525907D5-37FF-45F2-BA5B-7F2E6BDB18C2}" srcOrd="1" destOrd="0" presId="urn:microsoft.com/office/officeart/2005/8/layout/hProcess11"/>
    <dgm:cxn modelId="{AD7E0490-B919-48E5-8E1D-C2CCEDFB8C89}" type="presParOf" srcId="{B81AF2B0-88C8-44B5-8242-A6E116CCC2C3}" destId="{8B1D8962-301B-4A77-ACEC-1B500AC9D890}" srcOrd="2" destOrd="0" presId="urn:microsoft.com/office/officeart/2005/8/layout/hProcess11"/>
    <dgm:cxn modelId="{9A8D55EF-92D8-493F-A162-8216593C9CF7}" type="presParOf" srcId="{32BF6819-0174-4980-8823-A3FA36EE132E}" destId="{E8692DAC-0192-47EB-947D-73B1B6127DD4}" srcOrd="3" destOrd="0" presId="urn:microsoft.com/office/officeart/2005/8/layout/hProcess11"/>
    <dgm:cxn modelId="{4CD6342E-DBC5-4D43-B12E-3572D916206C}" type="presParOf" srcId="{32BF6819-0174-4980-8823-A3FA36EE132E}" destId="{DF99EBF0-7A97-4954-8C30-8CDDA2E15E5F}" srcOrd="4" destOrd="0" presId="urn:microsoft.com/office/officeart/2005/8/layout/hProcess11"/>
    <dgm:cxn modelId="{C4532D59-A992-4F73-AD2D-D1D90AD172F9}" type="presParOf" srcId="{DF99EBF0-7A97-4954-8C30-8CDDA2E15E5F}" destId="{05F98FF6-A9E7-4A6E-A95C-F8E0846EC5A7}" srcOrd="0" destOrd="0" presId="urn:microsoft.com/office/officeart/2005/8/layout/hProcess11"/>
    <dgm:cxn modelId="{B901D922-E0DE-48A4-8AD0-4AEF460034F4}" type="presParOf" srcId="{DF99EBF0-7A97-4954-8C30-8CDDA2E15E5F}" destId="{7C0CFA6C-43FB-4BB6-91FB-9ECB84888B32}" srcOrd="1" destOrd="0" presId="urn:microsoft.com/office/officeart/2005/8/layout/hProcess11"/>
    <dgm:cxn modelId="{62CD1FC2-003D-488E-8622-6CB210EFA2E1}" type="presParOf" srcId="{DF99EBF0-7A97-4954-8C30-8CDDA2E15E5F}" destId="{7C657D8A-93F6-43BC-AEE7-AEF73C65D6E2}" srcOrd="2" destOrd="0" presId="urn:microsoft.com/office/officeart/2005/8/layout/hProcess11"/>
    <dgm:cxn modelId="{BA56A95A-0AF1-473D-9B4C-B2F561882A6E}" type="presParOf" srcId="{32BF6819-0174-4980-8823-A3FA36EE132E}" destId="{85CE96FD-676C-495C-BDB4-E1FB19BE55F7}" srcOrd="5" destOrd="0" presId="urn:microsoft.com/office/officeart/2005/8/layout/hProcess11"/>
    <dgm:cxn modelId="{2FCA7EC5-A3A2-4391-A739-BA0C737CE90E}" type="presParOf" srcId="{32BF6819-0174-4980-8823-A3FA36EE132E}" destId="{7AC73E69-68D9-4DA7-BF96-2FD76D4030FE}" srcOrd="6" destOrd="0" presId="urn:microsoft.com/office/officeart/2005/8/layout/hProcess11"/>
    <dgm:cxn modelId="{17011770-3B7C-46C3-B12B-9496D95B6577}" type="presParOf" srcId="{7AC73E69-68D9-4DA7-BF96-2FD76D4030FE}" destId="{A9EF2BAC-9949-48B0-938A-CD7CB9F38C02}" srcOrd="0" destOrd="0" presId="urn:microsoft.com/office/officeart/2005/8/layout/hProcess11"/>
    <dgm:cxn modelId="{0130896B-43F6-432C-89AB-B08AB83DF4B9}" type="presParOf" srcId="{7AC73E69-68D9-4DA7-BF96-2FD76D4030FE}" destId="{D11A21AF-473B-4214-ACA5-D6561D69FF69}" srcOrd="1" destOrd="0" presId="urn:microsoft.com/office/officeart/2005/8/layout/hProcess11"/>
    <dgm:cxn modelId="{AF4C4A20-28EF-4A79-BA05-3432334DCE4C}" type="presParOf" srcId="{7AC73E69-68D9-4DA7-BF96-2FD76D4030FE}" destId="{7613A61B-92FB-46F4-9D01-413C4A658DEA}" srcOrd="2" destOrd="0" presId="urn:microsoft.com/office/officeart/2005/8/layout/hProcess11"/>
    <dgm:cxn modelId="{CEB36D12-E494-47F5-8B8F-83B7ABDF56EE}" type="presParOf" srcId="{32BF6819-0174-4980-8823-A3FA36EE132E}" destId="{825C160F-52FE-4225-AEA9-0419E6A41CAE}" srcOrd="7" destOrd="0" presId="urn:microsoft.com/office/officeart/2005/8/layout/hProcess11"/>
    <dgm:cxn modelId="{4E90503C-D5D6-41E2-A41E-6882DB2BA1D1}" type="presParOf" srcId="{32BF6819-0174-4980-8823-A3FA36EE132E}" destId="{ECECDE19-6FCE-4240-B128-23C6F607CC8B}" srcOrd="8" destOrd="0" presId="urn:microsoft.com/office/officeart/2005/8/layout/hProcess11"/>
    <dgm:cxn modelId="{C62E0CD3-F9F0-4322-B395-C9E01B6D656F}" type="presParOf" srcId="{ECECDE19-6FCE-4240-B128-23C6F607CC8B}" destId="{91523154-830A-47FD-9BB4-CAB61960F385}" srcOrd="0" destOrd="0" presId="urn:microsoft.com/office/officeart/2005/8/layout/hProcess11"/>
    <dgm:cxn modelId="{77E51B42-CBC2-42C1-9253-E880EAE0006A}" type="presParOf" srcId="{ECECDE19-6FCE-4240-B128-23C6F607CC8B}" destId="{935665C0-33B8-4146-9EA0-309A57872B22}" srcOrd="1" destOrd="0" presId="urn:microsoft.com/office/officeart/2005/8/layout/hProcess11"/>
    <dgm:cxn modelId="{F1F4A4C5-11E0-4900-A60D-FE2F0B996863}" type="presParOf" srcId="{ECECDE19-6FCE-4240-B128-23C6F607CC8B}" destId="{9D94CE2E-1939-4177-BFD9-4255C56EA95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02F97-A20F-438B-9929-AE790025B5AB}">
      <dsp:nvSpPr>
        <dsp:cNvPr id="0" name=""/>
        <dsp:cNvSpPr/>
      </dsp:nvSpPr>
      <dsp:spPr>
        <a:xfrm>
          <a:off x="0" y="1878107"/>
          <a:ext cx="11560629" cy="428837"/>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C110A-3746-4896-84AA-51E3AB659125}">
      <dsp:nvSpPr>
        <dsp:cNvPr id="0" name=""/>
        <dsp:cNvSpPr/>
      </dsp:nvSpPr>
      <dsp:spPr>
        <a:xfrm>
          <a:off x="0" y="467702"/>
          <a:ext cx="1936914" cy="122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tr-TR" sz="1800" kern="1200" dirty="0">
              <a:latin typeface="+mj-lt"/>
            </a:rPr>
            <a:t>İş yeri belirleme ve staj başvurusu</a:t>
          </a:r>
        </a:p>
      </dsp:txBody>
      <dsp:txXfrm>
        <a:off x="0" y="467702"/>
        <a:ext cx="1936914" cy="1228918"/>
      </dsp:txXfrm>
    </dsp:sp>
    <dsp:sp modelId="{C1EA9A7D-DEBA-4D0D-B69F-D408C3305B5B}">
      <dsp:nvSpPr>
        <dsp:cNvPr id="0" name=""/>
        <dsp:cNvSpPr/>
      </dsp:nvSpPr>
      <dsp:spPr>
        <a:xfrm>
          <a:off x="754971" y="1876917"/>
          <a:ext cx="431217" cy="431217"/>
        </a:xfrm>
        <a:prstGeom prst="ellips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069EB-1FAF-455B-9A1F-22AE9AF6F561}">
      <dsp:nvSpPr>
        <dsp:cNvPr id="0" name=""/>
        <dsp:cNvSpPr/>
      </dsp:nvSpPr>
      <dsp:spPr>
        <a:xfrm>
          <a:off x="2031118" y="1118151"/>
          <a:ext cx="1841628" cy="57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tr-TR" sz="1600" kern="1200" dirty="0"/>
            <a:t>Staj Başlangıcı</a:t>
          </a:r>
        </a:p>
      </dsp:txBody>
      <dsp:txXfrm>
        <a:off x="2031118" y="1118151"/>
        <a:ext cx="1841628" cy="578469"/>
      </dsp:txXfrm>
    </dsp:sp>
    <dsp:sp modelId="{525907D5-37FF-45F2-BA5B-7F2E6BDB18C2}">
      <dsp:nvSpPr>
        <dsp:cNvPr id="0" name=""/>
        <dsp:cNvSpPr/>
      </dsp:nvSpPr>
      <dsp:spPr>
        <a:xfrm>
          <a:off x="2736323" y="1872255"/>
          <a:ext cx="431217" cy="431217"/>
        </a:xfrm>
        <a:prstGeom prst="ellips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98FF6-A9E7-4A6E-A95C-F8E0846EC5A7}">
      <dsp:nvSpPr>
        <dsp:cNvPr id="0" name=""/>
        <dsp:cNvSpPr/>
      </dsp:nvSpPr>
      <dsp:spPr>
        <a:xfrm>
          <a:off x="3964828" y="738390"/>
          <a:ext cx="2515443" cy="95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tr-TR" sz="1600" kern="1200" dirty="0"/>
            <a:t>Staj Bitişi</a:t>
          </a:r>
        </a:p>
        <a:p>
          <a:pPr lvl="0" algn="ctr" defTabSz="711200">
            <a:lnSpc>
              <a:spcPct val="90000"/>
            </a:lnSpc>
            <a:spcBef>
              <a:spcPct val="0"/>
            </a:spcBef>
            <a:spcAft>
              <a:spcPct val="35000"/>
            </a:spcAft>
          </a:pPr>
          <a:r>
            <a:rPr lang="tr-TR" sz="1600" kern="1200" dirty="0"/>
            <a:t>(Özel Kurumlar)</a:t>
          </a:r>
        </a:p>
      </dsp:txBody>
      <dsp:txXfrm>
        <a:off x="3964828" y="738390"/>
        <a:ext cx="2515443" cy="958234"/>
      </dsp:txXfrm>
    </dsp:sp>
    <dsp:sp modelId="{7C0CFA6C-43FB-4BB6-91FB-9ECB84888B32}">
      <dsp:nvSpPr>
        <dsp:cNvPr id="0" name=""/>
        <dsp:cNvSpPr/>
      </dsp:nvSpPr>
      <dsp:spPr>
        <a:xfrm>
          <a:off x="5006941" y="1867124"/>
          <a:ext cx="431217" cy="431217"/>
        </a:xfrm>
        <a:prstGeom prst="ellips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F2BAC-9949-48B0-938A-CD7CB9F38C02}">
      <dsp:nvSpPr>
        <dsp:cNvPr id="0" name=""/>
        <dsp:cNvSpPr/>
      </dsp:nvSpPr>
      <dsp:spPr>
        <a:xfrm>
          <a:off x="6572353" y="937302"/>
          <a:ext cx="1896380" cy="95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tr-TR" sz="1600" kern="1200" dirty="0"/>
            <a:t>Staj Bitişi</a:t>
          </a:r>
        </a:p>
        <a:p>
          <a:pPr lvl="0" algn="ctr" defTabSz="711200">
            <a:lnSpc>
              <a:spcPct val="90000"/>
            </a:lnSpc>
            <a:spcBef>
              <a:spcPct val="0"/>
            </a:spcBef>
            <a:spcAft>
              <a:spcPct val="35000"/>
            </a:spcAft>
          </a:pPr>
          <a:r>
            <a:rPr lang="tr-TR" sz="1600" kern="1200" dirty="0"/>
            <a:t>(Resmi Kurumlar)</a:t>
          </a:r>
        </a:p>
      </dsp:txBody>
      <dsp:txXfrm>
        <a:off x="6572353" y="937302"/>
        <a:ext cx="1896380" cy="958234"/>
      </dsp:txXfrm>
    </dsp:sp>
    <dsp:sp modelId="{D11A21AF-473B-4214-ACA5-D6561D69FF69}">
      <dsp:nvSpPr>
        <dsp:cNvPr id="0" name=""/>
        <dsp:cNvSpPr/>
      </dsp:nvSpPr>
      <dsp:spPr>
        <a:xfrm>
          <a:off x="7304934" y="1862656"/>
          <a:ext cx="431217" cy="431217"/>
        </a:xfrm>
        <a:prstGeom prst="ellips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23154-830A-47FD-9BB4-CAB61960F385}">
      <dsp:nvSpPr>
        <dsp:cNvPr id="0" name=""/>
        <dsp:cNvSpPr/>
      </dsp:nvSpPr>
      <dsp:spPr>
        <a:xfrm>
          <a:off x="8560814" y="0"/>
          <a:ext cx="1841628" cy="172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tr-TR" sz="1600" kern="1200" dirty="0"/>
            <a:t>Staj Defteri Teslimi</a:t>
          </a:r>
        </a:p>
      </dsp:txBody>
      <dsp:txXfrm>
        <a:off x="8560814" y="0"/>
        <a:ext cx="1841628" cy="1724870"/>
      </dsp:txXfrm>
    </dsp:sp>
    <dsp:sp modelId="{935665C0-33B8-4146-9EA0-309A57872B22}">
      <dsp:nvSpPr>
        <dsp:cNvPr id="0" name=""/>
        <dsp:cNvSpPr/>
      </dsp:nvSpPr>
      <dsp:spPr>
        <a:xfrm>
          <a:off x="9266020" y="1865835"/>
          <a:ext cx="431217" cy="431217"/>
        </a:xfrm>
        <a:prstGeom prst="ellips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11.03.2026</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11.03.2026</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12</a:t>
            </a:fld>
            <a:endParaRPr lang="tr-TR" dirty="0"/>
          </a:p>
        </p:txBody>
      </p:sp>
    </p:spTree>
    <p:extLst>
      <p:ext uri="{BB962C8B-B14F-4D97-AF65-F5344CB8AC3E}">
        <p14:creationId xmlns:p14="http://schemas.microsoft.com/office/powerpoint/2010/main" val="169690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13</a:t>
            </a:fld>
            <a:endParaRPr lang="tr-TR" dirty="0"/>
          </a:p>
        </p:txBody>
      </p:sp>
    </p:spTree>
    <p:extLst>
      <p:ext uri="{BB962C8B-B14F-4D97-AF65-F5344CB8AC3E}">
        <p14:creationId xmlns:p14="http://schemas.microsoft.com/office/powerpoint/2010/main" val="263662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14</a:t>
            </a:fld>
            <a:endParaRPr lang="tr-TR" dirty="0"/>
          </a:p>
        </p:txBody>
      </p:sp>
    </p:spTree>
    <p:extLst>
      <p:ext uri="{BB962C8B-B14F-4D97-AF65-F5344CB8AC3E}">
        <p14:creationId xmlns:p14="http://schemas.microsoft.com/office/powerpoint/2010/main" val="42539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15</a:t>
            </a:fld>
            <a:endParaRPr lang="tr-TR" dirty="0"/>
          </a:p>
        </p:txBody>
      </p:sp>
    </p:spTree>
    <p:extLst>
      <p:ext uri="{BB962C8B-B14F-4D97-AF65-F5344CB8AC3E}">
        <p14:creationId xmlns:p14="http://schemas.microsoft.com/office/powerpoint/2010/main" val="354469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16</a:t>
            </a:fld>
            <a:endParaRPr lang="tr-TR" dirty="0"/>
          </a:p>
        </p:txBody>
      </p:sp>
    </p:spTree>
    <p:extLst>
      <p:ext uri="{BB962C8B-B14F-4D97-AF65-F5344CB8AC3E}">
        <p14:creationId xmlns:p14="http://schemas.microsoft.com/office/powerpoint/2010/main" val="406796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17</a:t>
            </a:fld>
            <a:endParaRPr lang="tr-TR" dirty="0"/>
          </a:p>
        </p:txBody>
      </p:sp>
    </p:spTree>
    <p:extLst>
      <p:ext uri="{BB962C8B-B14F-4D97-AF65-F5344CB8AC3E}">
        <p14:creationId xmlns:p14="http://schemas.microsoft.com/office/powerpoint/2010/main" val="427502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171450" indent="-171450" rtl="0">
              <a:buFont typeface="Arial" panose="020B0604020202020204" pitchFamily="34" charset="0"/>
              <a:buChar char="•"/>
            </a:pPr>
            <a:r>
              <a:rPr lang="tr-TR" dirty="0"/>
              <a:t>Sununun izleyicilere sağlayacağı faydalar: Yetişkin kişiler, konunun onlar için neden önem taşıdığını bildiklerinde konuya daha fazla ilgi gösterir.</a:t>
            </a:r>
          </a:p>
          <a:p>
            <a:pPr marL="171450" indent="-171450" rtl="0">
              <a:buFont typeface="Arial" panose="020B0604020202020204" pitchFamily="34" charset="0"/>
              <a:buChar char="•"/>
            </a:pPr>
            <a:r>
              <a:rPr lang="tr-TR" dirty="0"/>
              <a:t>Sunucunun konuya dair uzmanlık düzeyi: Bu alandaki yeterliliğinizi kısaca açıklayın veya katılımcıların neden sizi dinlemesi gerektiğini ifade edin.</a:t>
            </a:r>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2</a:t>
            </a:fld>
            <a:endParaRPr lang="tr-TR"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171450" indent="-171450" rtl="0">
              <a:buFont typeface="Arial" panose="020B0604020202020204" pitchFamily="34" charset="0"/>
              <a:buChar char="•"/>
            </a:pPr>
            <a:r>
              <a:rPr lang="tr-TR" dirty="0"/>
              <a:t>Sununun izleyicilere sağlayacağı faydalar: Yetişkin kişiler, konunun onlar için neden önem taşıdığını bildiklerinde konuya daha fazla ilgi gösterir.</a:t>
            </a:r>
          </a:p>
          <a:p>
            <a:pPr marL="171450" indent="-171450" rtl="0">
              <a:buFont typeface="Arial" panose="020B0604020202020204" pitchFamily="34" charset="0"/>
              <a:buChar char="•"/>
            </a:pPr>
            <a:r>
              <a:rPr lang="tr-TR" dirty="0"/>
              <a:t>Sunucunun konuya dair uzmanlık düzeyi: Bu alandaki yeterliliğinizi kısaca açıklayın veya katılımcıların neden sizi dinlemesi gerektiğini ifade edin.</a:t>
            </a:r>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3</a:t>
            </a:fld>
            <a:endParaRPr lang="tr-TR" dirty="0"/>
          </a:p>
        </p:txBody>
      </p:sp>
    </p:spTree>
    <p:extLst>
      <p:ext uri="{BB962C8B-B14F-4D97-AF65-F5344CB8AC3E}">
        <p14:creationId xmlns:p14="http://schemas.microsoft.com/office/powerpoint/2010/main" val="196709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171450" indent="-171450" rtl="0">
              <a:buFont typeface="Arial" panose="020B0604020202020204" pitchFamily="34" charset="0"/>
              <a:buChar char="•"/>
            </a:pPr>
            <a:r>
              <a:rPr lang="tr-TR" dirty="0"/>
              <a:t>Sununun izleyicilere sağlayacağı faydalar: Yetişkin kişiler, konunun onlar için neden önem taşıdığını bildiklerinde konuya daha fazla ilgi gösterir.</a:t>
            </a:r>
          </a:p>
          <a:p>
            <a:pPr marL="171450" indent="-171450" rtl="0">
              <a:buFont typeface="Arial" panose="020B0604020202020204" pitchFamily="34" charset="0"/>
              <a:buChar char="•"/>
            </a:pPr>
            <a:r>
              <a:rPr lang="tr-TR" dirty="0"/>
              <a:t>Sunucunun konuya dair uzmanlık düzeyi: Bu alandaki yeterliliğinizi kısaca açıklayın veya katılımcıların neden sizi dinlemesi gerektiğini ifade edin.</a:t>
            </a:r>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5</a:t>
            </a:fld>
            <a:endParaRPr lang="tr-TR" dirty="0"/>
          </a:p>
        </p:txBody>
      </p:sp>
    </p:spTree>
    <p:extLst>
      <p:ext uri="{BB962C8B-B14F-4D97-AF65-F5344CB8AC3E}">
        <p14:creationId xmlns:p14="http://schemas.microsoft.com/office/powerpoint/2010/main" val="113429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6</a:t>
            </a:fld>
            <a:endParaRPr lang="tr-TR" dirty="0"/>
          </a:p>
        </p:txBody>
      </p:sp>
    </p:spTree>
    <p:extLst>
      <p:ext uri="{BB962C8B-B14F-4D97-AF65-F5344CB8AC3E}">
        <p14:creationId xmlns:p14="http://schemas.microsoft.com/office/powerpoint/2010/main" val="131806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8</a:t>
            </a:fld>
            <a:endParaRPr lang="tr-TR" dirty="0"/>
          </a:p>
        </p:txBody>
      </p:sp>
    </p:spTree>
    <p:extLst>
      <p:ext uri="{BB962C8B-B14F-4D97-AF65-F5344CB8AC3E}">
        <p14:creationId xmlns:p14="http://schemas.microsoft.com/office/powerpoint/2010/main" val="180864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9</a:t>
            </a:fld>
            <a:endParaRPr lang="tr-TR" dirty="0"/>
          </a:p>
        </p:txBody>
      </p:sp>
    </p:spTree>
    <p:extLst>
      <p:ext uri="{BB962C8B-B14F-4D97-AF65-F5344CB8AC3E}">
        <p14:creationId xmlns:p14="http://schemas.microsoft.com/office/powerpoint/2010/main" val="64653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10</a:t>
            </a:fld>
            <a:endParaRPr lang="tr-TR" dirty="0"/>
          </a:p>
        </p:txBody>
      </p:sp>
    </p:spTree>
    <p:extLst>
      <p:ext uri="{BB962C8B-B14F-4D97-AF65-F5344CB8AC3E}">
        <p14:creationId xmlns:p14="http://schemas.microsoft.com/office/powerpoint/2010/main" val="132970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11</a:t>
            </a:fld>
            <a:endParaRPr lang="tr-TR" dirty="0"/>
          </a:p>
        </p:txBody>
      </p:sp>
    </p:spTree>
    <p:extLst>
      <p:ext uri="{BB962C8B-B14F-4D97-AF65-F5344CB8AC3E}">
        <p14:creationId xmlns:p14="http://schemas.microsoft.com/office/powerpoint/2010/main" val="173359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8609038-EC1C-40A6-91EB-4A3D73CE9547}" type="datetime1">
              <a:rPr lang="tr-TR" smtClean="0"/>
              <a:pPr/>
              <a:t>11.03.2026</a:t>
            </a:fld>
            <a:endParaRPr lang="tr-TR"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3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3DEEBB-C631-4BE4-9EB9-151005B5892D}" type="datetime1">
              <a:rPr lang="tr-TR" smtClean="0"/>
              <a:pPr/>
              <a:t>11.03.2026</a:t>
            </a:fld>
            <a:endParaRPr lang="tr-TR"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0931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B82DB-6D5C-486A-98D3-E008B7673553}" type="datetime1">
              <a:rPr lang="tr-TR" smtClean="0"/>
              <a:pPr/>
              <a:t>11.03.2026</a:t>
            </a:fld>
            <a:endParaRPr lang="tr-TR"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70244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46610F96-FFD0-4BC1-86F0-D957A2A4B8C7}" type="datetime1">
              <a:rPr lang="tr-TR" smtClean="0"/>
              <a:pPr/>
              <a:t>11.03.2026</a:t>
            </a:fld>
            <a:endParaRPr lang="tr-TR"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237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6EF26-BBDF-4885-BB66-53FDFCADA69E}" type="datetime1">
              <a:rPr lang="tr-TR" smtClean="0"/>
              <a:pPr/>
              <a:t>11.03.2026</a:t>
            </a:fld>
            <a:endParaRPr lang="tr-TR"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3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84B813B-74D5-4B4F-94CB-6CD8395E9845}" type="datetime1">
              <a:rPr lang="tr-TR" smtClean="0"/>
              <a:pPr/>
              <a:t>11.03.2026</a:t>
            </a:fld>
            <a:endParaRPr lang="tr-TR" dirty="0"/>
          </a:p>
        </p:txBody>
      </p:sp>
      <p:sp>
        <p:nvSpPr>
          <p:cNvPr id="6" name="Footer Placeholder 5"/>
          <p:cNvSpPr>
            <a:spLocks noGrp="1"/>
          </p:cNvSpPr>
          <p:nvPr>
            <p:ph type="ftr" sz="quarter" idx="11"/>
          </p:nvPr>
        </p:nvSpPr>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63920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72EC71D-25AD-4A7C-AB6C-E63D5EDA9366}" type="datetime1">
              <a:rPr lang="tr-TR" smtClean="0"/>
              <a:pPr/>
              <a:t>11.03.2026</a:t>
            </a:fld>
            <a:endParaRPr lang="tr-TR" dirty="0"/>
          </a:p>
        </p:txBody>
      </p:sp>
      <p:sp>
        <p:nvSpPr>
          <p:cNvPr id="8" name="Footer Placeholder 7"/>
          <p:cNvSpPr>
            <a:spLocks noGrp="1"/>
          </p:cNvSpPr>
          <p:nvPr>
            <p:ph type="ftr" sz="quarter" idx="11"/>
          </p:nvPr>
        </p:nvSpPr>
        <p:spPr/>
        <p:txBody>
          <a:bodyPr/>
          <a:lstStyle/>
          <a:p>
            <a:pPr rtl="0"/>
            <a:r>
              <a:rPr lang="tr-TR" noProof="0"/>
              <a:t>Alt bilgi ekleme</a:t>
            </a:r>
            <a:endParaRPr lang="tr-TR" noProof="0" dirty="0"/>
          </a:p>
        </p:txBody>
      </p:sp>
      <p:sp>
        <p:nvSpPr>
          <p:cNvPr id="9" name="Slide Number Placeholder 8"/>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6882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51036E3-487C-41B5-92E9-47E0F0B9591B}" type="datetime1">
              <a:rPr lang="tr-TR" smtClean="0"/>
              <a:pPr/>
              <a:t>11.03.2026</a:t>
            </a:fld>
            <a:endParaRPr lang="tr-TR" dirty="0"/>
          </a:p>
        </p:txBody>
      </p:sp>
      <p:sp>
        <p:nvSpPr>
          <p:cNvPr id="4" name="Footer Placeholder 3"/>
          <p:cNvSpPr>
            <a:spLocks noGrp="1"/>
          </p:cNvSpPr>
          <p:nvPr>
            <p:ph type="ftr" sz="quarter" idx="11"/>
          </p:nvPr>
        </p:nvSpPr>
        <p:spPr/>
        <p:txBody>
          <a:bodyPr/>
          <a:lstStyle/>
          <a:p>
            <a:pPr rtl="0"/>
            <a:r>
              <a:rPr lang="tr-TR" noProof="0"/>
              <a:t>Alt bilgi ekleme</a:t>
            </a:r>
            <a:endParaRPr lang="tr-TR" noProof="0" dirty="0"/>
          </a:p>
        </p:txBody>
      </p:sp>
      <p:sp>
        <p:nvSpPr>
          <p:cNvPr id="5" name="Slide Number Placeholder 4"/>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29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730CD3-31CA-47BB-8FC4-9AA93086A77D}" type="datetime1">
              <a:rPr lang="tr-TR" smtClean="0"/>
              <a:pPr/>
              <a:t>11.03.2026</a:t>
            </a:fld>
            <a:endParaRPr lang="tr-T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r>
              <a:rPr lang="tr-TR" noProof="0"/>
              <a:t>Alt bilgi ekleme</a:t>
            </a:r>
            <a:endParaRPr lang="tr-TR" noProof="0" dirty="0"/>
          </a:p>
        </p:txBody>
      </p:sp>
      <p:sp>
        <p:nvSpPr>
          <p:cNvPr id="9" name="Slide Number Placeholder 8"/>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1101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9E5AA4-4083-47B0-96D9-3464BE7D917D}" type="datetime1">
              <a:rPr lang="tr-TR" smtClean="0"/>
              <a:pPr/>
              <a:t>11.03.2026</a:t>
            </a:fld>
            <a:endParaRPr lang="tr-T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0966121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A9E5AA4-4083-47B0-96D9-3464BE7D917D}" type="datetime1">
              <a:rPr lang="tr-TR" smtClean="0"/>
              <a:pPr/>
              <a:t>11.03.2026</a:t>
            </a:fld>
            <a:endParaRPr lang="tr-TR" dirty="0"/>
          </a:p>
        </p:txBody>
      </p:sp>
      <p:sp>
        <p:nvSpPr>
          <p:cNvPr id="6" name="Footer Placeholder 5"/>
          <p:cNvSpPr>
            <a:spLocks noGrp="1"/>
          </p:cNvSpPr>
          <p:nvPr>
            <p:ph type="ftr" sz="quarter" idx="11"/>
          </p:nvPr>
        </p:nvSpPr>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7574257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9E5AA4-4083-47B0-96D9-3464BE7D917D}" type="datetime1">
              <a:rPr lang="tr-TR" smtClean="0"/>
              <a:pPr/>
              <a:t>11.03.2026</a:t>
            </a:fld>
            <a:endParaRPr lang="tr-T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r>
              <a:rPr lang="tr-TR" noProof="0"/>
              <a:t>Alt bilgi ekleme</a:t>
            </a:r>
            <a:endParaRPr lang="tr-TR"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01CF334-2D5C-4859-84A6-CA7E6E43FAEB}" type="slidenum">
              <a:rPr lang="tr-TR" noProof="0" smtClean="0"/>
              <a:t>‹#›</a:t>
            </a:fld>
            <a:endParaRPr lang="tr-TR"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4844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ervices.dicle.edu.tr/dss/Documents/d2489230-1afd-4d20-9ede-aa067e25af65.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rvices.dicle.edu.tr/dss/Documents/81396566-c5e9-4f6d-9529-31e6b7cce4b1.doc" TargetMode="External"/><Relationship Id="rId2" Type="http://schemas.openxmlformats.org/officeDocument/2006/relationships/hyperlink" Target="http://services.dicle.edu.tr/dss/Documents/84901edb-1d72-43f7-b541-cfa04d05cc36.doc" TargetMode="External"/><Relationship Id="rId1" Type="http://schemas.openxmlformats.org/officeDocument/2006/relationships/slideLayout" Target="../slideLayouts/slideLayout8.xml"/><Relationship Id="rId6" Type="http://schemas.openxmlformats.org/officeDocument/2006/relationships/hyperlink" Target="https://drive.google.com/file/d/1FUelY_TxiTLhViCLTzDcFvfe6Xz6pLNT/view?usp=sharing" TargetMode="External"/><Relationship Id="rId5" Type="http://schemas.openxmlformats.org/officeDocument/2006/relationships/hyperlink" Target="http://services.dicle.edu.tr/dss/Documents/17ef7340-5f7c-4cf3-b7e0-ce315640e227.doc" TargetMode="External"/><Relationship Id="rId4" Type="http://schemas.openxmlformats.org/officeDocument/2006/relationships/hyperlink" Target="http://services.dicle.edu.tr/dss/Documents/9fc9596a-a7a8-4d96-b134-77e483d3df73.do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rvices.dicle.edu.tr/dss/Documents/99c87745-df34-4ad9-bacb-e49939cf1e9c.do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1784" y="758952"/>
            <a:ext cx="11689392" cy="3566160"/>
          </a:xfrm>
        </p:spPr>
        <p:txBody>
          <a:bodyPr rtlCol="0">
            <a:normAutofit/>
          </a:bodyPr>
          <a:lstStyle/>
          <a:p>
            <a:pPr algn="ctr" rtl="0">
              <a:lnSpc>
                <a:spcPct val="150000"/>
              </a:lnSpc>
            </a:pPr>
            <a:r>
              <a:rPr lang="tr-TR" sz="3200" dirty="0"/>
              <a:t>DİCLE ÜNİVERSİTESİ</a:t>
            </a:r>
            <a:br>
              <a:rPr lang="tr-TR" sz="3200" dirty="0"/>
            </a:br>
            <a:r>
              <a:rPr lang="tr-TR" sz="3200" dirty="0"/>
              <a:t>DİYARBAKIR TEKNİK BİLİMLER MESLEK YÜKSEKOKULU</a:t>
            </a:r>
            <a:br>
              <a:rPr lang="tr-TR" sz="3200" dirty="0"/>
            </a:br>
            <a:r>
              <a:rPr lang="tr-TR" sz="3200" dirty="0" smtClean="0"/>
              <a:t>BİLGİSAYAR TEKNOLOJİLERİ </a:t>
            </a:r>
            <a:r>
              <a:rPr lang="tr-TR" sz="3200" dirty="0"/>
              <a:t>BÖLÜMÜ</a:t>
            </a:r>
          </a:p>
        </p:txBody>
      </p:sp>
      <p:sp>
        <p:nvSpPr>
          <p:cNvPr id="3" name="Alt Başlık 2"/>
          <p:cNvSpPr>
            <a:spLocks noGrp="1"/>
          </p:cNvSpPr>
          <p:nvPr>
            <p:ph type="subTitle" idx="1"/>
          </p:nvPr>
        </p:nvSpPr>
        <p:spPr/>
        <p:txBody>
          <a:bodyPr rtlCol="0">
            <a:normAutofit/>
          </a:bodyPr>
          <a:lstStyle/>
          <a:p>
            <a:pPr algn="ctr" rtl="0"/>
            <a:r>
              <a:rPr lang="tr-TR" sz="3200" b="1" dirty="0"/>
              <a:t>STAJ BAŞVURU VE STAJ DEFTERİ </a:t>
            </a:r>
            <a:r>
              <a:rPr lang="tr-TR" sz="3200" b="1" dirty="0">
                <a:solidFill>
                  <a:srgbClr val="242852"/>
                </a:solidFill>
              </a:rPr>
              <a:t>DOLDURMA</a:t>
            </a:r>
            <a:r>
              <a:rPr lang="tr-TR" sz="3200" b="1" dirty="0"/>
              <a:t> KILAVUZU</a:t>
            </a:r>
          </a:p>
        </p:txBody>
      </p:sp>
      <p:pic>
        <p:nvPicPr>
          <p:cNvPr id="5" name="Resim 4">
            <a:extLst>
              <a:ext uri="{FF2B5EF4-FFF2-40B4-BE49-F238E27FC236}">
                <a16:creationId xmlns:a16="http://schemas.microsoft.com/office/drawing/2014/main" id="{98C88455-CAF9-2111-6C0D-E35D3C5D3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8233" y="385849"/>
            <a:ext cx="2015534" cy="197791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832" y="2105280"/>
            <a:ext cx="5536464" cy="3914034"/>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649" y="2105094"/>
            <a:ext cx="5525723" cy="3906440"/>
          </a:xfrm>
          <a:prstGeom prst="rect">
            <a:avLst/>
          </a:prstGeom>
        </p:spPr>
      </p:pic>
      <p:sp>
        <p:nvSpPr>
          <p:cNvPr id="2" name="Başlık 1"/>
          <p:cNvSpPr>
            <a:spLocks noGrp="1"/>
          </p:cNvSpPr>
          <p:nvPr>
            <p:ph type="title"/>
          </p:nvPr>
        </p:nvSpPr>
        <p:spPr/>
        <p:txBody>
          <a:bodyPr rtlCol="0"/>
          <a:lstStyle/>
          <a:p>
            <a:r>
              <a:rPr lang="tr-TR" dirty="0" smtClean="0"/>
              <a:t>2025-2026 </a:t>
            </a:r>
            <a:r>
              <a:rPr lang="tr-TR" dirty="0"/>
              <a:t>Yaz Stajı Takvimi</a:t>
            </a:r>
            <a:br>
              <a:rPr lang="tr-TR" dirty="0"/>
            </a:br>
            <a:r>
              <a:rPr lang="tr-TR" b="1" dirty="0"/>
              <a:t>Resmi</a:t>
            </a:r>
            <a:r>
              <a:rPr lang="tr-TR" b="1" dirty="0" smtClean="0"/>
              <a:t> </a:t>
            </a:r>
            <a:r>
              <a:rPr lang="tr-TR" b="1" dirty="0"/>
              <a:t>Kurumlar</a:t>
            </a:r>
          </a:p>
        </p:txBody>
      </p:sp>
      <p:sp>
        <p:nvSpPr>
          <p:cNvPr id="31" name="Oval 30">
            <a:extLst>
              <a:ext uri="{FF2B5EF4-FFF2-40B4-BE49-F238E27FC236}">
                <a16:creationId xmlns:a16="http://schemas.microsoft.com/office/drawing/2014/main" id="{D5AFCE7A-CE65-E577-D8DD-FDB9E2F2AB1E}"/>
              </a:ext>
            </a:extLst>
          </p:cNvPr>
          <p:cNvSpPr/>
          <p:nvPr/>
        </p:nvSpPr>
        <p:spPr>
          <a:xfrm>
            <a:off x="992051"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a:extLst>
              <a:ext uri="{FF2B5EF4-FFF2-40B4-BE49-F238E27FC236}">
                <a16:creationId xmlns:a16="http://schemas.microsoft.com/office/drawing/2014/main" id="{55F35E87-5194-B5A2-6F36-B0A6396720AA}"/>
              </a:ext>
            </a:extLst>
          </p:cNvPr>
          <p:cNvSpPr/>
          <p:nvPr/>
        </p:nvSpPr>
        <p:spPr>
          <a:xfrm>
            <a:off x="1754408"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Oval 33">
            <a:extLst>
              <a:ext uri="{FF2B5EF4-FFF2-40B4-BE49-F238E27FC236}">
                <a16:creationId xmlns:a16="http://schemas.microsoft.com/office/drawing/2014/main" id="{1E610E46-9B1F-6C59-9A59-EB319E6404B0}"/>
              </a:ext>
            </a:extLst>
          </p:cNvPr>
          <p:cNvSpPr/>
          <p:nvPr/>
        </p:nvSpPr>
        <p:spPr>
          <a:xfrm>
            <a:off x="3228556"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a:extLst>
              <a:ext uri="{FF2B5EF4-FFF2-40B4-BE49-F238E27FC236}">
                <a16:creationId xmlns:a16="http://schemas.microsoft.com/office/drawing/2014/main" id="{23272E8E-6570-2D51-8D9B-DCD9CDFCA90C}"/>
              </a:ext>
            </a:extLst>
          </p:cNvPr>
          <p:cNvSpPr/>
          <p:nvPr/>
        </p:nvSpPr>
        <p:spPr>
          <a:xfrm>
            <a:off x="4007856"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Çarpım İşareti 41">
            <a:extLst>
              <a:ext uri="{FF2B5EF4-FFF2-40B4-BE49-F238E27FC236}">
                <a16:creationId xmlns:a16="http://schemas.microsoft.com/office/drawing/2014/main" id="{1F54ABEE-047B-A80A-A4D0-4C67863CA488}"/>
              </a:ext>
            </a:extLst>
          </p:cNvPr>
          <p:cNvSpPr/>
          <p:nvPr/>
        </p:nvSpPr>
        <p:spPr>
          <a:xfrm>
            <a:off x="5464781" y="4110434"/>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0" name="Grafik 79" descr="Çizgi ok: Saat yönünün tersine eğri düz dolguyla">
            <a:extLst>
              <a:ext uri="{FF2B5EF4-FFF2-40B4-BE49-F238E27FC236}">
                <a16:creationId xmlns:a16="http://schemas.microsoft.com/office/drawing/2014/main" id="{0DB2507E-9106-367B-F9D5-0FCD1444C1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9185873">
            <a:off x="125830" y="3658423"/>
            <a:ext cx="914400" cy="914400"/>
          </a:xfrm>
          <a:prstGeom prst="rect">
            <a:avLst/>
          </a:prstGeom>
        </p:spPr>
      </p:pic>
      <p:sp>
        <p:nvSpPr>
          <p:cNvPr id="82" name="Metin kutusu 81">
            <a:extLst>
              <a:ext uri="{FF2B5EF4-FFF2-40B4-BE49-F238E27FC236}">
                <a16:creationId xmlns:a16="http://schemas.microsoft.com/office/drawing/2014/main" id="{8C16F646-DEED-504F-D131-91AFDDDBFDA0}"/>
              </a:ext>
            </a:extLst>
          </p:cNvPr>
          <p:cNvSpPr txBox="1"/>
          <p:nvPr/>
        </p:nvSpPr>
        <p:spPr>
          <a:xfrm>
            <a:off x="-26070" y="3243728"/>
            <a:ext cx="1595216" cy="369332"/>
          </a:xfrm>
          <a:prstGeom prst="rect">
            <a:avLst/>
          </a:prstGeom>
          <a:solidFill>
            <a:schemeClr val="bg1"/>
          </a:solidFill>
          <a:ln w="28575">
            <a:solidFill>
              <a:schemeClr val="tx1">
                <a:lumMod val="85000"/>
                <a:lumOff val="15000"/>
              </a:schemeClr>
            </a:solidFill>
          </a:ln>
        </p:spPr>
        <p:txBody>
          <a:bodyPr wrap="square">
            <a:spAutoFit/>
          </a:bodyPr>
          <a:lstStyle/>
          <a:p>
            <a:r>
              <a:rPr lang="tr-TR" b="1" dirty="0"/>
              <a:t>BAŞLANGIÇ</a:t>
            </a:r>
            <a:endParaRPr lang="tr-TR" dirty="0"/>
          </a:p>
        </p:txBody>
      </p:sp>
      <p:sp>
        <p:nvSpPr>
          <p:cNvPr id="83" name="Metin kutusu 82">
            <a:extLst>
              <a:ext uri="{FF2B5EF4-FFF2-40B4-BE49-F238E27FC236}">
                <a16:creationId xmlns:a16="http://schemas.microsoft.com/office/drawing/2014/main" id="{307227D3-4DBE-519B-7A42-81BF70C72D43}"/>
              </a:ext>
            </a:extLst>
          </p:cNvPr>
          <p:cNvSpPr txBox="1"/>
          <p:nvPr/>
        </p:nvSpPr>
        <p:spPr>
          <a:xfrm>
            <a:off x="8162220" y="5497921"/>
            <a:ext cx="769979" cy="369332"/>
          </a:xfrm>
          <a:prstGeom prst="rect">
            <a:avLst/>
          </a:prstGeom>
          <a:solidFill>
            <a:schemeClr val="bg1"/>
          </a:solidFill>
          <a:ln w="28575">
            <a:solidFill>
              <a:schemeClr val="tx1">
                <a:lumMod val="85000"/>
                <a:lumOff val="15000"/>
              </a:schemeClr>
            </a:solidFill>
          </a:ln>
        </p:spPr>
        <p:txBody>
          <a:bodyPr wrap="square">
            <a:spAutoFit/>
          </a:bodyPr>
          <a:lstStyle/>
          <a:p>
            <a:r>
              <a:rPr lang="tr-TR" b="1" dirty="0"/>
              <a:t>BİTİŞ</a:t>
            </a:r>
            <a:endParaRPr lang="tr-TR" dirty="0"/>
          </a:p>
        </p:txBody>
      </p:sp>
      <p:pic>
        <p:nvPicPr>
          <p:cNvPr id="84" name="Grafik 83" descr="Çizgi ok: Saat yönünün tersine eğri düz dolguyla">
            <a:extLst>
              <a:ext uri="{FF2B5EF4-FFF2-40B4-BE49-F238E27FC236}">
                <a16:creationId xmlns:a16="http://schemas.microsoft.com/office/drawing/2014/main" id="{1F4D8A49-527A-ACF3-1E78-AE5D0C8FD1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7763301">
            <a:off x="7066995" y="4639813"/>
            <a:ext cx="1165353" cy="1324514"/>
          </a:xfrm>
          <a:prstGeom prst="rect">
            <a:avLst/>
          </a:prstGeom>
        </p:spPr>
      </p:pic>
      <p:sp>
        <p:nvSpPr>
          <p:cNvPr id="56" name="Oval 55">
            <a:extLst>
              <a:ext uri="{FF2B5EF4-FFF2-40B4-BE49-F238E27FC236}">
                <a16:creationId xmlns:a16="http://schemas.microsoft.com/office/drawing/2014/main" id="{D5AFCE7A-CE65-E577-D8DD-FDB9E2F2AB1E}"/>
              </a:ext>
            </a:extLst>
          </p:cNvPr>
          <p:cNvSpPr/>
          <p:nvPr/>
        </p:nvSpPr>
        <p:spPr>
          <a:xfrm>
            <a:off x="974632"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a:extLst>
              <a:ext uri="{FF2B5EF4-FFF2-40B4-BE49-F238E27FC236}">
                <a16:creationId xmlns:a16="http://schemas.microsoft.com/office/drawing/2014/main" id="{55F35E87-5194-B5A2-6F36-B0A6396720AA}"/>
              </a:ext>
            </a:extLst>
          </p:cNvPr>
          <p:cNvSpPr/>
          <p:nvPr/>
        </p:nvSpPr>
        <p:spPr>
          <a:xfrm>
            <a:off x="1736989"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a:extLst>
              <a:ext uri="{FF2B5EF4-FFF2-40B4-BE49-F238E27FC236}">
                <a16:creationId xmlns:a16="http://schemas.microsoft.com/office/drawing/2014/main" id="{B5C7A605-E393-8930-B628-EA2728A69D98}"/>
              </a:ext>
            </a:extLst>
          </p:cNvPr>
          <p:cNvSpPr/>
          <p:nvPr/>
        </p:nvSpPr>
        <p:spPr>
          <a:xfrm>
            <a:off x="2491006"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a:extLst>
              <a:ext uri="{FF2B5EF4-FFF2-40B4-BE49-F238E27FC236}">
                <a16:creationId xmlns:a16="http://schemas.microsoft.com/office/drawing/2014/main" id="{1E610E46-9B1F-6C59-9A59-EB319E6404B0}"/>
              </a:ext>
            </a:extLst>
          </p:cNvPr>
          <p:cNvSpPr/>
          <p:nvPr/>
        </p:nvSpPr>
        <p:spPr>
          <a:xfrm>
            <a:off x="3211137"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Oval 60">
            <a:extLst>
              <a:ext uri="{FF2B5EF4-FFF2-40B4-BE49-F238E27FC236}">
                <a16:creationId xmlns:a16="http://schemas.microsoft.com/office/drawing/2014/main" id="{23272E8E-6570-2D51-8D9B-DCD9CDFCA90C}"/>
              </a:ext>
            </a:extLst>
          </p:cNvPr>
          <p:cNvSpPr/>
          <p:nvPr/>
        </p:nvSpPr>
        <p:spPr>
          <a:xfrm>
            <a:off x="3990437"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Çarpım İşareti 41">
            <a:extLst>
              <a:ext uri="{FF2B5EF4-FFF2-40B4-BE49-F238E27FC236}">
                <a16:creationId xmlns:a16="http://schemas.microsoft.com/office/drawing/2014/main" id="{1F54ABEE-047B-A80A-A4D0-4C67863CA488}"/>
              </a:ext>
            </a:extLst>
          </p:cNvPr>
          <p:cNvSpPr/>
          <p:nvPr/>
        </p:nvSpPr>
        <p:spPr>
          <a:xfrm>
            <a:off x="5447362" y="4693906"/>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7" name="Çarpım İşareti 41">
            <a:extLst>
              <a:ext uri="{FF2B5EF4-FFF2-40B4-BE49-F238E27FC236}">
                <a16:creationId xmlns:a16="http://schemas.microsoft.com/office/drawing/2014/main" id="{1F54ABEE-047B-A80A-A4D0-4C67863CA488}"/>
              </a:ext>
            </a:extLst>
          </p:cNvPr>
          <p:cNvSpPr/>
          <p:nvPr/>
        </p:nvSpPr>
        <p:spPr>
          <a:xfrm>
            <a:off x="2441857" y="4117441"/>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8" name="Oval 87">
            <a:extLst>
              <a:ext uri="{FF2B5EF4-FFF2-40B4-BE49-F238E27FC236}">
                <a16:creationId xmlns:a16="http://schemas.microsoft.com/office/drawing/2014/main" id="{D5AFCE7A-CE65-E577-D8DD-FDB9E2F2AB1E}"/>
              </a:ext>
            </a:extLst>
          </p:cNvPr>
          <p:cNvSpPr/>
          <p:nvPr/>
        </p:nvSpPr>
        <p:spPr>
          <a:xfrm>
            <a:off x="970276"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9" name="Oval 88">
            <a:extLst>
              <a:ext uri="{FF2B5EF4-FFF2-40B4-BE49-F238E27FC236}">
                <a16:creationId xmlns:a16="http://schemas.microsoft.com/office/drawing/2014/main" id="{55F35E87-5194-B5A2-6F36-B0A6396720AA}"/>
              </a:ext>
            </a:extLst>
          </p:cNvPr>
          <p:cNvSpPr/>
          <p:nvPr/>
        </p:nvSpPr>
        <p:spPr>
          <a:xfrm>
            <a:off x="1732633"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0" name="Oval 89">
            <a:extLst>
              <a:ext uri="{FF2B5EF4-FFF2-40B4-BE49-F238E27FC236}">
                <a16:creationId xmlns:a16="http://schemas.microsoft.com/office/drawing/2014/main" id="{B5C7A605-E393-8930-B628-EA2728A69D98}"/>
              </a:ext>
            </a:extLst>
          </p:cNvPr>
          <p:cNvSpPr/>
          <p:nvPr/>
        </p:nvSpPr>
        <p:spPr>
          <a:xfrm>
            <a:off x="2486650"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Oval 90">
            <a:extLst>
              <a:ext uri="{FF2B5EF4-FFF2-40B4-BE49-F238E27FC236}">
                <a16:creationId xmlns:a16="http://schemas.microsoft.com/office/drawing/2014/main" id="{1E610E46-9B1F-6C59-9A59-EB319E6404B0}"/>
              </a:ext>
            </a:extLst>
          </p:cNvPr>
          <p:cNvSpPr/>
          <p:nvPr/>
        </p:nvSpPr>
        <p:spPr>
          <a:xfrm>
            <a:off x="3206781"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2" name="Oval 91">
            <a:extLst>
              <a:ext uri="{FF2B5EF4-FFF2-40B4-BE49-F238E27FC236}">
                <a16:creationId xmlns:a16="http://schemas.microsoft.com/office/drawing/2014/main" id="{23272E8E-6570-2D51-8D9B-DCD9CDFCA90C}"/>
              </a:ext>
            </a:extLst>
          </p:cNvPr>
          <p:cNvSpPr/>
          <p:nvPr/>
        </p:nvSpPr>
        <p:spPr>
          <a:xfrm>
            <a:off x="3986081"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6" name="Oval 125">
            <a:extLst>
              <a:ext uri="{FF2B5EF4-FFF2-40B4-BE49-F238E27FC236}">
                <a16:creationId xmlns:a16="http://schemas.microsoft.com/office/drawing/2014/main" id="{D5AFCE7A-CE65-E577-D8DD-FDB9E2F2AB1E}"/>
              </a:ext>
            </a:extLst>
          </p:cNvPr>
          <p:cNvSpPr/>
          <p:nvPr/>
        </p:nvSpPr>
        <p:spPr>
          <a:xfrm>
            <a:off x="6495878"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7" name="Oval 126">
            <a:extLst>
              <a:ext uri="{FF2B5EF4-FFF2-40B4-BE49-F238E27FC236}">
                <a16:creationId xmlns:a16="http://schemas.microsoft.com/office/drawing/2014/main" id="{55F35E87-5194-B5A2-6F36-B0A6396720AA}"/>
              </a:ext>
            </a:extLst>
          </p:cNvPr>
          <p:cNvSpPr/>
          <p:nvPr/>
        </p:nvSpPr>
        <p:spPr>
          <a:xfrm>
            <a:off x="7258235"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8" name="Oval 127">
            <a:extLst>
              <a:ext uri="{FF2B5EF4-FFF2-40B4-BE49-F238E27FC236}">
                <a16:creationId xmlns:a16="http://schemas.microsoft.com/office/drawing/2014/main" id="{B5C7A605-E393-8930-B628-EA2728A69D98}"/>
              </a:ext>
            </a:extLst>
          </p:cNvPr>
          <p:cNvSpPr/>
          <p:nvPr/>
        </p:nvSpPr>
        <p:spPr>
          <a:xfrm>
            <a:off x="8012252"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9" name="Oval 128">
            <a:extLst>
              <a:ext uri="{FF2B5EF4-FFF2-40B4-BE49-F238E27FC236}">
                <a16:creationId xmlns:a16="http://schemas.microsoft.com/office/drawing/2014/main" id="{1E610E46-9B1F-6C59-9A59-EB319E6404B0}"/>
              </a:ext>
            </a:extLst>
          </p:cNvPr>
          <p:cNvSpPr/>
          <p:nvPr/>
        </p:nvSpPr>
        <p:spPr>
          <a:xfrm>
            <a:off x="8732383"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0" name="Oval 129">
            <a:extLst>
              <a:ext uri="{FF2B5EF4-FFF2-40B4-BE49-F238E27FC236}">
                <a16:creationId xmlns:a16="http://schemas.microsoft.com/office/drawing/2014/main" id="{23272E8E-6570-2D51-8D9B-DCD9CDFCA90C}"/>
              </a:ext>
            </a:extLst>
          </p:cNvPr>
          <p:cNvSpPr/>
          <p:nvPr/>
        </p:nvSpPr>
        <p:spPr>
          <a:xfrm>
            <a:off x="9511683"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2" name="Çarpım İşareti 41">
            <a:extLst>
              <a:ext uri="{FF2B5EF4-FFF2-40B4-BE49-F238E27FC236}">
                <a16:creationId xmlns:a16="http://schemas.microsoft.com/office/drawing/2014/main" id="{1F54ABEE-047B-A80A-A4D0-4C67863CA488}"/>
              </a:ext>
            </a:extLst>
          </p:cNvPr>
          <p:cNvSpPr/>
          <p:nvPr/>
        </p:nvSpPr>
        <p:spPr>
          <a:xfrm>
            <a:off x="10955545" y="3422450"/>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3" name="Oval 132">
            <a:extLst>
              <a:ext uri="{FF2B5EF4-FFF2-40B4-BE49-F238E27FC236}">
                <a16:creationId xmlns:a16="http://schemas.microsoft.com/office/drawing/2014/main" id="{D5AFCE7A-CE65-E577-D8DD-FDB9E2F2AB1E}"/>
              </a:ext>
            </a:extLst>
          </p:cNvPr>
          <p:cNvSpPr/>
          <p:nvPr/>
        </p:nvSpPr>
        <p:spPr>
          <a:xfrm>
            <a:off x="6478459"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4" name="Oval 133">
            <a:extLst>
              <a:ext uri="{FF2B5EF4-FFF2-40B4-BE49-F238E27FC236}">
                <a16:creationId xmlns:a16="http://schemas.microsoft.com/office/drawing/2014/main" id="{55F35E87-5194-B5A2-6F36-B0A6396720AA}"/>
              </a:ext>
            </a:extLst>
          </p:cNvPr>
          <p:cNvSpPr/>
          <p:nvPr/>
        </p:nvSpPr>
        <p:spPr>
          <a:xfrm>
            <a:off x="7240816"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5" name="Oval 134">
            <a:extLst>
              <a:ext uri="{FF2B5EF4-FFF2-40B4-BE49-F238E27FC236}">
                <a16:creationId xmlns:a16="http://schemas.microsoft.com/office/drawing/2014/main" id="{B5C7A605-E393-8930-B628-EA2728A69D98}"/>
              </a:ext>
            </a:extLst>
          </p:cNvPr>
          <p:cNvSpPr/>
          <p:nvPr/>
        </p:nvSpPr>
        <p:spPr>
          <a:xfrm>
            <a:off x="7994833"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6" name="Oval 135">
            <a:extLst>
              <a:ext uri="{FF2B5EF4-FFF2-40B4-BE49-F238E27FC236}">
                <a16:creationId xmlns:a16="http://schemas.microsoft.com/office/drawing/2014/main" id="{1E610E46-9B1F-6C59-9A59-EB319E6404B0}"/>
              </a:ext>
            </a:extLst>
          </p:cNvPr>
          <p:cNvSpPr/>
          <p:nvPr/>
        </p:nvSpPr>
        <p:spPr>
          <a:xfrm>
            <a:off x="8714964"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7" name="Oval 136">
            <a:extLst>
              <a:ext uri="{FF2B5EF4-FFF2-40B4-BE49-F238E27FC236}">
                <a16:creationId xmlns:a16="http://schemas.microsoft.com/office/drawing/2014/main" id="{23272E8E-6570-2D51-8D9B-DCD9CDFCA90C}"/>
              </a:ext>
            </a:extLst>
          </p:cNvPr>
          <p:cNvSpPr/>
          <p:nvPr/>
        </p:nvSpPr>
        <p:spPr>
          <a:xfrm>
            <a:off x="9494264"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9" name="Çarpım İşareti 41">
            <a:extLst>
              <a:ext uri="{FF2B5EF4-FFF2-40B4-BE49-F238E27FC236}">
                <a16:creationId xmlns:a16="http://schemas.microsoft.com/office/drawing/2014/main" id="{1F54ABEE-047B-A80A-A4D0-4C67863CA488}"/>
              </a:ext>
            </a:extLst>
          </p:cNvPr>
          <p:cNvSpPr/>
          <p:nvPr/>
        </p:nvSpPr>
        <p:spPr>
          <a:xfrm>
            <a:off x="10951189" y="3927551"/>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0" name="Oval 139">
            <a:extLst>
              <a:ext uri="{FF2B5EF4-FFF2-40B4-BE49-F238E27FC236}">
                <a16:creationId xmlns:a16="http://schemas.microsoft.com/office/drawing/2014/main" id="{D5AFCE7A-CE65-E577-D8DD-FDB9E2F2AB1E}"/>
              </a:ext>
            </a:extLst>
          </p:cNvPr>
          <p:cNvSpPr/>
          <p:nvPr/>
        </p:nvSpPr>
        <p:spPr>
          <a:xfrm>
            <a:off x="6500229" y="451031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2" name="Çarpım İşareti 41">
            <a:extLst>
              <a:ext uri="{FF2B5EF4-FFF2-40B4-BE49-F238E27FC236}">
                <a16:creationId xmlns:a16="http://schemas.microsoft.com/office/drawing/2014/main" id="{1F54ABEE-047B-A80A-A4D0-4C67863CA488}"/>
              </a:ext>
            </a:extLst>
          </p:cNvPr>
          <p:cNvSpPr/>
          <p:nvPr/>
        </p:nvSpPr>
        <p:spPr>
          <a:xfrm>
            <a:off x="10951189" y="2934763"/>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3" name="Metin kutusu 142">
            <a:extLst>
              <a:ext uri="{FF2B5EF4-FFF2-40B4-BE49-F238E27FC236}">
                <a16:creationId xmlns:a16="http://schemas.microsoft.com/office/drawing/2014/main" id="{8C16F646-DEED-504F-D131-91AFDDDBFDA0}"/>
              </a:ext>
            </a:extLst>
          </p:cNvPr>
          <p:cNvSpPr txBox="1"/>
          <p:nvPr/>
        </p:nvSpPr>
        <p:spPr>
          <a:xfrm>
            <a:off x="2307698" y="1928856"/>
            <a:ext cx="1581221" cy="369332"/>
          </a:xfrm>
          <a:prstGeom prst="rect">
            <a:avLst/>
          </a:prstGeom>
          <a:solidFill>
            <a:schemeClr val="bg1"/>
          </a:solidFill>
          <a:ln w="28575">
            <a:solidFill>
              <a:schemeClr val="tx1">
                <a:lumMod val="85000"/>
                <a:lumOff val="15000"/>
              </a:schemeClr>
            </a:solidFill>
          </a:ln>
        </p:spPr>
        <p:txBody>
          <a:bodyPr wrap="square">
            <a:spAutoFit/>
          </a:bodyPr>
          <a:lstStyle/>
          <a:p>
            <a:r>
              <a:rPr lang="tr-TR" b="1" dirty="0" smtClean="0"/>
              <a:t>Resmi Tatil</a:t>
            </a:r>
            <a:endParaRPr lang="tr-TR" dirty="0"/>
          </a:p>
        </p:txBody>
      </p:sp>
      <p:pic>
        <p:nvPicPr>
          <p:cNvPr id="144" name="Grafik 83" descr="Çizgi ok: Saat yönünün tersine eğri düz dolguyla">
            <a:extLst>
              <a:ext uri="{FF2B5EF4-FFF2-40B4-BE49-F238E27FC236}">
                <a16:creationId xmlns:a16="http://schemas.microsoft.com/office/drawing/2014/main" id="{1F4D8A49-527A-ACF3-1E78-AE5D0C8FD1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1609423" flipH="1">
            <a:off x="2845016" y="2178026"/>
            <a:ext cx="1092379" cy="2154237"/>
          </a:xfrm>
          <a:prstGeom prst="rect">
            <a:avLst/>
          </a:prstGeom>
        </p:spPr>
      </p:pic>
      <p:sp>
        <p:nvSpPr>
          <p:cNvPr id="47" name="Çarpım İşareti 41">
            <a:extLst>
              <a:ext uri="{FF2B5EF4-FFF2-40B4-BE49-F238E27FC236}">
                <a16:creationId xmlns:a16="http://schemas.microsoft.com/office/drawing/2014/main" id="{1F54ABEE-047B-A80A-A4D0-4C67863CA488}"/>
              </a:ext>
            </a:extLst>
          </p:cNvPr>
          <p:cNvSpPr/>
          <p:nvPr/>
        </p:nvSpPr>
        <p:spPr>
          <a:xfrm>
            <a:off x="4702782" y="4119141"/>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Çarpım İşareti 41">
            <a:extLst>
              <a:ext uri="{FF2B5EF4-FFF2-40B4-BE49-F238E27FC236}">
                <a16:creationId xmlns:a16="http://schemas.microsoft.com/office/drawing/2014/main" id="{1F54ABEE-047B-A80A-A4D0-4C67863CA488}"/>
              </a:ext>
            </a:extLst>
          </p:cNvPr>
          <p:cNvSpPr/>
          <p:nvPr/>
        </p:nvSpPr>
        <p:spPr>
          <a:xfrm>
            <a:off x="4685363" y="4702613"/>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Çarpım İşareti 41">
            <a:extLst>
              <a:ext uri="{FF2B5EF4-FFF2-40B4-BE49-F238E27FC236}">
                <a16:creationId xmlns:a16="http://schemas.microsoft.com/office/drawing/2014/main" id="{1F54ABEE-047B-A80A-A4D0-4C67863CA488}"/>
              </a:ext>
            </a:extLst>
          </p:cNvPr>
          <p:cNvSpPr/>
          <p:nvPr/>
        </p:nvSpPr>
        <p:spPr>
          <a:xfrm>
            <a:off x="10193544" y="3444220"/>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Çarpım İşareti 41">
            <a:extLst>
              <a:ext uri="{FF2B5EF4-FFF2-40B4-BE49-F238E27FC236}">
                <a16:creationId xmlns:a16="http://schemas.microsoft.com/office/drawing/2014/main" id="{1F54ABEE-047B-A80A-A4D0-4C67863CA488}"/>
              </a:ext>
            </a:extLst>
          </p:cNvPr>
          <p:cNvSpPr/>
          <p:nvPr/>
        </p:nvSpPr>
        <p:spPr>
          <a:xfrm>
            <a:off x="10189188" y="3949321"/>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Çarpım İşareti 41">
            <a:extLst>
              <a:ext uri="{FF2B5EF4-FFF2-40B4-BE49-F238E27FC236}">
                <a16:creationId xmlns:a16="http://schemas.microsoft.com/office/drawing/2014/main" id="{1F54ABEE-047B-A80A-A4D0-4C67863CA488}"/>
              </a:ext>
            </a:extLst>
          </p:cNvPr>
          <p:cNvSpPr/>
          <p:nvPr/>
        </p:nvSpPr>
        <p:spPr>
          <a:xfrm>
            <a:off x="10189188" y="2956533"/>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Çarpım İşareti 41">
            <a:extLst>
              <a:ext uri="{FF2B5EF4-FFF2-40B4-BE49-F238E27FC236}">
                <a16:creationId xmlns:a16="http://schemas.microsoft.com/office/drawing/2014/main" id="{1F54ABEE-047B-A80A-A4D0-4C67863CA488}"/>
              </a:ext>
            </a:extLst>
          </p:cNvPr>
          <p:cNvSpPr/>
          <p:nvPr/>
        </p:nvSpPr>
        <p:spPr>
          <a:xfrm>
            <a:off x="10946833" y="4419589"/>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Çarpım İşareti 41">
            <a:extLst>
              <a:ext uri="{FF2B5EF4-FFF2-40B4-BE49-F238E27FC236}">
                <a16:creationId xmlns:a16="http://schemas.microsoft.com/office/drawing/2014/main" id="{1F54ABEE-047B-A80A-A4D0-4C67863CA488}"/>
              </a:ext>
            </a:extLst>
          </p:cNvPr>
          <p:cNvSpPr/>
          <p:nvPr/>
        </p:nvSpPr>
        <p:spPr>
          <a:xfrm>
            <a:off x="10184832" y="4441359"/>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a:extLst>
              <a:ext uri="{FF2B5EF4-FFF2-40B4-BE49-F238E27FC236}">
                <a16:creationId xmlns:a16="http://schemas.microsoft.com/office/drawing/2014/main" id="{55F35E87-5194-B5A2-6F36-B0A6396720AA}"/>
              </a:ext>
            </a:extLst>
          </p:cNvPr>
          <p:cNvSpPr/>
          <p:nvPr/>
        </p:nvSpPr>
        <p:spPr>
          <a:xfrm>
            <a:off x="7249523" y="45233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a:extLst>
              <a:ext uri="{FF2B5EF4-FFF2-40B4-BE49-F238E27FC236}">
                <a16:creationId xmlns:a16="http://schemas.microsoft.com/office/drawing/2014/main" id="{B5C7A605-E393-8930-B628-EA2728A69D98}"/>
              </a:ext>
            </a:extLst>
          </p:cNvPr>
          <p:cNvSpPr/>
          <p:nvPr/>
        </p:nvSpPr>
        <p:spPr>
          <a:xfrm>
            <a:off x="8003540" y="45233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Oval 59">
            <a:extLst>
              <a:ext uri="{FF2B5EF4-FFF2-40B4-BE49-F238E27FC236}">
                <a16:creationId xmlns:a16="http://schemas.microsoft.com/office/drawing/2014/main" id="{1E610E46-9B1F-6C59-9A59-EB319E6404B0}"/>
              </a:ext>
            </a:extLst>
          </p:cNvPr>
          <p:cNvSpPr/>
          <p:nvPr/>
        </p:nvSpPr>
        <p:spPr>
          <a:xfrm>
            <a:off x="8723671" y="45233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Oval 61">
            <a:extLst>
              <a:ext uri="{FF2B5EF4-FFF2-40B4-BE49-F238E27FC236}">
                <a16:creationId xmlns:a16="http://schemas.microsoft.com/office/drawing/2014/main" id="{23272E8E-6570-2D51-8D9B-DCD9CDFCA90C}"/>
              </a:ext>
            </a:extLst>
          </p:cNvPr>
          <p:cNvSpPr/>
          <p:nvPr/>
        </p:nvSpPr>
        <p:spPr>
          <a:xfrm>
            <a:off x="9502971" y="45233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Oval 62">
            <a:extLst>
              <a:ext uri="{FF2B5EF4-FFF2-40B4-BE49-F238E27FC236}">
                <a16:creationId xmlns:a16="http://schemas.microsoft.com/office/drawing/2014/main" id="{D5AFCE7A-CE65-E577-D8DD-FDB9E2F2AB1E}"/>
              </a:ext>
            </a:extLst>
          </p:cNvPr>
          <p:cNvSpPr/>
          <p:nvPr/>
        </p:nvSpPr>
        <p:spPr>
          <a:xfrm>
            <a:off x="6495873" y="4989289"/>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462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Staj Defteri </a:t>
            </a:r>
            <a:br>
              <a:rPr lang="tr-TR" dirty="0"/>
            </a:br>
            <a:r>
              <a:rPr lang="tr-TR" dirty="0"/>
              <a:t>Doldurma Kılavuzu</a:t>
            </a:r>
          </a:p>
        </p:txBody>
      </p:sp>
      <p:sp>
        <p:nvSpPr>
          <p:cNvPr id="3" name="İçerik Yer Tutucusu 2"/>
          <p:cNvSpPr>
            <a:spLocks noGrp="1"/>
          </p:cNvSpPr>
          <p:nvPr>
            <p:ph idx="1"/>
          </p:nvPr>
        </p:nvSpPr>
        <p:spPr>
          <a:xfrm>
            <a:off x="1097280" y="1845734"/>
            <a:ext cx="6569661" cy="4023360"/>
          </a:xfrm>
        </p:spPr>
        <p:txBody>
          <a:bodyPr rtlCol="0">
            <a:normAutofit/>
          </a:bodyPr>
          <a:lstStyle/>
          <a:p>
            <a:pPr marL="0" indent="0">
              <a:buNone/>
            </a:pPr>
            <a:r>
              <a:rPr lang="tr-TR" b="1" dirty="0"/>
              <a:t>1</a:t>
            </a:r>
            <a:r>
              <a:rPr lang="tr-TR" dirty="0"/>
              <a:t>- Stajyer Öğrenci Bilgi Formu (KGK-FRM-441/02)</a:t>
            </a:r>
          </a:p>
          <a:p>
            <a:pPr marL="0" indent="0">
              <a:buNone/>
            </a:pPr>
            <a:endParaRPr lang="tr-TR" dirty="0"/>
          </a:p>
          <a:p>
            <a:pPr marL="0" indent="0">
              <a:buNone/>
            </a:pPr>
            <a:r>
              <a:rPr lang="tr-TR" dirty="0">
                <a:solidFill>
                  <a:srgbClr val="FF0000"/>
                </a:solidFill>
              </a:rPr>
              <a:t>Tüm bilgiler öğrenci </a:t>
            </a:r>
            <a:r>
              <a:rPr lang="tr-TR" dirty="0" smtClean="0">
                <a:solidFill>
                  <a:srgbClr val="FF0000"/>
                </a:solidFill>
              </a:rPr>
              <a:t>tarafından </a:t>
            </a:r>
            <a:r>
              <a:rPr lang="tr-TR" b="1" dirty="0" smtClean="0">
                <a:solidFill>
                  <a:schemeClr val="bg2">
                    <a:lumMod val="50000"/>
                  </a:schemeClr>
                </a:solidFill>
              </a:rPr>
              <a:t>mavi tükenmez kalem ile </a:t>
            </a:r>
            <a:r>
              <a:rPr lang="tr-TR" dirty="0">
                <a:solidFill>
                  <a:srgbClr val="FF0000"/>
                </a:solidFill>
              </a:rPr>
              <a:t>doldurulacaktır. </a:t>
            </a:r>
            <a:endParaRPr lang="tr-TR" dirty="0" smtClean="0">
              <a:solidFill>
                <a:srgbClr val="FF0000"/>
              </a:solidFill>
            </a:endParaRPr>
          </a:p>
          <a:p>
            <a:pPr marL="0" indent="0">
              <a:buNone/>
            </a:pPr>
            <a:r>
              <a:rPr lang="tr-TR" dirty="0" smtClean="0">
                <a:solidFill>
                  <a:srgbClr val="FF0000"/>
                </a:solidFill>
              </a:rPr>
              <a:t>Yıl/Dönem kısmı </a:t>
            </a:r>
            <a:r>
              <a:rPr lang="tr-TR" b="1" dirty="0" smtClean="0">
                <a:solidFill>
                  <a:schemeClr val="tx1"/>
                </a:solidFill>
              </a:rPr>
              <a:t>2025-2026 </a:t>
            </a:r>
            <a:r>
              <a:rPr lang="tr-TR" b="1" dirty="0" smtClean="0">
                <a:solidFill>
                  <a:schemeClr val="tx1"/>
                </a:solidFill>
              </a:rPr>
              <a:t>Yaz Dönemi </a:t>
            </a:r>
            <a:r>
              <a:rPr lang="tr-TR" dirty="0" smtClean="0">
                <a:solidFill>
                  <a:srgbClr val="FF0000"/>
                </a:solidFill>
              </a:rPr>
              <a:t>olarak yazılacaktır</a:t>
            </a:r>
            <a:endParaRPr lang="tr-TR" dirty="0">
              <a:solidFill>
                <a:srgbClr val="FF0000"/>
              </a:solidFill>
            </a:endParaRPr>
          </a:p>
          <a:p>
            <a:pPr marL="0" indent="0">
              <a:buNone/>
            </a:pPr>
            <a:r>
              <a:rPr lang="tr-TR" dirty="0" smtClean="0">
                <a:solidFill>
                  <a:srgbClr val="FF0000"/>
                </a:solidFill>
              </a:rPr>
              <a:t>Evrak </a:t>
            </a:r>
            <a:r>
              <a:rPr lang="tr-TR" dirty="0" err="1">
                <a:solidFill>
                  <a:srgbClr val="FF0000"/>
                </a:solidFill>
              </a:rPr>
              <a:t>no</a:t>
            </a:r>
            <a:r>
              <a:rPr lang="tr-TR" dirty="0">
                <a:solidFill>
                  <a:srgbClr val="FF0000"/>
                </a:solidFill>
              </a:rPr>
              <a:t> boş bırakılacaktır.</a:t>
            </a:r>
          </a:p>
          <a:p>
            <a:pPr marL="0" indent="0">
              <a:buNone/>
            </a:pPr>
            <a:r>
              <a:rPr lang="tr-TR" dirty="0"/>
              <a:t> </a:t>
            </a:r>
          </a:p>
          <a:p>
            <a:pPr>
              <a:buFont typeface="Arial" panose="020B0604020202020204" pitchFamily="34" charset="0"/>
              <a:buChar char="•"/>
            </a:pPr>
            <a:endParaRPr lang="tr-TR" dirty="0"/>
          </a:p>
          <a:p>
            <a:pPr marL="0" indent="0">
              <a:buNone/>
            </a:pPr>
            <a:endParaRPr lang="tr-TR" dirty="0"/>
          </a:p>
          <a:p>
            <a:pPr marL="0" indent="0">
              <a:buNone/>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p:txBody>
      </p:sp>
      <p:pic>
        <p:nvPicPr>
          <p:cNvPr id="7" name="Resim 6">
            <a:extLst>
              <a:ext uri="{FF2B5EF4-FFF2-40B4-BE49-F238E27FC236}">
                <a16:creationId xmlns:a16="http://schemas.microsoft.com/office/drawing/2014/main" id="{26E915A0-EEB5-059F-3F29-4C1011139E46}"/>
              </a:ext>
            </a:extLst>
          </p:cNvPr>
          <p:cNvPicPr>
            <a:picLocks noChangeAspect="1"/>
          </p:cNvPicPr>
          <p:nvPr/>
        </p:nvPicPr>
        <p:blipFill>
          <a:blip r:embed="rId3"/>
          <a:stretch>
            <a:fillRect/>
          </a:stretch>
        </p:blipFill>
        <p:spPr>
          <a:xfrm>
            <a:off x="7666941" y="0"/>
            <a:ext cx="4525060" cy="6344816"/>
          </a:xfrm>
          <a:prstGeom prst="rect">
            <a:avLst/>
          </a:prstGeom>
        </p:spPr>
      </p:pic>
      <p:sp>
        <p:nvSpPr>
          <p:cNvPr id="8" name="Dikdörtgen 7">
            <a:extLst>
              <a:ext uri="{FF2B5EF4-FFF2-40B4-BE49-F238E27FC236}">
                <a16:creationId xmlns:a16="http://schemas.microsoft.com/office/drawing/2014/main" id="{EAEF4271-54AA-DEFB-4832-E77C989D0B37}"/>
              </a:ext>
            </a:extLst>
          </p:cNvPr>
          <p:cNvSpPr/>
          <p:nvPr/>
        </p:nvSpPr>
        <p:spPr>
          <a:xfrm>
            <a:off x="7959012" y="905069"/>
            <a:ext cx="4012164" cy="4215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280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B87A15D-D05D-E9BC-EFBF-47F9BF8B044B}"/>
              </a:ext>
            </a:extLst>
          </p:cNvPr>
          <p:cNvPicPr>
            <a:picLocks noChangeAspect="1"/>
          </p:cNvPicPr>
          <p:nvPr/>
        </p:nvPicPr>
        <p:blipFill>
          <a:blip r:embed="rId3"/>
          <a:stretch>
            <a:fillRect/>
          </a:stretch>
        </p:blipFill>
        <p:spPr>
          <a:xfrm>
            <a:off x="6988629" y="-1"/>
            <a:ext cx="5203372" cy="6344815"/>
          </a:xfrm>
          <a:prstGeom prst="rect">
            <a:avLst/>
          </a:prstGeom>
        </p:spPr>
      </p:pic>
      <p:sp>
        <p:nvSpPr>
          <p:cNvPr id="2" name="Başlık 1"/>
          <p:cNvSpPr>
            <a:spLocks noGrp="1"/>
          </p:cNvSpPr>
          <p:nvPr>
            <p:ph type="title"/>
          </p:nvPr>
        </p:nvSpPr>
        <p:spPr/>
        <p:txBody>
          <a:bodyPr rtlCol="0"/>
          <a:lstStyle/>
          <a:p>
            <a:pPr rtl="0"/>
            <a:r>
              <a:rPr lang="tr-TR" dirty="0"/>
              <a:t>Staj Defteri </a:t>
            </a:r>
            <a:br>
              <a:rPr lang="tr-TR" dirty="0"/>
            </a:br>
            <a:r>
              <a:rPr lang="tr-TR" dirty="0"/>
              <a:t>Doldurma Kılavuzu</a:t>
            </a:r>
          </a:p>
        </p:txBody>
      </p:sp>
      <p:sp>
        <p:nvSpPr>
          <p:cNvPr id="3" name="İçerik Yer Tutucusu 2"/>
          <p:cNvSpPr>
            <a:spLocks noGrp="1"/>
          </p:cNvSpPr>
          <p:nvPr>
            <p:ph idx="1"/>
          </p:nvPr>
        </p:nvSpPr>
        <p:spPr>
          <a:xfrm>
            <a:off x="418968" y="1845734"/>
            <a:ext cx="6569661" cy="4023360"/>
          </a:xfrm>
        </p:spPr>
        <p:txBody>
          <a:bodyPr rtlCol="0">
            <a:normAutofit/>
          </a:bodyPr>
          <a:lstStyle/>
          <a:p>
            <a:pPr marL="0" indent="0">
              <a:buNone/>
            </a:pPr>
            <a:r>
              <a:rPr lang="tr-TR" sz="1800" b="1" dirty="0"/>
              <a:t>2</a:t>
            </a:r>
            <a:r>
              <a:rPr lang="tr-TR" sz="1800" dirty="0"/>
              <a:t>- Stajyer Öğrenci Bilgi, İşyeri Bilgi, İş Yeri Stajyer Amir Ve Staj Program Koordinatör Bilgi Formu (KGK-FRM-442/02)</a:t>
            </a:r>
          </a:p>
          <a:p>
            <a:pPr marL="0" indent="0">
              <a:buNone/>
            </a:pPr>
            <a:r>
              <a:rPr lang="tr-TR" sz="1800" dirty="0" smtClean="0"/>
              <a:t>Sağdaki görselde bulunan</a:t>
            </a:r>
          </a:p>
          <a:p>
            <a:pPr marL="0" indent="0">
              <a:buNone/>
            </a:pPr>
            <a:r>
              <a:rPr lang="tr-TR" sz="1800" u="sng" dirty="0" smtClean="0">
                <a:solidFill>
                  <a:srgbClr val="FF0000"/>
                </a:solidFill>
              </a:rPr>
              <a:t>Kırmızı alan:</a:t>
            </a:r>
            <a:endParaRPr lang="tr-TR" sz="1800" u="sng" dirty="0">
              <a:solidFill>
                <a:srgbClr val="FF0000"/>
              </a:solidFill>
            </a:endParaRPr>
          </a:p>
          <a:p>
            <a:pPr marL="0" indent="0">
              <a:buNone/>
            </a:pPr>
            <a:r>
              <a:rPr lang="tr-TR" sz="1800" dirty="0">
                <a:solidFill>
                  <a:schemeClr val="tx1"/>
                </a:solidFill>
              </a:rPr>
              <a:t>Öğrenci </a:t>
            </a:r>
            <a:r>
              <a:rPr lang="tr-TR" sz="1800" dirty="0" smtClean="0">
                <a:solidFill>
                  <a:schemeClr val="tx1"/>
                </a:solidFill>
              </a:rPr>
              <a:t>tarafından </a:t>
            </a:r>
            <a:r>
              <a:rPr lang="tr-TR" sz="1800" b="1" dirty="0">
                <a:solidFill>
                  <a:schemeClr val="bg2">
                    <a:lumMod val="50000"/>
                  </a:schemeClr>
                </a:solidFill>
              </a:rPr>
              <a:t>mavi tükenmez kalem ile</a:t>
            </a:r>
            <a:r>
              <a:rPr lang="tr-TR" sz="1800" dirty="0" smtClean="0">
                <a:solidFill>
                  <a:schemeClr val="bg2">
                    <a:lumMod val="50000"/>
                  </a:schemeClr>
                </a:solidFill>
              </a:rPr>
              <a:t> </a:t>
            </a:r>
            <a:r>
              <a:rPr lang="tr-TR" sz="1800" dirty="0">
                <a:solidFill>
                  <a:schemeClr val="tx1"/>
                </a:solidFill>
              </a:rPr>
              <a:t>doldurulacaktır</a:t>
            </a:r>
            <a:r>
              <a:rPr lang="tr-TR" sz="1800" dirty="0" smtClean="0">
                <a:solidFill>
                  <a:srgbClr val="FF0000"/>
                </a:solidFill>
              </a:rPr>
              <a:t>.</a:t>
            </a:r>
          </a:p>
          <a:p>
            <a:pPr marL="0" indent="0">
              <a:buNone/>
            </a:pPr>
            <a:r>
              <a:rPr lang="tr-TR" sz="1800" u="sng" dirty="0" smtClean="0">
                <a:solidFill>
                  <a:schemeClr val="bg2">
                    <a:lumMod val="50000"/>
                  </a:schemeClr>
                </a:solidFill>
              </a:rPr>
              <a:t>Mavi </a:t>
            </a:r>
            <a:r>
              <a:rPr lang="tr-TR" sz="1800" u="sng" dirty="0">
                <a:solidFill>
                  <a:schemeClr val="bg2">
                    <a:lumMod val="50000"/>
                  </a:schemeClr>
                </a:solidFill>
              </a:rPr>
              <a:t>alan:</a:t>
            </a:r>
          </a:p>
          <a:p>
            <a:pPr marL="0" indent="0">
              <a:buNone/>
            </a:pPr>
            <a:r>
              <a:rPr lang="tr-TR" sz="1800" dirty="0" smtClean="0">
                <a:solidFill>
                  <a:schemeClr val="tx1"/>
                </a:solidFill>
              </a:rPr>
              <a:t>İş </a:t>
            </a:r>
            <a:r>
              <a:rPr lang="tr-TR" sz="1800" dirty="0">
                <a:solidFill>
                  <a:schemeClr val="tx1"/>
                </a:solidFill>
              </a:rPr>
              <a:t>yeri (Staj amiri) tarafından doldurulacaktır</a:t>
            </a:r>
            <a:r>
              <a:rPr lang="tr-TR" sz="1800" dirty="0" smtClean="0">
                <a:solidFill>
                  <a:schemeClr val="tx1"/>
                </a:solidFill>
              </a:rPr>
              <a:t>.</a:t>
            </a:r>
          </a:p>
          <a:p>
            <a:pPr marL="0" indent="0">
              <a:buNone/>
            </a:pPr>
            <a:r>
              <a:rPr lang="tr-TR" sz="1800" u="sng" dirty="0" smtClean="0">
                <a:solidFill>
                  <a:srgbClr val="00B050"/>
                </a:solidFill>
              </a:rPr>
              <a:t>Yeşil </a:t>
            </a:r>
            <a:r>
              <a:rPr lang="tr-TR" sz="1800" u="sng" dirty="0">
                <a:solidFill>
                  <a:srgbClr val="00B050"/>
                </a:solidFill>
              </a:rPr>
              <a:t>alan:</a:t>
            </a:r>
          </a:p>
          <a:p>
            <a:pPr marL="0" indent="0">
              <a:buNone/>
            </a:pPr>
            <a:r>
              <a:rPr lang="tr-TR" sz="1800" dirty="0" smtClean="0">
                <a:solidFill>
                  <a:schemeClr val="tx1"/>
                </a:solidFill>
              </a:rPr>
              <a:t>Boş </a:t>
            </a:r>
            <a:r>
              <a:rPr lang="tr-TR" sz="1800" dirty="0">
                <a:solidFill>
                  <a:schemeClr val="tx1"/>
                </a:solidFill>
              </a:rPr>
              <a:t>bırakılacaktır</a:t>
            </a:r>
            <a:r>
              <a:rPr lang="tr-TR" sz="1800" dirty="0" smtClean="0">
                <a:solidFill>
                  <a:schemeClr val="tx1"/>
                </a:solidFill>
              </a:rPr>
              <a:t>.</a:t>
            </a:r>
            <a:endParaRPr lang="tr-TR" sz="1800" dirty="0"/>
          </a:p>
        </p:txBody>
      </p:sp>
      <p:sp>
        <p:nvSpPr>
          <p:cNvPr id="6" name="Dikdörtgen 5">
            <a:extLst>
              <a:ext uri="{FF2B5EF4-FFF2-40B4-BE49-F238E27FC236}">
                <a16:creationId xmlns:a16="http://schemas.microsoft.com/office/drawing/2014/main" id="{FD0385F0-EE9B-7EE7-48E4-A30A5AE440E5}"/>
              </a:ext>
            </a:extLst>
          </p:cNvPr>
          <p:cNvSpPr/>
          <p:nvPr/>
        </p:nvSpPr>
        <p:spPr>
          <a:xfrm>
            <a:off x="7315200" y="933061"/>
            <a:ext cx="4655976" cy="16328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7A124326-2367-916B-412E-20C8BA283BE1}"/>
              </a:ext>
            </a:extLst>
          </p:cNvPr>
          <p:cNvSpPr/>
          <p:nvPr/>
        </p:nvSpPr>
        <p:spPr>
          <a:xfrm>
            <a:off x="7315200" y="2659225"/>
            <a:ext cx="4655976" cy="154888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2798A464-A6D7-D064-8243-682D45FB4D3E}"/>
              </a:ext>
            </a:extLst>
          </p:cNvPr>
          <p:cNvSpPr/>
          <p:nvPr/>
        </p:nvSpPr>
        <p:spPr>
          <a:xfrm>
            <a:off x="7315200" y="4301413"/>
            <a:ext cx="4655976" cy="156768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V="1">
            <a:off x="1985554" y="2412966"/>
            <a:ext cx="5257801" cy="682931"/>
          </a:xfrm>
          <a:prstGeom prst="straightConnector1">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Düz Ok Bağlayıcısı 10"/>
          <p:cNvCxnSpPr/>
          <p:nvPr/>
        </p:nvCxnSpPr>
        <p:spPr>
          <a:xfrm flipV="1">
            <a:off x="1730829" y="3711718"/>
            <a:ext cx="5512526" cy="496388"/>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3" name="Düz Ok Bağlayıcısı 12"/>
          <p:cNvCxnSpPr/>
          <p:nvPr/>
        </p:nvCxnSpPr>
        <p:spPr>
          <a:xfrm>
            <a:off x="1776549" y="4885509"/>
            <a:ext cx="6453051" cy="52251"/>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0424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1591A8A1-8313-5AE5-6910-02332E735437}"/>
              </a:ext>
            </a:extLst>
          </p:cNvPr>
          <p:cNvPicPr>
            <a:picLocks noChangeAspect="1"/>
          </p:cNvPicPr>
          <p:nvPr/>
        </p:nvPicPr>
        <p:blipFill>
          <a:blip r:embed="rId3"/>
          <a:stretch>
            <a:fillRect/>
          </a:stretch>
        </p:blipFill>
        <p:spPr>
          <a:xfrm>
            <a:off x="7676718" y="1"/>
            <a:ext cx="4515282" cy="6344814"/>
          </a:xfrm>
          <a:prstGeom prst="rect">
            <a:avLst/>
          </a:prstGeom>
        </p:spPr>
      </p:pic>
      <p:sp>
        <p:nvSpPr>
          <p:cNvPr id="2" name="Başlık 1"/>
          <p:cNvSpPr>
            <a:spLocks noGrp="1"/>
          </p:cNvSpPr>
          <p:nvPr>
            <p:ph type="title"/>
          </p:nvPr>
        </p:nvSpPr>
        <p:spPr/>
        <p:txBody>
          <a:bodyPr rtlCol="0"/>
          <a:lstStyle/>
          <a:p>
            <a:pPr rtl="0"/>
            <a:r>
              <a:rPr lang="tr-TR" dirty="0"/>
              <a:t>Staj Defteri </a:t>
            </a:r>
            <a:br>
              <a:rPr lang="tr-TR" dirty="0"/>
            </a:br>
            <a:r>
              <a:rPr lang="tr-TR" dirty="0"/>
              <a:t>Doldurma Kılavuzu</a:t>
            </a:r>
          </a:p>
        </p:txBody>
      </p:sp>
      <p:sp>
        <p:nvSpPr>
          <p:cNvPr id="3" name="İçerik Yer Tutucusu 2"/>
          <p:cNvSpPr>
            <a:spLocks noGrp="1"/>
          </p:cNvSpPr>
          <p:nvPr>
            <p:ph idx="1"/>
          </p:nvPr>
        </p:nvSpPr>
        <p:spPr>
          <a:xfrm>
            <a:off x="1097280" y="1845734"/>
            <a:ext cx="6569661" cy="4023360"/>
          </a:xfrm>
        </p:spPr>
        <p:txBody>
          <a:bodyPr rtlCol="0">
            <a:normAutofit/>
          </a:bodyPr>
          <a:lstStyle/>
          <a:p>
            <a:pPr marL="0" indent="0">
              <a:buNone/>
            </a:pPr>
            <a:r>
              <a:rPr lang="tr-TR" b="1" dirty="0"/>
              <a:t>3</a:t>
            </a:r>
            <a:r>
              <a:rPr lang="tr-TR" dirty="0"/>
              <a:t>- İşyeri Devam Durumu Çizelgesi (KGK-FRM-445/03)</a:t>
            </a:r>
          </a:p>
          <a:p>
            <a:pPr marL="0" indent="0">
              <a:buNone/>
            </a:pPr>
            <a:r>
              <a:rPr lang="tr-TR" dirty="0" smtClean="0">
                <a:solidFill>
                  <a:srgbClr val="FF0000"/>
                </a:solidFill>
              </a:rPr>
              <a:t>Öğrenci </a:t>
            </a:r>
            <a:r>
              <a:rPr lang="tr-TR" dirty="0">
                <a:solidFill>
                  <a:srgbClr val="FF0000"/>
                </a:solidFill>
              </a:rPr>
              <a:t>tarafından her gün için tarih, </a:t>
            </a:r>
            <a:r>
              <a:rPr lang="tr-TR" b="1" dirty="0">
                <a:solidFill>
                  <a:schemeClr val="tx1"/>
                </a:solidFill>
              </a:rPr>
              <a:t>tam gün</a:t>
            </a:r>
            <a:r>
              <a:rPr lang="tr-TR" dirty="0">
                <a:solidFill>
                  <a:srgbClr val="FF0000"/>
                </a:solidFill>
              </a:rPr>
              <a:t>/yarım gün çalışma durumu, işyerinde çalıştığınız bölüm (belli bir bölüm yoksa büro, şantiye, atölye vb. yazabilirsiniz) ve o gün yapılan iş bilgisi (kısa bir başlık halinde) yazılarak doldurulacaktır</a:t>
            </a:r>
            <a:r>
              <a:rPr lang="tr-TR" dirty="0" smtClean="0">
                <a:solidFill>
                  <a:srgbClr val="FF0000"/>
                </a:solidFill>
              </a:rPr>
              <a:t>.</a:t>
            </a:r>
            <a:r>
              <a:rPr lang="tr-TR" b="1" dirty="0">
                <a:solidFill>
                  <a:schemeClr val="bg2">
                    <a:lumMod val="50000"/>
                  </a:schemeClr>
                </a:solidFill>
              </a:rPr>
              <a:t> </a:t>
            </a:r>
            <a:r>
              <a:rPr lang="tr-TR" b="1" dirty="0" smtClean="0">
                <a:solidFill>
                  <a:schemeClr val="bg2">
                    <a:lumMod val="50000"/>
                  </a:schemeClr>
                </a:solidFill>
              </a:rPr>
              <a:t>Tüm içerik mavi </a:t>
            </a:r>
            <a:r>
              <a:rPr lang="tr-TR" b="1" dirty="0">
                <a:solidFill>
                  <a:schemeClr val="bg2">
                    <a:lumMod val="50000"/>
                  </a:schemeClr>
                </a:solidFill>
              </a:rPr>
              <a:t>tükenmez kalem </a:t>
            </a:r>
            <a:r>
              <a:rPr lang="tr-TR" b="1" dirty="0" smtClean="0">
                <a:solidFill>
                  <a:schemeClr val="bg2">
                    <a:lumMod val="50000"/>
                  </a:schemeClr>
                </a:solidFill>
              </a:rPr>
              <a:t>ile doldurulacaktır. </a:t>
            </a:r>
            <a:r>
              <a:rPr lang="tr-TR" dirty="0" smtClean="0">
                <a:solidFill>
                  <a:schemeClr val="tx1"/>
                </a:solidFill>
              </a:rPr>
              <a:t>Doldurulurken resmi tatil günleri </a:t>
            </a:r>
            <a:r>
              <a:rPr lang="tr-TR" b="1" dirty="0" smtClean="0">
                <a:solidFill>
                  <a:schemeClr val="tx1"/>
                </a:solidFill>
              </a:rPr>
              <a:t>yazılmayacaktır</a:t>
            </a:r>
            <a:r>
              <a:rPr lang="tr-TR" dirty="0" smtClean="0">
                <a:solidFill>
                  <a:schemeClr val="tx1"/>
                </a:solidFill>
              </a:rPr>
              <a:t>. Özel kurumlar için Pazar günü, resmi kurumlar için de Cumartesi ve Pazar günleri tabloya yazılmayacaktır. </a:t>
            </a:r>
            <a:endParaRPr lang="tr-TR" dirty="0">
              <a:solidFill>
                <a:schemeClr val="tx1"/>
              </a:solidFill>
            </a:endParaRPr>
          </a:p>
          <a:p>
            <a:pPr marL="0" indent="0">
              <a:buNone/>
            </a:pPr>
            <a:r>
              <a:rPr lang="tr-TR" dirty="0">
                <a:solidFill>
                  <a:schemeClr val="bg2">
                    <a:lumMod val="50000"/>
                  </a:schemeClr>
                </a:solidFill>
              </a:rPr>
              <a:t>İş yeri (Staj amiri) tarafından </a:t>
            </a:r>
            <a:r>
              <a:rPr lang="tr-TR" b="1" dirty="0">
                <a:solidFill>
                  <a:schemeClr val="bg2">
                    <a:lumMod val="50000"/>
                  </a:schemeClr>
                </a:solidFill>
              </a:rPr>
              <a:t>her gün için </a:t>
            </a:r>
            <a:r>
              <a:rPr lang="tr-TR" b="1" dirty="0" smtClean="0">
                <a:solidFill>
                  <a:schemeClr val="bg2">
                    <a:lumMod val="50000"/>
                  </a:schemeClr>
                </a:solidFill>
              </a:rPr>
              <a:t>ayrı ayrı imzalanacaktır</a:t>
            </a:r>
            <a:r>
              <a:rPr lang="tr-TR" b="1" dirty="0">
                <a:solidFill>
                  <a:schemeClr val="bg2">
                    <a:lumMod val="50000"/>
                  </a:schemeClr>
                </a:solidFill>
              </a:rPr>
              <a:t>.</a:t>
            </a:r>
          </a:p>
          <a:p>
            <a:pPr marL="0" indent="0">
              <a:buNone/>
            </a:pPr>
            <a:endParaRPr lang="tr-TR" dirty="0"/>
          </a:p>
          <a:p>
            <a:pPr marL="0" indent="0">
              <a:buNone/>
            </a:pPr>
            <a:endParaRPr lang="tr-TR" dirty="0"/>
          </a:p>
          <a:p>
            <a:pPr marL="0" indent="0">
              <a:buNone/>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p:txBody>
      </p:sp>
      <p:sp>
        <p:nvSpPr>
          <p:cNvPr id="6" name="Dikdörtgen 5">
            <a:extLst>
              <a:ext uri="{FF2B5EF4-FFF2-40B4-BE49-F238E27FC236}">
                <a16:creationId xmlns:a16="http://schemas.microsoft.com/office/drawing/2014/main" id="{FD0385F0-EE9B-7EE7-48E4-A30A5AE440E5}"/>
              </a:ext>
            </a:extLst>
          </p:cNvPr>
          <p:cNvSpPr/>
          <p:nvPr/>
        </p:nvSpPr>
        <p:spPr>
          <a:xfrm>
            <a:off x="7959012" y="849086"/>
            <a:ext cx="2929812" cy="5094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1D841E65-11CF-9532-0F96-438CB9580521}"/>
              </a:ext>
            </a:extLst>
          </p:cNvPr>
          <p:cNvSpPr/>
          <p:nvPr/>
        </p:nvSpPr>
        <p:spPr>
          <a:xfrm>
            <a:off x="10944808" y="849086"/>
            <a:ext cx="951723" cy="50945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9677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C839588-B0FE-6899-7ECB-E97A3ECFE9B6}"/>
              </a:ext>
            </a:extLst>
          </p:cNvPr>
          <p:cNvPicPr>
            <a:picLocks noChangeAspect="1"/>
          </p:cNvPicPr>
          <p:nvPr/>
        </p:nvPicPr>
        <p:blipFill>
          <a:blip r:embed="rId3"/>
          <a:stretch>
            <a:fillRect/>
          </a:stretch>
        </p:blipFill>
        <p:spPr>
          <a:xfrm>
            <a:off x="7055811" y="-27853"/>
            <a:ext cx="5136189" cy="6344815"/>
          </a:xfrm>
          <a:prstGeom prst="rect">
            <a:avLst/>
          </a:prstGeom>
        </p:spPr>
      </p:pic>
      <p:sp>
        <p:nvSpPr>
          <p:cNvPr id="2" name="Başlık 1"/>
          <p:cNvSpPr>
            <a:spLocks noGrp="1"/>
          </p:cNvSpPr>
          <p:nvPr>
            <p:ph type="title"/>
          </p:nvPr>
        </p:nvSpPr>
        <p:spPr/>
        <p:txBody>
          <a:bodyPr rtlCol="0"/>
          <a:lstStyle/>
          <a:p>
            <a:pPr rtl="0"/>
            <a:r>
              <a:rPr lang="tr-TR" dirty="0"/>
              <a:t>Staj Defteri </a:t>
            </a:r>
            <a:br>
              <a:rPr lang="tr-TR" dirty="0"/>
            </a:br>
            <a:r>
              <a:rPr lang="tr-TR" dirty="0"/>
              <a:t>Doldurma Kılavuzu</a:t>
            </a:r>
          </a:p>
        </p:txBody>
      </p:sp>
      <p:sp>
        <p:nvSpPr>
          <p:cNvPr id="3" name="İçerik Yer Tutucusu 2"/>
          <p:cNvSpPr>
            <a:spLocks noGrp="1"/>
          </p:cNvSpPr>
          <p:nvPr>
            <p:ph idx="1"/>
          </p:nvPr>
        </p:nvSpPr>
        <p:spPr>
          <a:xfrm>
            <a:off x="300447" y="1845734"/>
            <a:ext cx="6755364" cy="4023360"/>
          </a:xfrm>
        </p:spPr>
        <p:txBody>
          <a:bodyPr rtlCol="0">
            <a:normAutofit/>
          </a:bodyPr>
          <a:lstStyle/>
          <a:p>
            <a:pPr marL="0" indent="0">
              <a:buNone/>
            </a:pPr>
            <a:r>
              <a:rPr lang="tr-TR" sz="1800" b="1" dirty="0"/>
              <a:t>4</a:t>
            </a:r>
            <a:r>
              <a:rPr lang="tr-TR" sz="1800" dirty="0"/>
              <a:t>- Günlük Çalışma Raporu Formu (KGK-FRM-446/02)</a:t>
            </a:r>
          </a:p>
          <a:p>
            <a:pPr marL="0" indent="0">
              <a:buNone/>
            </a:pPr>
            <a:r>
              <a:rPr lang="tr-TR" sz="1800" b="1" dirty="0">
                <a:solidFill>
                  <a:schemeClr val="bg2">
                    <a:lumMod val="50000"/>
                  </a:schemeClr>
                </a:solidFill>
              </a:rPr>
              <a:t>Tüm içerik mavi tükenmez kalem ile doldurulacaktır. </a:t>
            </a:r>
            <a:r>
              <a:rPr lang="tr-TR" sz="1800" dirty="0" smtClean="0">
                <a:solidFill>
                  <a:srgbClr val="FF0000"/>
                </a:solidFill>
              </a:rPr>
              <a:t>Öğrenci </a:t>
            </a:r>
            <a:r>
              <a:rPr lang="tr-TR" sz="1800" dirty="0">
                <a:solidFill>
                  <a:srgbClr val="FF0000"/>
                </a:solidFill>
              </a:rPr>
              <a:t>tarafından o gün yaptığı iş bilgisi açıklayıcı ancak çok fazla detaya girmeden, yapılan iş hakkında temel bilgiler verilerek, o işin yapıldığı süre içinde öğrenilen önemli bilgiler, karşılaşılan problemler, bu problemlerin çözümleri vb. bilgileri formal bir dille </a:t>
            </a:r>
            <a:r>
              <a:rPr lang="tr-TR" sz="1800" b="1" dirty="0" smtClean="0">
                <a:solidFill>
                  <a:schemeClr val="tx1"/>
                </a:solidFill>
              </a:rPr>
              <a:t>en az 10 satır olacak şekilde </a:t>
            </a:r>
            <a:r>
              <a:rPr lang="tr-TR" sz="1800" dirty="0" smtClean="0">
                <a:solidFill>
                  <a:srgbClr val="FF0000"/>
                </a:solidFill>
              </a:rPr>
              <a:t>yazılmalıdır</a:t>
            </a:r>
            <a:r>
              <a:rPr lang="tr-TR" sz="1800" dirty="0">
                <a:solidFill>
                  <a:srgbClr val="FF0000"/>
                </a:solidFill>
              </a:rPr>
              <a:t>. O gün yapılan işe ait fotoğraf, ekran görüntüsü, çizim vb. ek dokümanlar ilgili sayfaya eklenebilir (zımbayla tutturulabilir), </a:t>
            </a:r>
            <a:r>
              <a:rPr lang="tr-TR" sz="1800" dirty="0" err="1">
                <a:solidFill>
                  <a:srgbClr val="FF0000"/>
                </a:solidFill>
              </a:rPr>
              <a:t>pritt</a:t>
            </a:r>
            <a:r>
              <a:rPr lang="tr-TR" sz="1800" dirty="0">
                <a:solidFill>
                  <a:srgbClr val="FF0000"/>
                </a:solidFill>
              </a:rPr>
              <a:t> benzeri yapıştırıcılarla sayfaya çok büyük olmayacak şekilde yapıştırılabilir veya aynı güne ait ikinci form sayfası kullanılabilir</a:t>
            </a:r>
            <a:r>
              <a:rPr lang="tr-TR" sz="1800" dirty="0" smtClean="0">
                <a:solidFill>
                  <a:srgbClr val="FF0000"/>
                </a:solidFill>
              </a:rPr>
              <a:t>. </a:t>
            </a:r>
            <a:r>
              <a:rPr lang="tr-TR" sz="1800" dirty="0" smtClean="0">
                <a:solidFill>
                  <a:schemeClr val="tx1"/>
                </a:solidFill>
              </a:rPr>
              <a:t>O günün tarihi ve çalıştığı bölüm eksiksiz ve hatasız bir şekilde</a:t>
            </a:r>
            <a:r>
              <a:rPr lang="tr-TR" sz="1800" dirty="0" smtClean="0">
                <a:solidFill>
                  <a:srgbClr val="FF0000"/>
                </a:solidFill>
              </a:rPr>
              <a:t> doldurulmalıdır. </a:t>
            </a:r>
            <a:endParaRPr lang="tr-TR" sz="1800" dirty="0">
              <a:solidFill>
                <a:srgbClr val="FF0000"/>
              </a:solidFill>
            </a:endParaRPr>
          </a:p>
          <a:p>
            <a:pPr marL="0" indent="0">
              <a:buNone/>
            </a:pPr>
            <a:r>
              <a:rPr lang="tr-TR" sz="1800" dirty="0">
                <a:solidFill>
                  <a:schemeClr val="bg2">
                    <a:lumMod val="50000"/>
                  </a:schemeClr>
                </a:solidFill>
              </a:rPr>
              <a:t>İş yeri (Staj amiri) tarafından her sayfa için imzalanacak ve </a:t>
            </a:r>
            <a:r>
              <a:rPr lang="tr-TR" sz="1800" dirty="0" smtClean="0">
                <a:solidFill>
                  <a:schemeClr val="bg2">
                    <a:lumMod val="50000"/>
                  </a:schemeClr>
                </a:solidFill>
              </a:rPr>
              <a:t>kaşelenecektir</a:t>
            </a:r>
            <a:r>
              <a:rPr lang="tr-TR" dirty="0" smtClean="0">
                <a:solidFill>
                  <a:schemeClr val="bg2">
                    <a:lumMod val="50000"/>
                  </a:schemeClr>
                </a:solidFill>
              </a:rPr>
              <a:t>.</a:t>
            </a:r>
            <a:endParaRPr lang="tr-TR" dirty="0"/>
          </a:p>
          <a:p>
            <a:pPr marL="0" indent="0">
              <a:buNone/>
            </a:pPr>
            <a:endParaRPr lang="tr-TR" dirty="0"/>
          </a:p>
          <a:p>
            <a:pPr marL="0" indent="0">
              <a:buNone/>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p:txBody>
      </p:sp>
      <p:sp>
        <p:nvSpPr>
          <p:cNvPr id="6" name="Dikdörtgen 5">
            <a:extLst>
              <a:ext uri="{FF2B5EF4-FFF2-40B4-BE49-F238E27FC236}">
                <a16:creationId xmlns:a16="http://schemas.microsoft.com/office/drawing/2014/main" id="{FD0385F0-EE9B-7EE7-48E4-A30A5AE440E5}"/>
              </a:ext>
            </a:extLst>
          </p:cNvPr>
          <p:cNvSpPr/>
          <p:nvPr/>
        </p:nvSpPr>
        <p:spPr>
          <a:xfrm>
            <a:off x="10515600" y="5047860"/>
            <a:ext cx="1371599" cy="65314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erbest Form: Şekil 7">
            <a:extLst>
              <a:ext uri="{FF2B5EF4-FFF2-40B4-BE49-F238E27FC236}">
                <a16:creationId xmlns:a16="http://schemas.microsoft.com/office/drawing/2014/main" id="{C34F06EA-C284-5853-E621-D20AD0560047}"/>
              </a:ext>
            </a:extLst>
          </p:cNvPr>
          <p:cNvSpPr/>
          <p:nvPr/>
        </p:nvSpPr>
        <p:spPr>
          <a:xfrm>
            <a:off x="7289074" y="783771"/>
            <a:ext cx="4616787" cy="4917233"/>
          </a:xfrm>
          <a:custGeom>
            <a:avLst/>
            <a:gdLst>
              <a:gd name="connsiteX0" fmla="*/ 0 w 3974841"/>
              <a:gd name="connsiteY0" fmla="*/ 0 h 4917233"/>
              <a:gd name="connsiteX1" fmla="*/ 3974841 w 3974841"/>
              <a:gd name="connsiteY1" fmla="*/ 0 h 4917233"/>
              <a:gd name="connsiteX2" fmla="*/ 3974841 w 3974841"/>
              <a:gd name="connsiteY2" fmla="*/ 4226768 h 4917233"/>
              <a:gd name="connsiteX3" fmla="*/ 2687217 w 3974841"/>
              <a:gd name="connsiteY3" fmla="*/ 4226768 h 4917233"/>
              <a:gd name="connsiteX4" fmla="*/ 2687217 w 3974841"/>
              <a:gd name="connsiteY4" fmla="*/ 4917233 h 4917233"/>
              <a:gd name="connsiteX5" fmla="*/ 9331 w 3974841"/>
              <a:gd name="connsiteY5" fmla="*/ 4917233 h 4917233"/>
              <a:gd name="connsiteX6" fmla="*/ 0 w 3974841"/>
              <a:gd name="connsiteY6" fmla="*/ 0 h 4917233"/>
              <a:gd name="connsiteX0" fmla="*/ 18660 w 3993501"/>
              <a:gd name="connsiteY0" fmla="*/ 0 h 4917233"/>
              <a:gd name="connsiteX1" fmla="*/ 3993501 w 3993501"/>
              <a:gd name="connsiteY1" fmla="*/ 0 h 4917233"/>
              <a:gd name="connsiteX2" fmla="*/ 3993501 w 3993501"/>
              <a:gd name="connsiteY2" fmla="*/ 4226768 h 4917233"/>
              <a:gd name="connsiteX3" fmla="*/ 2705877 w 3993501"/>
              <a:gd name="connsiteY3" fmla="*/ 4226768 h 4917233"/>
              <a:gd name="connsiteX4" fmla="*/ 2705877 w 3993501"/>
              <a:gd name="connsiteY4" fmla="*/ 4917233 h 4917233"/>
              <a:gd name="connsiteX5" fmla="*/ 0 w 3993501"/>
              <a:gd name="connsiteY5" fmla="*/ 4917233 h 4917233"/>
              <a:gd name="connsiteX6" fmla="*/ 18660 w 3993501"/>
              <a:gd name="connsiteY6" fmla="*/ 0 h 4917233"/>
              <a:gd name="connsiteX0" fmla="*/ 0 w 3974841"/>
              <a:gd name="connsiteY0" fmla="*/ 0 h 4917233"/>
              <a:gd name="connsiteX1" fmla="*/ 3974841 w 3974841"/>
              <a:gd name="connsiteY1" fmla="*/ 0 h 4917233"/>
              <a:gd name="connsiteX2" fmla="*/ 3974841 w 3974841"/>
              <a:gd name="connsiteY2" fmla="*/ 4226768 h 4917233"/>
              <a:gd name="connsiteX3" fmla="*/ 2687217 w 3974841"/>
              <a:gd name="connsiteY3" fmla="*/ 4226768 h 4917233"/>
              <a:gd name="connsiteX4" fmla="*/ 2687217 w 3974841"/>
              <a:gd name="connsiteY4" fmla="*/ 4917233 h 4917233"/>
              <a:gd name="connsiteX5" fmla="*/ 18662 w 3974841"/>
              <a:gd name="connsiteY5" fmla="*/ 4898571 h 4917233"/>
              <a:gd name="connsiteX6" fmla="*/ 0 w 3974841"/>
              <a:gd name="connsiteY6" fmla="*/ 0 h 491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4841" h="4917233">
                <a:moveTo>
                  <a:pt x="0" y="0"/>
                </a:moveTo>
                <a:lnTo>
                  <a:pt x="3974841" y="0"/>
                </a:lnTo>
                <a:lnTo>
                  <a:pt x="3974841" y="4226768"/>
                </a:lnTo>
                <a:lnTo>
                  <a:pt x="2687217" y="4226768"/>
                </a:lnTo>
                <a:lnTo>
                  <a:pt x="2687217" y="4917233"/>
                </a:lnTo>
                <a:lnTo>
                  <a:pt x="18662" y="4898571"/>
                </a:lnTo>
                <a:cubicBezTo>
                  <a:pt x="24882" y="3268824"/>
                  <a:pt x="21772" y="1657739"/>
                  <a:pt x="0" y="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V="1">
            <a:off x="3500846" y="5564777"/>
            <a:ext cx="7511143" cy="391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6662057" y="4820194"/>
            <a:ext cx="2416629" cy="3788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6076096" y="5090643"/>
            <a:ext cx="2416629" cy="3788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Staj Defteri </a:t>
            </a:r>
            <a:br>
              <a:rPr lang="tr-TR" dirty="0"/>
            </a:br>
            <a:r>
              <a:rPr lang="tr-TR" dirty="0"/>
              <a:t>Doldurma Kılavuzu</a:t>
            </a:r>
          </a:p>
        </p:txBody>
      </p:sp>
      <p:sp>
        <p:nvSpPr>
          <p:cNvPr id="3" name="İçerik Yer Tutucusu 2"/>
          <p:cNvSpPr>
            <a:spLocks noGrp="1"/>
          </p:cNvSpPr>
          <p:nvPr>
            <p:ph idx="1"/>
          </p:nvPr>
        </p:nvSpPr>
        <p:spPr>
          <a:xfrm>
            <a:off x="431074" y="1845734"/>
            <a:ext cx="7098731" cy="4023360"/>
          </a:xfrm>
        </p:spPr>
        <p:txBody>
          <a:bodyPr rtlCol="0">
            <a:normAutofit/>
          </a:bodyPr>
          <a:lstStyle/>
          <a:p>
            <a:pPr marL="0" indent="0">
              <a:buNone/>
            </a:pPr>
            <a:r>
              <a:rPr lang="tr-TR" b="1" dirty="0"/>
              <a:t>5</a:t>
            </a:r>
            <a:r>
              <a:rPr lang="tr-TR" dirty="0"/>
              <a:t>- </a:t>
            </a:r>
            <a:r>
              <a:rPr lang="tr-TR" b="1" dirty="0"/>
              <a:t>İş Yeri Staj Değerlendirme Formu (KGK-FRM-444 02) </a:t>
            </a:r>
          </a:p>
          <a:p>
            <a:pPr marL="0" indent="0">
              <a:buNone/>
            </a:pPr>
            <a:r>
              <a:rPr lang="tr-TR" dirty="0">
                <a:solidFill>
                  <a:schemeClr val="bg2">
                    <a:lumMod val="50000"/>
                  </a:schemeClr>
                </a:solidFill>
              </a:rPr>
              <a:t>İş yeri (Staj amiri) tarafından doldurulacak imzalanacak ve zarf içine konularak kapatılacaktır. Staj amiri tarafından zarfın </a:t>
            </a:r>
            <a:r>
              <a:rPr lang="tr-TR" dirty="0" smtClean="0">
                <a:solidFill>
                  <a:schemeClr val="bg2">
                    <a:lumMod val="50000"/>
                  </a:schemeClr>
                </a:solidFill>
              </a:rPr>
              <a:t>üzerine de </a:t>
            </a:r>
            <a:r>
              <a:rPr lang="tr-TR" dirty="0">
                <a:solidFill>
                  <a:schemeClr val="bg2">
                    <a:lumMod val="50000"/>
                  </a:schemeClr>
                </a:solidFill>
              </a:rPr>
              <a:t>imza – kaşe vurulacak ve öğrenci tarafından kapalı zarf içinde staj defterinin yanında teslim edilecektir</a:t>
            </a:r>
            <a:r>
              <a:rPr lang="tr-TR" dirty="0" smtClean="0">
                <a:solidFill>
                  <a:schemeClr val="bg2">
                    <a:lumMod val="50000"/>
                  </a:schemeClr>
                </a:solidFill>
              </a:rPr>
              <a:t>. Zarfın ağız kısmı da imza ve kaşelenecektir.</a:t>
            </a:r>
            <a:endParaRPr lang="tr-TR" dirty="0"/>
          </a:p>
          <a:p>
            <a:pPr marL="0" indent="0">
              <a:buNone/>
            </a:pPr>
            <a:endParaRPr lang="tr-TR" dirty="0"/>
          </a:p>
          <a:p>
            <a:pPr marL="0" indent="0">
              <a:buNone/>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p:txBody>
      </p:sp>
      <p:pic>
        <p:nvPicPr>
          <p:cNvPr id="7" name="Resim 6">
            <a:extLst>
              <a:ext uri="{FF2B5EF4-FFF2-40B4-BE49-F238E27FC236}">
                <a16:creationId xmlns:a16="http://schemas.microsoft.com/office/drawing/2014/main" id="{0FA7C97B-7CF7-404E-6EDD-848F0BC8DEB3}"/>
              </a:ext>
            </a:extLst>
          </p:cNvPr>
          <p:cNvPicPr>
            <a:picLocks noChangeAspect="1"/>
          </p:cNvPicPr>
          <p:nvPr/>
        </p:nvPicPr>
        <p:blipFill>
          <a:blip r:embed="rId3"/>
          <a:stretch>
            <a:fillRect/>
          </a:stretch>
        </p:blipFill>
        <p:spPr>
          <a:xfrm>
            <a:off x="7529804" y="0"/>
            <a:ext cx="4662196" cy="6350499"/>
          </a:xfrm>
          <a:prstGeom prst="rect">
            <a:avLst/>
          </a:prstGeom>
        </p:spPr>
      </p:pic>
      <p:sp>
        <p:nvSpPr>
          <p:cNvPr id="4" name="Dikdörtgen 3">
            <a:extLst>
              <a:ext uri="{FF2B5EF4-FFF2-40B4-BE49-F238E27FC236}">
                <a16:creationId xmlns:a16="http://schemas.microsoft.com/office/drawing/2014/main" id="{BBB42C67-2E61-947F-10FF-D63F43679543}"/>
              </a:ext>
            </a:extLst>
          </p:cNvPr>
          <p:cNvSpPr/>
          <p:nvPr/>
        </p:nvSpPr>
        <p:spPr>
          <a:xfrm>
            <a:off x="7669764" y="849086"/>
            <a:ext cx="4226768" cy="50945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rotWithShape="1">
          <a:blip r:embed="rId4">
            <a:extLst>
              <a:ext uri="{28A0092B-C50C-407E-A947-70E740481C1C}">
                <a14:useLocalDpi xmlns:a14="http://schemas.microsoft.com/office/drawing/2010/main" val="0"/>
              </a:ext>
            </a:extLst>
          </a:blip>
          <a:srcRect l="3476" t="11811" r="16838" b="3999"/>
          <a:stretch/>
        </p:blipFill>
        <p:spPr>
          <a:xfrm rot="5400000">
            <a:off x="2508067" y="2142310"/>
            <a:ext cx="2455822" cy="5773783"/>
          </a:xfrm>
          <a:prstGeom prst="rect">
            <a:avLst/>
          </a:prstGeom>
        </p:spPr>
      </p:pic>
      <p:sp>
        <p:nvSpPr>
          <p:cNvPr id="6" name="Dikdörtgen 5"/>
          <p:cNvSpPr/>
          <p:nvPr/>
        </p:nvSpPr>
        <p:spPr>
          <a:xfrm>
            <a:off x="2795451" y="4663440"/>
            <a:ext cx="1058092" cy="195943"/>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240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Staj Defterinin Teslimi</a:t>
            </a:r>
          </a:p>
        </p:txBody>
      </p:sp>
      <p:sp>
        <p:nvSpPr>
          <p:cNvPr id="3" name="İçerik Yer Tutucusu 2"/>
          <p:cNvSpPr>
            <a:spLocks noGrp="1"/>
          </p:cNvSpPr>
          <p:nvPr>
            <p:ph idx="1"/>
          </p:nvPr>
        </p:nvSpPr>
        <p:spPr/>
        <p:txBody>
          <a:bodyPr rtlCol="0">
            <a:normAutofit/>
          </a:bodyPr>
          <a:lstStyle/>
          <a:p>
            <a:pPr marL="0" indent="0">
              <a:lnSpc>
                <a:spcPct val="150000"/>
              </a:lnSpc>
              <a:buNone/>
            </a:pPr>
            <a:r>
              <a:rPr lang="tr-TR" dirty="0"/>
              <a:t>Kurallara uygun biçimde doldurulan staj defterleri en geç</a:t>
            </a:r>
            <a:r>
              <a:rPr lang="tr-TR" u="sng" dirty="0"/>
              <a:t> </a:t>
            </a:r>
            <a:r>
              <a:rPr lang="tr-TR" b="1" u="sng" dirty="0" smtClean="0"/>
              <a:t>10.10.2026</a:t>
            </a:r>
            <a:r>
              <a:rPr lang="tr-TR" u="sng" dirty="0" smtClean="0"/>
              <a:t> </a:t>
            </a:r>
            <a:r>
              <a:rPr lang="tr-TR" dirty="0"/>
              <a:t>tarihine kadar bölüm staj program koordinatörüne teslim edilmelidir. Mazeret bildirmeden defter teslimini yapmayan öğrencilerin stajları geçersiz sayılacak, bir sonraki yaz döneminde stajlarını tekrar etmek zorunda kalacaklardır.</a:t>
            </a:r>
          </a:p>
          <a:p>
            <a:pPr marL="0" indent="0">
              <a:lnSpc>
                <a:spcPct val="150000"/>
              </a:lnSpc>
              <a:buNone/>
            </a:pPr>
            <a:r>
              <a:rPr lang="tr-TR" dirty="0"/>
              <a:t>Staj defterleri bölüm staj komisyonu tarafından incelenecek, gerekli görüldüğü takdirde öğrenciler mülakata alınacak, stajın usul ve esaslara uygun yapılıp yapılmadığı denetlenecektir. Bu inceleme ve denetleme sonucu öğrencinin stajı kabul edilecek, kısmi kabul edilecek veya reddedilecektir.</a:t>
            </a:r>
          </a:p>
          <a:p>
            <a:pPr marL="0" indent="0">
              <a:buNone/>
            </a:pPr>
            <a:endParaRPr lang="tr-TR" dirty="0"/>
          </a:p>
          <a:p>
            <a:pPr marL="0" indent="0">
              <a:buNone/>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p:txBody>
      </p:sp>
    </p:spTree>
    <p:extLst>
      <p:ext uri="{BB962C8B-B14F-4D97-AF65-F5344CB8AC3E}">
        <p14:creationId xmlns:p14="http://schemas.microsoft.com/office/powerpoint/2010/main" val="34189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39019" y="3017837"/>
            <a:ext cx="10113962" cy="822325"/>
          </a:xfrm>
        </p:spPr>
        <p:txBody>
          <a:bodyPr rtlCol="0"/>
          <a:lstStyle/>
          <a:p>
            <a:pPr algn="ctr" rtl="0"/>
            <a:r>
              <a:rPr lang="tr-TR" dirty="0"/>
              <a:t>İYİ </a:t>
            </a:r>
            <a:r>
              <a:rPr lang="tr-TR" dirty="0" smtClean="0"/>
              <a:t>STAJLAR</a:t>
            </a:r>
            <a:endParaRPr lang="tr-TR" dirty="0"/>
          </a:p>
        </p:txBody>
      </p:sp>
    </p:spTree>
    <p:extLst>
      <p:ext uri="{BB962C8B-B14F-4D97-AF65-F5344CB8AC3E}">
        <p14:creationId xmlns:p14="http://schemas.microsoft.com/office/powerpoint/2010/main" val="107268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lstStyle/>
          <a:p>
            <a:pPr rtl="0">
              <a:lnSpc>
                <a:spcPct val="150000"/>
              </a:lnSpc>
            </a:pPr>
            <a:r>
              <a:rPr lang="tr-TR" dirty="0"/>
              <a:t>Eğitim-Öğretim yönetmeliğimize göre, bölümümüze kayıtlı öğrencilerin mezun olabilmeleri için </a:t>
            </a:r>
            <a:r>
              <a:rPr lang="tr-TR" b="1" dirty="0"/>
              <a:t>30 iş günü </a:t>
            </a:r>
            <a:r>
              <a:rPr lang="tr-TR" dirty="0"/>
              <a:t>yaz stajlarını tamamlamaları gerekmektedir.</a:t>
            </a:r>
          </a:p>
          <a:p>
            <a:pPr rtl="0">
              <a:lnSpc>
                <a:spcPct val="150000"/>
              </a:lnSpc>
            </a:pPr>
            <a:r>
              <a:rPr lang="tr-TR" dirty="0"/>
              <a:t>Bu dokümanın amacı staj süreci hakkında genel bilgiler vermek ve </a:t>
            </a:r>
            <a:r>
              <a:rPr lang="tr-TR" b="1" dirty="0" smtClean="0"/>
              <a:t>2025-2026 </a:t>
            </a:r>
            <a:r>
              <a:rPr lang="tr-TR" b="1" dirty="0"/>
              <a:t>Yaz dönemi stajı</a:t>
            </a:r>
            <a:r>
              <a:rPr lang="tr-TR" dirty="0"/>
              <a:t> ile ilgili staj akış takvimini sunmaktır.</a:t>
            </a:r>
          </a:p>
        </p:txBody>
      </p:sp>
      <p:sp>
        <p:nvSpPr>
          <p:cNvPr id="4" name="Başlık 1">
            <a:extLst>
              <a:ext uri="{FF2B5EF4-FFF2-40B4-BE49-F238E27FC236}">
                <a16:creationId xmlns:a16="http://schemas.microsoft.com/office/drawing/2014/main" id="{77344825-EB7F-0AD5-1855-E46EEA4C80D6}"/>
              </a:ext>
            </a:extLst>
          </p:cNvPr>
          <p:cNvSpPr>
            <a:spLocks noGrp="1"/>
          </p:cNvSpPr>
          <p:nvPr>
            <p:ph type="title"/>
          </p:nvPr>
        </p:nvSpPr>
        <p:spPr>
          <a:xfrm>
            <a:off x="1097280" y="286604"/>
            <a:ext cx="10058400" cy="1153314"/>
          </a:xfrm>
        </p:spPr>
        <p:txBody>
          <a:bodyPr rtlCol="0"/>
          <a:lstStyle/>
          <a:p>
            <a:pPr rtl="0"/>
            <a:r>
              <a:rPr lang="tr-TR" dirty="0"/>
              <a:t>Zorunlu Yaz Stajı</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77344825-EB7F-0AD5-1855-E46EEA4C80D6}"/>
              </a:ext>
            </a:extLst>
          </p:cNvPr>
          <p:cNvSpPr>
            <a:spLocks noGrp="1"/>
          </p:cNvSpPr>
          <p:nvPr>
            <p:ph type="title"/>
          </p:nvPr>
        </p:nvSpPr>
        <p:spPr>
          <a:xfrm>
            <a:off x="1097279" y="286603"/>
            <a:ext cx="10528663" cy="1450757"/>
          </a:xfrm>
        </p:spPr>
        <p:txBody>
          <a:bodyPr rtlCol="0"/>
          <a:lstStyle/>
          <a:p>
            <a:pPr rtl="0"/>
            <a:r>
              <a:rPr lang="tr-TR" dirty="0" smtClean="0"/>
              <a:t>2025-2026 </a:t>
            </a:r>
            <a:r>
              <a:rPr lang="tr-TR" dirty="0"/>
              <a:t>Yaz Dönemi Staj Akış Takvimi</a:t>
            </a:r>
          </a:p>
        </p:txBody>
      </p:sp>
      <p:graphicFrame>
        <p:nvGraphicFramePr>
          <p:cNvPr id="6" name="İçerik Yer Tutucusu 5">
            <a:extLst>
              <a:ext uri="{FF2B5EF4-FFF2-40B4-BE49-F238E27FC236}">
                <a16:creationId xmlns:a16="http://schemas.microsoft.com/office/drawing/2014/main" id="{31DDA859-2287-53FB-94E4-00CE6F2952E2}"/>
              </a:ext>
            </a:extLst>
          </p:cNvPr>
          <p:cNvGraphicFramePr>
            <a:graphicFrameLocks noGrp="1"/>
          </p:cNvGraphicFramePr>
          <p:nvPr>
            <p:ph idx="1"/>
            <p:extLst>
              <p:ext uri="{D42A27DB-BD31-4B8C-83A1-F6EECF244321}">
                <p14:modId xmlns:p14="http://schemas.microsoft.com/office/powerpoint/2010/main" val="2403340057"/>
              </p:ext>
            </p:extLst>
          </p:nvPr>
        </p:nvGraphicFramePr>
        <p:xfrm>
          <a:off x="373224" y="1846263"/>
          <a:ext cx="11560629" cy="431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a:extLst>
              <a:ext uri="{FF2B5EF4-FFF2-40B4-BE49-F238E27FC236}">
                <a16:creationId xmlns:a16="http://schemas.microsoft.com/office/drawing/2014/main" id="{1FD7CF74-DC45-776F-4F0E-F90D337A892E}"/>
              </a:ext>
            </a:extLst>
          </p:cNvPr>
          <p:cNvSpPr txBox="1"/>
          <p:nvPr/>
        </p:nvSpPr>
        <p:spPr>
          <a:xfrm>
            <a:off x="258148" y="4273419"/>
            <a:ext cx="2391748" cy="584775"/>
          </a:xfrm>
          <a:prstGeom prst="rect">
            <a:avLst/>
          </a:prstGeom>
          <a:noFill/>
        </p:spPr>
        <p:txBody>
          <a:bodyPr wrap="square" rtlCol="0">
            <a:spAutoFit/>
          </a:bodyPr>
          <a:lstStyle/>
          <a:p>
            <a:r>
              <a:rPr lang="tr-TR" sz="1600" b="1" dirty="0" smtClean="0">
                <a:latin typeface="+mj-lt"/>
              </a:rPr>
              <a:t>   İlk</a:t>
            </a:r>
            <a:r>
              <a:rPr lang="tr-TR" sz="1600" b="1" dirty="0" smtClean="0">
                <a:latin typeface="+mj-lt"/>
              </a:rPr>
              <a:t> </a:t>
            </a:r>
            <a:r>
              <a:rPr lang="tr-TR" sz="1600" b="1" dirty="0">
                <a:latin typeface="+mj-lt"/>
              </a:rPr>
              <a:t>Tarih: </a:t>
            </a:r>
            <a:r>
              <a:rPr lang="tr-TR" sz="1600" b="1" dirty="0" smtClean="0">
                <a:latin typeface="+mj-lt"/>
              </a:rPr>
              <a:t>30</a:t>
            </a:r>
            <a:r>
              <a:rPr lang="tr-TR" sz="1600" b="1" dirty="0" smtClean="0">
                <a:latin typeface="+mj-lt"/>
              </a:rPr>
              <a:t>.03.2026</a:t>
            </a:r>
            <a:endParaRPr lang="tr-TR" sz="1600" b="1" dirty="0">
              <a:latin typeface="+mj-lt"/>
            </a:endParaRPr>
          </a:p>
          <a:p>
            <a:endParaRPr lang="tr-TR" sz="1600" dirty="0"/>
          </a:p>
        </p:txBody>
      </p:sp>
      <p:sp>
        <p:nvSpPr>
          <p:cNvPr id="9" name="Metin kutusu 8">
            <a:extLst>
              <a:ext uri="{FF2B5EF4-FFF2-40B4-BE49-F238E27FC236}">
                <a16:creationId xmlns:a16="http://schemas.microsoft.com/office/drawing/2014/main" id="{357B7144-CF3B-D60D-2CE0-09D751DE42C2}"/>
              </a:ext>
            </a:extLst>
          </p:cNvPr>
          <p:cNvSpPr txBox="1"/>
          <p:nvPr/>
        </p:nvSpPr>
        <p:spPr>
          <a:xfrm>
            <a:off x="2771195" y="4273419"/>
            <a:ext cx="1274245" cy="338554"/>
          </a:xfrm>
          <a:prstGeom prst="rect">
            <a:avLst/>
          </a:prstGeom>
          <a:noFill/>
        </p:spPr>
        <p:txBody>
          <a:bodyPr wrap="square" rtlCol="0">
            <a:spAutoFit/>
          </a:bodyPr>
          <a:lstStyle/>
          <a:p>
            <a:pPr lvl="0"/>
            <a:r>
              <a:rPr lang="tr-TR" sz="1600" b="1" dirty="0" smtClean="0">
                <a:latin typeface="+mj-lt"/>
              </a:rPr>
              <a:t>1</a:t>
            </a:r>
            <a:r>
              <a:rPr lang="tr-TR" sz="1600" b="1" dirty="0" smtClean="0">
                <a:latin typeface="+mj-lt"/>
              </a:rPr>
              <a:t>3.07.2026</a:t>
            </a:r>
            <a:endParaRPr lang="tr-TR" sz="1600" b="1" dirty="0">
              <a:latin typeface="+mj-lt"/>
            </a:endParaRPr>
          </a:p>
        </p:txBody>
      </p:sp>
      <p:sp>
        <p:nvSpPr>
          <p:cNvPr id="10" name="Metin kutusu 9">
            <a:extLst>
              <a:ext uri="{FF2B5EF4-FFF2-40B4-BE49-F238E27FC236}">
                <a16:creationId xmlns:a16="http://schemas.microsoft.com/office/drawing/2014/main" id="{ABC874E2-244D-90DE-9EC6-D8DA56B18812}"/>
              </a:ext>
            </a:extLst>
          </p:cNvPr>
          <p:cNvSpPr txBox="1"/>
          <p:nvPr/>
        </p:nvSpPr>
        <p:spPr>
          <a:xfrm>
            <a:off x="5005257" y="4227252"/>
            <a:ext cx="1274245" cy="338554"/>
          </a:xfrm>
          <a:prstGeom prst="rect">
            <a:avLst/>
          </a:prstGeom>
          <a:noFill/>
        </p:spPr>
        <p:txBody>
          <a:bodyPr wrap="square" rtlCol="0">
            <a:spAutoFit/>
          </a:bodyPr>
          <a:lstStyle/>
          <a:p>
            <a:pPr lvl="0"/>
            <a:r>
              <a:rPr lang="tr-TR" sz="1600" b="1" dirty="0" smtClean="0">
                <a:latin typeface="+mj-lt"/>
              </a:rPr>
              <a:t>17</a:t>
            </a:r>
            <a:r>
              <a:rPr lang="tr-TR" sz="1600" b="1" dirty="0" smtClean="0">
                <a:latin typeface="+mj-lt"/>
              </a:rPr>
              <a:t>.08.2026</a:t>
            </a:r>
            <a:endParaRPr lang="tr-TR" sz="1600" b="1" dirty="0">
              <a:latin typeface="+mj-lt"/>
            </a:endParaRPr>
          </a:p>
        </p:txBody>
      </p:sp>
      <p:sp>
        <p:nvSpPr>
          <p:cNvPr id="11" name="Metin kutusu 10">
            <a:extLst>
              <a:ext uri="{FF2B5EF4-FFF2-40B4-BE49-F238E27FC236}">
                <a16:creationId xmlns:a16="http://schemas.microsoft.com/office/drawing/2014/main" id="{EEE4DBAC-BD94-3FBF-15BB-3B92BDFADB6E}"/>
              </a:ext>
            </a:extLst>
          </p:cNvPr>
          <p:cNvSpPr txBox="1"/>
          <p:nvPr/>
        </p:nvSpPr>
        <p:spPr>
          <a:xfrm>
            <a:off x="7239319" y="4227252"/>
            <a:ext cx="1274245" cy="338554"/>
          </a:xfrm>
          <a:prstGeom prst="rect">
            <a:avLst/>
          </a:prstGeom>
          <a:noFill/>
        </p:spPr>
        <p:txBody>
          <a:bodyPr wrap="square" rtlCol="0">
            <a:spAutoFit/>
          </a:bodyPr>
          <a:lstStyle/>
          <a:p>
            <a:pPr lvl="0"/>
            <a:r>
              <a:rPr lang="tr-TR" sz="1600" b="1" dirty="0" smtClean="0">
                <a:latin typeface="+mj-lt"/>
              </a:rPr>
              <a:t>24.08.2026</a:t>
            </a:r>
            <a:endParaRPr lang="tr-TR" sz="1600" b="1" dirty="0">
              <a:latin typeface="+mj-lt"/>
            </a:endParaRPr>
          </a:p>
        </p:txBody>
      </p:sp>
      <p:sp>
        <p:nvSpPr>
          <p:cNvPr id="12" name="Metin kutusu 11">
            <a:extLst>
              <a:ext uri="{FF2B5EF4-FFF2-40B4-BE49-F238E27FC236}">
                <a16:creationId xmlns:a16="http://schemas.microsoft.com/office/drawing/2014/main" id="{9C4402A2-9190-BCA4-89DE-1EA55D5082AF}"/>
              </a:ext>
            </a:extLst>
          </p:cNvPr>
          <p:cNvSpPr txBox="1"/>
          <p:nvPr/>
        </p:nvSpPr>
        <p:spPr>
          <a:xfrm>
            <a:off x="9208079" y="4227252"/>
            <a:ext cx="1274245" cy="338554"/>
          </a:xfrm>
          <a:prstGeom prst="rect">
            <a:avLst/>
          </a:prstGeom>
          <a:noFill/>
        </p:spPr>
        <p:txBody>
          <a:bodyPr wrap="square" rtlCol="0">
            <a:spAutoFit/>
          </a:bodyPr>
          <a:lstStyle/>
          <a:p>
            <a:pPr lvl="0"/>
            <a:r>
              <a:rPr lang="tr-TR" sz="1600" b="1" dirty="0" smtClean="0">
                <a:latin typeface="+mj-lt"/>
              </a:rPr>
              <a:t>10.10.2026</a:t>
            </a:r>
            <a:endParaRPr lang="tr-TR" sz="1600" b="1" dirty="0">
              <a:latin typeface="+mj-lt"/>
            </a:endParaRPr>
          </a:p>
        </p:txBody>
      </p:sp>
      <p:sp>
        <p:nvSpPr>
          <p:cNvPr id="15" name="Serbest Form: Şekil 14">
            <a:extLst>
              <a:ext uri="{FF2B5EF4-FFF2-40B4-BE49-F238E27FC236}">
                <a16:creationId xmlns:a16="http://schemas.microsoft.com/office/drawing/2014/main" id="{9848AEB2-394A-0753-E2F7-9B45BFB73424}"/>
              </a:ext>
            </a:extLst>
          </p:cNvPr>
          <p:cNvSpPr/>
          <p:nvPr/>
        </p:nvSpPr>
        <p:spPr>
          <a:xfrm>
            <a:off x="2547256" y="2612571"/>
            <a:ext cx="7940351" cy="895739"/>
          </a:xfrm>
          <a:custGeom>
            <a:avLst/>
            <a:gdLst>
              <a:gd name="connsiteX0" fmla="*/ 0 w 8500188"/>
              <a:gd name="connsiteY0" fmla="*/ 895739 h 895739"/>
              <a:gd name="connsiteX1" fmla="*/ 0 w 8500188"/>
              <a:gd name="connsiteY1" fmla="*/ 0 h 895739"/>
              <a:gd name="connsiteX2" fmla="*/ 7940351 w 8500188"/>
              <a:gd name="connsiteY2" fmla="*/ 0 h 895739"/>
              <a:gd name="connsiteX3" fmla="*/ 7940351 w 8500188"/>
              <a:gd name="connsiteY3" fmla="*/ 867747 h 895739"/>
              <a:gd name="connsiteX4" fmla="*/ 8500188 w 8500188"/>
              <a:gd name="connsiteY4" fmla="*/ 634482 h 895739"/>
              <a:gd name="connsiteX0" fmla="*/ 0 w 7940351"/>
              <a:gd name="connsiteY0" fmla="*/ 895739 h 895739"/>
              <a:gd name="connsiteX1" fmla="*/ 0 w 7940351"/>
              <a:gd name="connsiteY1" fmla="*/ 0 h 895739"/>
              <a:gd name="connsiteX2" fmla="*/ 7940351 w 7940351"/>
              <a:gd name="connsiteY2" fmla="*/ 0 h 895739"/>
              <a:gd name="connsiteX3" fmla="*/ 7940351 w 7940351"/>
              <a:gd name="connsiteY3" fmla="*/ 867747 h 895739"/>
            </a:gdLst>
            <a:ahLst/>
            <a:cxnLst>
              <a:cxn ang="0">
                <a:pos x="connsiteX0" y="connsiteY0"/>
              </a:cxn>
              <a:cxn ang="0">
                <a:pos x="connsiteX1" y="connsiteY1"/>
              </a:cxn>
              <a:cxn ang="0">
                <a:pos x="connsiteX2" y="connsiteY2"/>
              </a:cxn>
              <a:cxn ang="0">
                <a:pos x="connsiteX3" y="connsiteY3"/>
              </a:cxn>
            </a:cxnLst>
            <a:rect l="l" t="t" r="r" b="b"/>
            <a:pathLst>
              <a:path w="7940351" h="895739">
                <a:moveTo>
                  <a:pt x="0" y="895739"/>
                </a:moveTo>
                <a:lnTo>
                  <a:pt x="0" y="0"/>
                </a:lnTo>
                <a:lnTo>
                  <a:pt x="7940351" y="0"/>
                </a:lnTo>
                <a:lnTo>
                  <a:pt x="7940351" y="867747"/>
                </a:lnTo>
              </a:path>
            </a:pathLst>
          </a:custGeom>
          <a:noFill/>
          <a:ln w="76200">
            <a:solidFill>
              <a:srgbClr val="34497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8DD17E6E-CC9D-909C-20F0-5BCECFCBE240}"/>
              </a:ext>
            </a:extLst>
          </p:cNvPr>
          <p:cNvSpPr txBox="1"/>
          <p:nvPr/>
        </p:nvSpPr>
        <p:spPr>
          <a:xfrm>
            <a:off x="5449073" y="2195122"/>
            <a:ext cx="2136716" cy="369332"/>
          </a:xfrm>
          <a:prstGeom prst="rect">
            <a:avLst/>
          </a:prstGeom>
          <a:noFill/>
        </p:spPr>
        <p:txBody>
          <a:bodyPr wrap="square" rtlCol="0">
            <a:spAutoFit/>
          </a:bodyPr>
          <a:lstStyle/>
          <a:p>
            <a:pPr lvl="0" algn="ctr"/>
            <a:r>
              <a:rPr lang="tr-TR" dirty="0">
                <a:latin typeface="+mj-lt"/>
              </a:rPr>
              <a:t>Staj Defteri</a:t>
            </a:r>
          </a:p>
        </p:txBody>
      </p:sp>
      <p:sp>
        <p:nvSpPr>
          <p:cNvPr id="13" name="Metin kutusu 12">
            <a:extLst>
              <a:ext uri="{FF2B5EF4-FFF2-40B4-BE49-F238E27FC236}">
                <a16:creationId xmlns:a16="http://schemas.microsoft.com/office/drawing/2014/main" id="{1FD7CF74-DC45-776F-4F0E-F90D337A892E}"/>
              </a:ext>
            </a:extLst>
          </p:cNvPr>
          <p:cNvSpPr txBox="1"/>
          <p:nvPr/>
        </p:nvSpPr>
        <p:spPr>
          <a:xfrm>
            <a:off x="279918" y="4543386"/>
            <a:ext cx="2391748" cy="584775"/>
          </a:xfrm>
          <a:prstGeom prst="rect">
            <a:avLst/>
          </a:prstGeom>
          <a:noFill/>
        </p:spPr>
        <p:txBody>
          <a:bodyPr wrap="square" rtlCol="0">
            <a:spAutoFit/>
          </a:bodyPr>
          <a:lstStyle/>
          <a:p>
            <a:r>
              <a:rPr lang="tr-TR" sz="1600" b="1" dirty="0">
                <a:latin typeface="+mj-lt"/>
              </a:rPr>
              <a:t>Son Tarih: </a:t>
            </a:r>
            <a:r>
              <a:rPr lang="tr-TR" sz="1600" b="1" dirty="0" smtClean="0">
                <a:latin typeface="+mj-lt"/>
              </a:rPr>
              <a:t>06.04.2026</a:t>
            </a:r>
            <a:endParaRPr lang="tr-TR" sz="1600" b="1" dirty="0">
              <a:latin typeface="+mj-lt"/>
            </a:endParaRPr>
          </a:p>
          <a:p>
            <a:endParaRPr lang="tr-TR" sz="1600" dirty="0"/>
          </a:p>
        </p:txBody>
      </p:sp>
    </p:spTree>
    <p:extLst>
      <p:ext uri="{BB962C8B-B14F-4D97-AF65-F5344CB8AC3E}">
        <p14:creationId xmlns:p14="http://schemas.microsoft.com/office/powerpoint/2010/main" val="362769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098AA1-EDB6-AA53-1965-0FBABE177713}"/>
              </a:ext>
            </a:extLst>
          </p:cNvPr>
          <p:cNvSpPr>
            <a:spLocks noGrp="1"/>
          </p:cNvSpPr>
          <p:nvPr>
            <p:ph type="title"/>
          </p:nvPr>
        </p:nvSpPr>
        <p:spPr>
          <a:xfrm>
            <a:off x="223935" y="594359"/>
            <a:ext cx="3666930" cy="2286000"/>
          </a:xfrm>
        </p:spPr>
        <p:txBody>
          <a:bodyPr>
            <a:normAutofit/>
          </a:bodyPr>
          <a:lstStyle/>
          <a:p>
            <a:r>
              <a:rPr lang="tr-TR" b="1" dirty="0">
                <a:latin typeface="+mj-lt"/>
              </a:rPr>
              <a:t>İş yeri belirleme ve staj başvurusu</a:t>
            </a:r>
            <a:endParaRPr lang="tr-TR" b="1" dirty="0"/>
          </a:p>
        </p:txBody>
      </p:sp>
      <p:sp>
        <p:nvSpPr>
          <p:cNvPr id="5" name="Metin Yer Tutucusu 4">
            <a:extLst>
              <a:ext uri="{FF2B5EF4-FFF2-40B4-BE49-F238E27FC236}">
                <a16:creationId xmlns:a16="http://schemas.microsoft.com/office/drawing/2014/main" id="{D22BAB5C-673B-08A0-5CB5-656ED9D9C1F3}"/>
              </a:ext>
            </a:extLst>
          </p:cNvPr>
          <p:cNvSpPr txBox="1">
            <a:spLocks noGrp="1"/>
          </p:cNvSpPr>
          <p:nvPr>
            <p:ph type="body" sz="half" idx="2"/>
          </p:nvPr>
        </p:nvSpPr>
        <p:spPr>
          <a:xfrm>
            <a:off x="223935" y="2925763"/>
            <a:ext cx="3666930" cy="742767"/>
          </a:xfrm>
          <a:prstGeom prst="rect">
            <a:avLst/>
          </a:prstGeom>
          <a:noFill/>
        </p:spPr>
        <p:txBody>
          <a:bodyPr wrap="square" rtlCol="0">
            <a:spAutoFit/>
          </a:bodyPr>
          <a:lstStyle/>
          <a:p>
            <a:r>
              <a:rPr lang="tr-TR" sz="1800" i="1" dirty="0">
                <a:latin typeface="+mj-lt"/>
              </a:rPr>
              <a:t>Son Teslim Tarihi: </a:t>
            </a:r>
            <a:r>
              <a:rPr lang="tr-TR" sz="1800" i="1" dirty="0">
                <a:latin typeface="+mj-lt"/>
              </a:rPr>
              <a:t>06.04.2026</a:t>
            </a:r>
          </a:p>
          <a:p>
            <a:endParaRPr lang="tr-TR" sz="1600" dirty="0"/>
          </a:p>
        </p:txBody>
      </p:sp>
      <p:sp>
        <p:nvSpPr>
          <p:cNvPr id="6" name="İçerik Yer Tutucusu 2"/>
          <p:cNvSpPr>
            <a:spLocks noGrp="1"/>
          </p:cNvSpPr>
          <p:nvPr>
            <p:ph idx="1"/>
          </p:nvPr>
        </p:nvSpPr>
        <p:spPr>
          <a:xfrm>
            <a:off x="4232366" y="173687"/>
            <a:ext cx="7746274" cy="6514496"/>
          </a:xfrm>
        </p:spPr>
        <p:txBody>
          <a:bodyPr rtlCol="0">
            <a:normAutofit/>
          </a:bodyPr>
          <a:lstStyle/>
          <a:p>
            <a:pPr>
              <a:lnSpc>
                <a:spcPct val="150000"/>
              </a:lnSpc>
              <a:buFont typeface="Arial" panose="020B0604020202020204" pitchFamily="34" charset="0"/>
              <a:buChar char="•"/>
            </a:pPr>
            <a:r>
              <a:rPr lang="tr-TR" dirty="0"/>
              <a:t>Staj yapılacak iş yerlerini bulmak ve anlaşmak öğrencilerin sorumluluğundadır.</a:t>
            </a:r>
          </a:p>
          <a:p>
            <a:pPr>
              <a:lnSpc>
                <a:spcPct val="150000"/>
              </a:lnSpc>
              <a:buFont typeface="Arial" panose="020B0604020202020204" pitchFamily="34" charset="0"/>
              <a:buChar char="•"/>
            </a:pPr>
            <a:r>
              <a:rPr lang="tr-TR" dirty="0"/>
              <a:t>İş yerlerinin, bölümümüz ile alakalı </a:t>
            </a:r>
            <a:r>
              <a:rPr lang="tr-TR" dirty="0" smtClean="0"/>
              <a:t>hizmetlerin </a:t>
            </a:r>
            <a:r>
              <a:rPr lang="tr-TR" dirty="0"/>
              <a:t>en az biri veya birkaçını yürüten nitelikte olması gereklidir.</a:t>
            </a:r>
          </a:p>
          <a:p>
            <a:pPr>
              <a:lnSpc>
                <a:spcPct val="150000"/>
              </a:lnSpc>
              <a:buFont typeface="Arial" panose="020B0604020202020204" pitchFamily="34" charset="0"/>
              <a:buChar char="•"/>
            </a:pPr>
            <a:r>
              <a:rPr lang="tr-TR" dirty="0"/>
              <a:t>İş yerlerinde staj amirliğinizi yürütecek personelin en az </a:t>
            </a:r>
            <a:r>
              <a:rPr lang="tr-TR" dirty="0" smtClean="0"/>
              <a:t>bilgisayar, elektrik-elektronik, Adli Bilişim </a:t>
            </a:r>
            <a:r>
              <a:rPr lang="tr-TR" b="1" dirty="0" smtClean="0"/>
              <a:t>Mühendisi veya Bilgisayar </a:t>
            </a:r>
            <a:r>
              <a:rPr lang="tr-TR" b="1" dirty="0"/>
              <a:t>P</a:t>
            </a:r>
            <a:r>
              <a:rPr lang="tr-TR" b="1" dirty="0" smtClean="0"/>
              <a:t>rogramcılığı</a:t>
            </a:r>
            <a:r>
              <a:rPr lang="tr-TR" dirty="0" smtClean="0"/>
              <a:t> </a:t>
            </a:r>
            <a:r>
              <a:rPr lang="tr-TR" dirty="0"/>
              <a:t>unvanlarına sahip olması gereklidir.</a:t>
            </a:r>
          </a:p>
          <a:p>
            <a:pPr>
              <a:lnSpc>
                <a:spcPct val="150000"/>
              </a:lnSpc>
              <a:buFont typeface="Arial" panose="020B0604020202020204" pitchFamily="34" charset="0"/>
              <a:buChar char="•"/>
            </a:pPr>
            <a:r>
              <a:rPr lang="tr-TR" dirty="0" smtClean="0"/>
              <a:t>Başvuru </a:t>
            </a:r>
            <a:r>
              <a:rPr lang="tr-TR" dirty="0"/>
              <a:t>aşamasında uygun olmayan iş yeri tespit edildiği takdirde başvuru kabul olmayabilir ve yeni iş yeri bulacak süre olmadığı için staj yapamayabilirsiniz.</a:t>
            </a:r>
          </a:p>
        </p:txBody>
      </p:sp>
    </p:spTree>
    <p:extLst>
      <p:ext uri="{BB962C8B-B14F-4D97-AF65-F5344CB8AC3E}">
        <p14:creationId xmlns:p14="http://schemas.microsoft.com/office/powerpoint/2010/main" val="191731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3"/>
            <a:ext cx="10058400" cy="4387115"/>
          </a:xfrm>
        </p:spPr>
        <p:txBody>
          <a:bodyPr rtlCol="0">
            <a:normAutofit fontScale="85000" lnSpcReduction="10000"/>
          </a:bodyPr>
          <a:lstStyle/>
          <a:p>
            <a:pPr marL="0" indent="0">
              <a:lnSpc>
                <a:spcPct val="150000"/>
              </a:lnSpc>
              <a:buNone/>
            </a:pPr>
            <a:r>
              <a:rPr lang="tr-TR" dirty="0"/>
              <a:t>Staj yapılacak iş yer belirlenip onaylatıldıktan sonra aşağıda yazılı belgeler doğru biçimde doldurularak Staj Program </a:t>
            </a:r>
            <a:r>
              <a:rPr lang="tr-TR" dirty="0" err="1"/>
              <a:t>Koordinatörü’ne</a:t>
            </a:r>
            <a:r>
              <a:rPr lang="tr-TR" dirty="0"/>
              <a:t> elden teslim edilecektir</a:t>
            </a:r>
            <a:r>
              <a:rPr lang="tr-TR" dirty="0" smtClean="0"/>
              <a:t>. Tüm formlar ve staj defteri  </a:t>
            </a:r>
            <a:r>
              <a:rPr lang="tr-TR" b="1" dirty="0" smtClean="0">
                <a:solidFill>
                  <a:schemeClr val="bg2">
                    <a:lumMod val="50000"/>
                  </a:schemeClr>
                </a:solidFill>
              </a:rPr>
              <a:t>MAVİ TÜKENMEZ KALEM İLE DOLDURULACAKTIR. </a:t>
            </a:r>
            <a:r>
              <a:rPr lang="tr-TR" b="1" dirty="0" smtClean="0">
                <a:solidFill>
                  <a:schemeClr val="tx1"/>
                </a:solidFill>
              </a:rPr>
              <a:t>Farklı renkteki form ve staj içeriği kabul edilmemektedir.</a:t>
            </a:r>
            <a:endParaRPr lang="tr-TR" b="1" dirty="0">
              <a:solidFill>
                <a:schemeClr val="bg2">
                  <a:lumMod val="50000"/>
                </a:schemeClr>
              </a:solidFill>
            </a:endParaRPr>
          </a:p>
          <a:p>
            <a:pPr marL="457200" indent="-457200">
              <a:lnSpc>
                <a:spcPct val="150000"/>
              </a:lnSpc>
              <a:buFont typeface="+mj-lt"/>
              <a:buAutoNum type="arabicPeriod"/>
            </a:pPr>
            <a:r>
              <a:rPr lang="tr-TR" b="1" i="0" dirty="0">
                <a:solidFill>
                  <a:srgbClr val="1C1C1C"/>
                </a:solidFill>
                <a:effectLst/>
                <a:latin typeface="+mj-lt"/>
              </a:rPr>
              <a:t>4 adet </a:t>
            </a:r>
            <a:r>
              <a:rPr lang="tr-TR" b="1" i="0" dirty="0">
                <a:solidFill>
                  <a:srgbClr val="1C1C1C"/>
                </a:solidFill>
                <a:effectLst/>
                <a:latin typeface="+mj-lt"/>
                <a:hlinkClick r:id="rId3"/>
              </a:rPr>
              <a:t>KGK-FRM-443</a:t>
            </a:r>
            <a:r>
              <a:rPr lang="tr-TR" b="1" i="0" dirty="0">
                <a:solidFill>
                  <a:srgbClr val="1C1C1C"/>
                </a:solidFill>
                <a:effectLst/>
                <a:latin typeface="+mj-lt"/>
              </a:rPr>
              <a:t> </a:t>
            </a:r>
            <a:r>
              <a:rPr lang="tr-TR" b="1" i="0" dirty="0" err="1">
                <a:solidFill>
                  <a:srgbClr val="1C1C1C"/>
                </a:solidFill>
                <a:effectLst/>
                <a:latin typeface="+mj-lt"/>
              </a:rPr>
              <a:t>nolu</a:t>
            </a:r>
            <a:r>
              <a:rPr lang="tr-TR" b="1" i="0" dirty="0">
                <a:solidFill>
                  <a:srgbClr val="1C1C1C"/>
                </a:solidFill>
                <a:effectLst/>
                <a:latin typeface="+mj-lt"/>
              </a:rPr>
              <a:t> Staj Başvuru Formu </a:t>
            </a:r>
            <a:r>
              <a:rPr lang="tr-TR" b="0" i="0" dirty="0">
                <a:solidFill>
                  <a:srgbClr val="1C1C1C"/>
                </a:solidFill>
                <a:effectLst/>
                <a:latin typeface="+mj-lt"/>
              </a:rPr>
              <a:t>– Bu form ayrı ayrı çıktı alınarak ıslak imzalı bir biçimde doldurulacaktır. (Bir sonraki sayfada formun doldurulması için kılavuz görülebilir.)</a:t>
            </a:r>
          </a:p>
          <a:p>
            <a:pPr marL="457200" indent="-457200">
              <a:lnSpc>
                <a:spcPct val="150000"/>
              </a:lnSpc>
              <a:buFont typeface="+mj-lt"/>
              <a:buAutoNum type="arabicPeriod"/>
            </a:pPr>
            <a:r>
              <a:rPr lang="tr-TR" b="1" dirty="0">
                <a:solidFill>
                  <a:srgbClr val="1C1C1C"/>
                </a:solidFill>
                <a:latin typeface="+mj-lt"/>
              </a:rPr>
              <a:t>1 adet arkalı önlü kimlik </a:t>
            </a:r>
            <a:r>
              <a:rPr lang="tr-TR" b="1" dirty="0" smtClean="0">
                <a:solidFill>
                  <a:srgbClr val="1C1C1C"/>
                </a:solidFill>
                <a:latin typeface="+mj-lt"/>
              </a:rPr>
              <a:t>fotokopisi (bilgiler fotokopi çıktısında net olarak görünür olmalı )</a:t>
            </a:r>
            <a:endParaRPr lang="tr-TR" b="1" dirty="0">
              <a:solidFill>
                <a:srgbClr val="1C1C1C"/>
              </a:solidFill>
              <a:latin typeface="+mj-lt"/>
            </a:endParaRPr>
          </a:p>
          <a:p>
            <a:pPr marL="0" indent="0">
              <a:lnSpc>
                <a:spcPct val="150000"/>
              </a:lnSpc>
              <a:buNone/>
            </a:pPr>
            <a:r>
              <a:rPr lang="tr-TR" dirty="0">
                <a:solidFill>
                  <a:srgbClr val="1C1C1C"/>
                </a:solidFill>
                <a:latin typeface="+mj-lt"/>
              </a:rPr>
              <a:t>Bu formların teslim edilmesi sonrası başvuru onaylandığı takdirde staj süreci başlayacak ve belirtilen tarihlerde stajınız gerçekleştirilecektir. Staj başvurunuz onaylandıktan sonra iş yerine teslim etmek üzere onaylanmış formlarınızın 1 nüshasını Staj Program </a:t>
            </a:r>
            <a:r>
              <a:rPr lang="tr-TR" dirty="0" err="1">
                <a:solidFill>
                  <a:srgbClr val="1C1C1C"/>
                </a:solidFill>
                <a:latin typeface="+mj-lt"/>
              </a:rPr>
              <a:t>Koordinatörü’nden</a:t>
            </a:r>
            <a:r>
              <a:rPr lang="tr-TR" dirty="0">
                <a:solidFill>
                  <a:srgbClr val="1C1C1C"/>
                </a:solidFill>
                <a:latin typeface="+mj-lt"/>
              </a:rPr>
              <a:t> teslim alabilirsiniz.</a:t>
            </a:r>
            <a:endParaRPr lang="tr-TR" dirty="0">
              <a:latin typeface="+mj-lt"/>
            </a:endParaRPr>
          </a:p>
        </p:txBody>
      </p:sp>
      <p:sp>
        <p:nvSpPr>
          <p:cNvPr id="4" name="Başlık 1">
            <a:extLst>
              <a:ext uri="{FF2B5EF4-FFF2-40B4-BE49-F238E27FC236}">
                <a16:creationId xmlns:a16="http://schemas.microsoft.com/office/drawing/2014/main" id="{77344825-EB7F-0AD5-1855-E46EEA4C80D6}"/>
              </a:ext>
            </a:extLst>
          </p:cNvPr>
          <p:cNvSpPr>
            <a:spLocks noGrp="1"/>
          </p:cNvSpPr>
          <p:nvPr>
            <p:ph type="title"/>
          </p:nvPr>
        </p:nvSpPr>
        <p:spPr>
          <a:xfrm>
            <a:off x="1097280" y="286603"/>
            <a:ext cx="10058400" cy="1450757"/>
          </a:xfrm>
        </p:spPr>
        <p:txBody>
          <a:bodyPr rtlCol="0">
            <a:normAutofit/>
          </a:bodyPr>
          <a:lstStyle/>
          <a:p>
            <a:r>
              <a:rPr lang="tr-TR" sz="4400" dirty="0">
                <a:latin typeface="+mj-lt"/>
              </a:rPr>
              <a:t>İş yeri belirleme ve staj başvurusu</a:t>
            </a:r>
            <a:endParaRPr lang="tr-TR" sz="4400" dirty="0"/>
          </a:p>
        </p:txBody>
      </p:sp>
    </p:spTree>
    <p:extLst>
      <p:ext uri="{BB962C8B-B14F-4D97-AF65-F5344CB8AC3E}">
        <p14:creationId xmlns:p14="http://schemas.microsoft.com/office/powerpoint/2010/main" val="6992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394A51D-D65F-EAC6-BACA-9A9E9D9D1679}"/>
              </a:ext>
            </a:extLst>
          </p:cNvPr>
          <p:cNvPicPr>
            <a:picLocks noChangeAspect="1"/>
          </p:cNvPicPr>
          <p:nvPr/>
        </p:nvPicPr>
        <p:blipFill>
          <a:blip r:embed="rId3"/>
          <a:stretch>
            <a:fillRect/>
          </a:stretch>
        </p:blipFill>
        <p:spPr>
          <a:xfrm>
            <a:off x="7577589" y="0"/>
            <a:ext cx="4614411" cy="6344816"/>
          </a:xfrm>
          <a:prstGeom prst="rect">
            <a:avLst/>
          </a:prstGeom>
        </p:spPr>
      </p:pic>
      <p:sp>
        <p:nvSpPr>
          <p:cNvPr id="2" name="Başlık 1"/>
          <p:cNvSpPr>
            <a:spLocks noGrp="1"/>
          </p:cNvSpPr>
          <p:nvPr>
            <p:ph type="title"/>
          </p:nvPr>
        </p:nvSpPr>
        <p:spPr>
          <a:xfrm>
            <a:off x="1097280" y="370526"/>
            <a:ext cx="6087291" cy="1089783"/>
          </a:xfrm>
        </p:spPr>
        <p:txBody>
          <a:bodyPr rtlCol="0">
            <a:normAutofit/>
          </a:bodyPr>
          <a:lstStyle/>
          <a:p>
            <a:r>
              <a:rPr lang="tr-TR" dirty="0"/>
              <a:t>Staj Başvuru </a:t>
            </a:r>
            <a:r>
              <a:rPr lang="tr-TR" dirty="0" smtClean="0"/>
              <a:t>Formu</a:t>
            </a:r>
            <a:br>
              <a:rPr lang="tr-TR" dirty="0" smtClean="0"/>
            </a:br>
            <a:r>
              <a:rPr lang="tr-TR" sz="2200" dirty="0" smtClean="0"/>
              <a:t>(KGK-FRM-443/02)</a:t>
            </a:r>
            <a:endParaRPr lang="tr-TR" dirty="0"/>
          </a:p>
        </p:txBody>
      </p:sp>
      <p:sp>
        <p:nvSpPr>
          <p:cNvPr id="3" name="İçerik Yer Tutucusu 2"/>
          <p:cNvSpPr>
            <a:spLocks noGrp="1"/>
          </p:cNvSpPr>
          <p:nvPr>
            <p:ph idx="1"/>
          </p:nvPr>
        </p:nvSpPr>
        <p:spPr>
          <a:xfrm>
            <a:off x="1097280" y="1845734"/>
            <a:ext cx="6569661" cy="4023360"/>
          </a:xfrm>
        </p:spPr>
        <p:txBody>
          <a:bodyPr rtlCol="0">
            <a:normAutofit lnSpcReduction="10000"/>
          </a:bodyPr>
          <a:lstStyle/>
          <a:p>
            <a:pPr marL="0" indent="0">
              <a:buNone/>
            </a:pPr>
            <a:r>
              <a:rPr lang="tr-TR" dirty="0" smtClean="0"/>
              <a:t>Sağdaki </a:t>
            </a:r>
            <a:r>
              <a:rPr lang="tr-TR" dirty="0"/>
              <a:t>görselde bulunan</a:t>
            </a:r>
          </a:p>
          <a:p>
            <a:pPr marL="0" indent="0">
              <a:buNone/>
            </a:pPr>
            <a:r>
              <a:rPr lang="tr-TR" u="sng" dirty="0">
                <a:solidFill>
                  <a:srgbClr val="FF0000"/>
                </a:solidFill>
              </a:rPr>
              <a:t>Kırmızı alan:</a:t>
            </a:r>
          </a:p>
          <a:p>
            <a:pPr marL="0" indent="0">
              <a:buNone/>
            </a:pPr>
            <a:r>
              <a:rPr lang="tr-TR" dirty="0">
                <a:solidFill>
                  <a:srgbClr val="FF0000"/>
                </a:solidFill>
              </a:rPr>
              <a:t>Öğrenci </a:t>
            </a:r>
            <a:r>
              <a:rPr lang="tr-TR" dirty="0" smtClean="0">
                <a:solidFill>
                  <a:srgbClr val="FF0000"/>
                </a:solidFill>
              </a:rPr>
              <a:t>tarafından. </a:t>
            </a:r>
            <a:r>
              <a:rPr lang="tr-TR" dirty="0">
                <a:solidFill>
                  <a:srgbClr val="FF0000"/>
                </a:solidFill>
              </a:rPr>
              <a:t>(Staj yapılacak iş yerine hitaben</a:t>
            </a:r>
            <a:r>
              <a:rPr lang="tr-TR" dirty="0" smtClean="0">
                <a:solidFill>
                  <a:srgbClr val="FF0000"/>
                </a:solidFill>
              </a:rPr>
              <a:t>) </a:t>
            </a:r>
            <a:r>
              <a:rPr lang="tr-TR" b="1" dirty="0" smtClean="0">
                <a:solidFill>
                  <a:schemeClr val="bg2">
                    <a:lumMod val="50000"/>
                  </a:schemeClr>
                </a:solidFill>
              </a:rPr>
              <a:t>mavi </a:t>
            </a:r>
            <a:r>
              <a:rPr lang="tr-TR" b="1" dirty="0">
                <a:solidFill>
                  <a:schemeClr val="bg2">
                    <a:lumMod val="50000"/>
                  </a:schemeClr>
                </a:solidFill>
              </a:rPr>
              <a:t>tükenmez kalem ile</a:t>
            </a:r>
            <a:r>
              <a:rPr lang="tr-TR" dirty="0">
                <a:solidFill>
                  <a:schemeClr val="bg2">
                    <a:lumMod val="50000"/>
                  </a:schemeClr>
                </a:solidFill>
              </a:rPr>
              <a:t> </a:t>
            </a:r>
            <a:r>
              <a:rPr lang="tr-TR" dirty="0">
                <a:solidFill>
                  <a:schemeClr val="tx1"/>
                </a:solidFill>
              </a:rPr>
              <a:t>doldurulacaktır</a:t>
            </a:r>
            <a:r>
              <a:rPr lang="tr-TR" dirty="0" smtClean="0">
                <a:solidFill>
                  <a:srgbClr val="FF0000"/>
                </a:solidFill>
              </a:rPr>
              <a:t>. No Kısmına cep telefonu bilgisi yazılmalıdır.</a:t>
            </a:r>
            <a:endParaRPr lang="tr-TR" dirty="0">
              <a:solidFill>
                <a:srgbClr val="FF0000"/>
              </a:solidFill>
            </a:endParaRPr>
          </a:p>
          <a:p>
            <a:pPr marL="0" indent="0">
              <a:buNone/>
            </a:pPr>
            <a:r>
              <a:rPr lang="tr-TR" u="sng" dirty="0">
                <a:solidFill>
                  <a:schemeClr val="bg2">
                    <a:lumMod val="50000"/>
                  </a:schemeClr>
                </a:solidFill>
              </a:rPr>
              <a:t>Mavi alan:</a:t>
            </a:r>
          </a:p>
          <a:p>
            <a:pPr marL="0" indent="0">
              <a:buNone/>
            </a:pPr>
            <a:r>
              <a:rPr lang="tr-TR" dirty="0">
                <a:solidFill>
                  <a:schemeClr val="tx1"/>
                </a:solidFill>
              </a:rPr>
              <a:t>İş yeri (Staj amiri) tarafından doldurulacaktır</a:t>
            </a:r>
            <a:r>
              <a:rPr lang="tr-TR" dirty="0" smtClean="0">
                <a:solidFill>
                  <a:schemeClr val="tx1"/>
                </a:solidFill>
              </a:rPr>
              <a:t>. </a:t>
            </a:r>
            <a:r>
              <a:rPr lang="tr-TR" dirty="0" smtClean="0">
                <a:solidFill>
                  <a:srgbClr val="FF0000"/>
                </a:solidFill>
              </a:rPr>
              <a:t>Staj başlama ve bitiş tarihleri</a:t>
            </a:r>
            <a:r>
              <a:rPr lang="tr-TR" dirty="0" smtClean="0">
                <a:solidFill>
                  <a:schemeClr val="tx1"/>
                </a:solidFill>
              </a:rPr>
              <a:t> ve </a:t>
            </a:r>
            <a:r>
              <a:rPr lang="tr-TR" b="1" dirty="0" smtClean="0">
                <a:solidFill>
                  <a:srgbClr val="FF0000"/>
                </a:solidFill>
              </a:rPr>
              <a:t>30 iş günü </a:t>
            </a:r>
            <a:r>
              <a:rPr lang="tr-TR" dirty="0" smtClean="0">
                <a:solidFill>
                  <a:schemeClr val="tx1"/>
                </a:solidFill>
              </a:rPr>
              <a:t>bilgisi </a:t>
            </a:r>
            <a:r>
              <a:rPr lang="tr-TR" b="1" dirty="0" smtClean="0">
                <a:solidFill>
                  <a:srgbClr val="FF0000"/>
                </a:solidFill>
              </a:rPr>
              <a:t>dikkatli</a:t>
            </a:r>
            <a:r>
              <a:rPr lang="tr-TR" dirty="0" smtClean="0">
                <a:solidFill>
                  <a:schemeClr val="tx1"/>
                </a:solidFill>
              </a:rPr>
              <a:t> bir şekilde doldurulmalıdır.</a:t>
            </a:r>
            <a:endParaRPr lang="tr-TR" dirty="0">
              <a:solidFill>
                <a:schemeClr val="tx1"/>
              </a:solidFill>
            </a:endParaRPr>
          </a:p>
          <a:p>
            <a:pPr marL="0" indent="0">
              <a:buNone/>
            </a:pPr>
            <a:r>
              <a:rPr lang="tr-TR" u="sng" dirty="0">
                <a:solidFill>
                  <a:srgbClr val="00B050"/>
                </a:solidFill>
              </a:rPr>
              <a:t>Yeşil alan:</a:t>
            </a:r>
          </a:p>
          <a:p>
            <a:pPr marL="0" indent="0">
              <a:buNone/>
            </a:pPr>
            <a:r>
              <a:rPr lang="tr-TR" dirty="0">
                <a:solidFill>
                  <a:schemeClr val="tx1"/>
                </a:solidFill>
              </a:rPr>
              <a:t>Boş bırakılacaktır.</a:t>
            </a:r>
            <a:endParaRPr lang="tr-TR" dirty="0"/>
          </a:p>
          <a:p>
            <a:pPr marL="0" indent="0">
              <a:buNone/>
            </a:pPr>
            <a:endParaRPr lang="tr-TR" dirty="0">
              <a:solidFill>
                <a:srgbClr val="00B050"/>
              </a:solidFill>
            </a:endParaRPr>
          </a:p>
        </p:txBody>
      </p:sp>
      <p:sp>
        <p:nvSpPr>
          <p:cNvPr id="6" name="Dikdörtgen 5">
            <a:extLst>
              <a:ext uri="{FF2B5EF4-FFF2-40B4-BE49-F238E27FC236}">
                <a16:creationId xmlns:a16="http://schemas.microsoft.com/office/drawing/2014/main" id="{C02D8D70-2BC1-B6E4-869C-1153371B50F5}"/>
              </a:ext>
            </a:extLst>
          </p:cNvPr>
          <p:cNvSpPr/>
          <p:nvPr/>
        </p:nvSpPr>
        <p:spPr>
          <a:xfrm>
            <a:off x="7819053" y="933062"/>
            <a:ext cx="4292082" cy="1520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041A120B-BE8F-2F78-FD66-094970D450A1}"/>
              </a:ext>
            </a:extLst>
          </p:cNvPr>
          <p:cNvSpPr/>
          <p:nvPr/>
        </p:nvSpPr>
        <p:spPr>
          <a:xfrm>
            <a:off x="7819053" y="2575250"/>
            <a:ext cx="4292082" cy="135293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6346F872-0E9C-76C3-CC4E-14ECC962B427}"/>
              </a:ext>
            </a:extLst>
          </p:cNvPr>
          <p:cNvSpPr/>
          <p:nvPr/>
        </p:nvSpPr>
        <p:spPr>
          <a:xfrm>
            <a:off x="7819053" y="4012167"/>
            <a:ext cx="4292082" cy="18569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flipV="1">
            <a:off x="2599335" y="2112487"/>
            <a:ext cx="5793552" cy="378784"/>
          </a:xfrm>
          <a:prstGeom prst="straightConnector1">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Düz Ok Bağlayıcısı 10"/>
          <p:cNvCxnSpPr/>
          <p:nvPr/>
        </p:nvCxnSpPr>
        <p:spPr>
          <a:xfrm flipV="1">
            <a:off x="2395953" y="3411238"/>
            <a:ext cx="5996934" cy="563603"/>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Düz Ok Bağlayıcısı 11"/>
          <p:cNvCxnSpPr/>
          <p:nvPr/>
        </p:nvCxnSpPr>
        <p:spPr>
          <a:xfrm flipV="1">
            <a:off x="2243914" y="4637280"/>
            <a:ext cx="7135218" cy="303351"/>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718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098AA1-EDB6-AA53-1965-0FBABE177713}"/>
              </a:ext>
            </a:extLst>
          </p:cNvPr>
          <p:cNvSpPr>
            <a:spLocks noGrp="1"/>
          </p:cNvSpPr>
          <p:nvPr>
            <p:ph type="title"/>
          </p:nvPr>
        </p:nvSpPr>
        <p:spPr>
          <a:xfrm>
            <a:off x="223935" y="594359"/>
            <a:ext cx="3666930" cy="2120849"/>
          </a:xfrm>
        </p:spPr>
        <p:txBody>
          <a:bodyPr>
            <a:normAutofit/>
          </a:bodyPr>
          <a:lstStyle/>
          <a:p>
            <a:r>
              <a:rPr lang="tr-TR" sz="4800" b="1" dirty="0">
                <a:latin typeface="+mj-lt"/>
              </a:rPr>
              <a:t>Staj Defteri</a:t>
            </a:r>
            <a:endParaRPr lang="tr-TR" sz="4800" b="1" dirty="0"/>
          </a:p>
        </p:txBody>
      </p:sp>
      <p:sp>
        <p:nvSpPr>
          <p:cNvPr id="5" name="Metin Yer Tutucusu 4">
            <a:extLst>
              <a:ext uri="{FF2B5EF4-FFF2-40B4-BE49-F238E27FC236}">
                <a16:creationId xmlns:a16="http://schemas.microsoft.com/office/drawing/2014/main" id="{D22BAB5C-673B-08A0-5CB5-656ED9D9C1F3}"/>
              </a:ext>
            </a:extLst>
          </p:cNvPr>
          <p:cNvSpPr txBox="1">
            <a:spLocks noGrp="1"/>
          </p:cNvSpPr>
          <p:nvPr>
            <p:ph type="body" sz="half" idx="2"/>
          </p:nvPr>
        </p:nvSpPr>
        <p:spPr>
          <a:xfrm>
            <a:off x="223935" y="2925763"/>
            <a:ext cx="3666930" cy="3343479"/>
          </a:xfrm>
          <a:prstGeom prst="rect">
            <a:avLst/>
          </a:prstGeom>
          <a:noFill/>
        </p:spPr>
        <p:txBody>
          <a:bodyPr wrap="square" rtlCol="0">
            <a:spAutoFit/>
          </a:bodyPr>
          <a:lstStyle/>
          <a:p>
            <a:r>
              <a:rPr lang="tr-TR" sz="1800" i="1" dirty="0">
                <a:latin typeface="+mj-lt"/>
              </a:rPr>
              <a:t>Özel Kurumlar Başlangıç-Bitiş:</a:t>
            </a:r>
          </a:p>
          <a:p>
            <a:r>
              <a:rPr lang="tr-TR" sz="1800" b="1" i="1" dirty="0" smtClean="0">
                <a:latin typeface="+mj-lt"/>
              </a:rPr>
              <a:t>13</a:t>
            </a:r>
            <a:r>
              <a:rPr lang="tr-TR" sz="1800" b="1" i="1" dirty="0" smtClean="0">
                <a:latin typeface="+mj-lt"/>
              </a:rPr>
              <a:t>.07.2025-17.08.2026</a:t>
            </a:r>
            <a:endParaRPr lang="tr-TR" sz="1800" b="1" i="1" dirty="0">
              <a:latin typeface="+mj-lt"/>
            </a:endParaRPr>
          </a:p>
          <a:p>
            <a:endParaRPr lang="tr-TR" sz="1800" i="1" dirty="0">
              <a:latin typeface="+mj-lt"/>
            </a:endParaRPr>
          </a:p>
          <a:p>
            <a:r>
              <a:rPr lang="tr-TR" sz="1800" i="1" dirty="0">
                <a:latin typeface="+mj-lt"/>
              </a:rPr>
              <a:t>Resmi Kurumlar Başlangıç-Bitiş:</a:t>
            </a:r>
          </a:p>
          <a:p>
            <a:r>
              <a:rPr lang="tr-TR" sz="1800" b="1" i="1" dirty="0" smtClean="0">
                <a:latin typeface="+mj-lt"/>
              </a:rPr>
              <a:t>13</a:t>
            </a:r>
            <a:r>
              <a:rPr lang="tr-TR" sz="1800" b="1" i="1" dirty="0" smtClean="0">
                <a:latin typeface="+mj-lt"/>
              </a:rPr>
              <a:t>.07.2026-24.08.2026</a:t>
            </a:r>
            <a:endParaRPr lang="tr-TR" sz="1800" b="1" i="1" dirty="0">
              <a:latin typeface="+mj-lt"/>
            </a:endParaRPr>
          </a:p>
          <a:p>
            <a:endParaRPr lang="tr-TR" sz="1800" i="1" dirty="0">
              <a:latin typeface="+mj-lt"/>
            </a:endParaRPr>
          </a:p>
          <a:p>
            <a:r>
              <a:rPr lang="tr-TR" sz="1800" i="1" dirty="0">
                <a:latin typeface="+mj-lt"/>
              </a:rPr>
              <a:t>Staj Defteri Teslim Tarihi:</a:t>
            </a:r>
          </a:p>
          <a:p>
            <a:r>
              <a:rPr lang="tr-TR" sz="1800" b="1" i="1" dirty="0" smtClean="0">
                <a:latin typeface="+mj-lt"/>
              </a:rPr>
              <a:t>10.10.2026</a:t>
            </a:r>
            <a:endParaRPr lang="tr-TR" sz="1800" b="1" i="1" dirty="0">
              <a:latin typeface="+mj-lt"/>
            </a:endParaRPr>
          </a:p>
        </p:txBody>
      </p:sp>
      <p:sp>
        <p:nvSpPr>
          <p:cNvPr id="3" name="Dikdörtgen 2"/>
          <p:cNvSpPr/>
          <p:nvPr/>
        </p:nvSpPr>
        <p:spPr>
          <a:xfrm>
            <a:off x="4197532" y="2056686"/>
            <a:ext cx="7754982" cy="3416320"/>
          </a:xfrm>
          <a:prstGeom prst="rect">
            <a:avLst/>
          </a:prstGeom>
        </p:spPr>
        <p:txBody>
          <a:bodyPr wrap="square">
            <a:spAutoFit/>
          </a:bodyPr>
          <a:lstStyle/>
          <a:p>
            <a:r>
              <a:rPr lang="tr-TR" b="1" dirty="0"/>
              <a:t>Staj defterinin </a:t>
            </a:r>
            <a:r>
              <a:rPr lang="tr-TR" b="1" dirty="0">
                <a:solidFill>
                  <a:srgbClr val="FF0000"/>
                </a:solidFill>
              </a:rPr>
              <a:t>içinde</a:t>
            </a:r>
            <a:r>
              <a:rPr lang="tr-TR" b="1" dirty="0"/>
              <a:t> aşağıdaki sayfalar yazdığı sıraya göre yer almalıdır:</a:t>
            </a:r>
          </a:p>
          <a:p>
            <a:endParaRPr lang="tr-TR" b="1" dirty="0"/>
          </a:p>
          <a:p>
            <a:pPr marL="457200" indent="-457200">
              <a:buFont typeface="+mj-lt"/>
              <a:buAutoNum type="arabicPeriod"/>
            </a:pPr>
            <a:r>
              <a:rPr lang="tr-TR" b="1" dirty="0"/>
              <a:t>Kapak Sayfası</a:t>
            </a:r>
          </a:p>
          <a:p>
            <a:pPr marL="457200" indent="-457200">
              <a:buFont typeface="+mj-lt"/>
              <a:buAutoNum type="arabicPeriod"/>
            </a:pPr>
            <a:r>
              <a:rPr lang="tr-TR" b="1" dirty="0"/>
              <a:t>Stajyer Öğrenci Bilgi Formu (</a:t>
            </a:r>
            <a:r>
              <a:rPr lang="tr-TR" sz="1600" b="1" dirty="0">
                <a:solidFill>
                  <a:srgbClr val="1C1C1C"/>
                </a:solidFill>
                <a:hlinkClick r:id="rId2"/>
              </a:rPr>
              <a:t>KGK-FRM-441</a:t>
            </a:r>
            <a:r>
              <a:rPr lang="tr-TR" b="1" dirty="0"/>
              <a:t>)</a:t>
            </a:r>
          </a:p>
          <a:p>
            <a:pPr marL="457200" indent="-457200">
              <a:buFont typeface="+mj-lt"/>
              <a:buAutoNum type="arabicPeriod"/>
            </a:pPr>
            <a:r>
              <a:rPr lang="tr-TR" b="1" dirty="0"/>
              <a:t>Stajyer Öğrenci Bilgi, İşyeri Bilgi, İş Yeri Stajyer Amir Ve Staj Program Koordinatör Bilgi Formu (</a:t>
            </a:r>
            <a:r>
              <a:rPr lang="tr-TR" sz="1600" b="1" dirty="0">
                <a:solidFill>
                  <a:srgbClr val="1C1C1C"/>
                </a:solidFill>
                <a:hlinkClick r:id="rId3"/>
              </a:rPr>
              <a:t>KGK-FRM-442</a:t>
            </a:r>
            <a:r>
              <a:rPr lang="tr-TR" b="1" dirty="0"/>
              <a:t>)</a:t>
            </a:r>
          </a:p>
          <a:p>
            <a:pPr marL="457200" indent="-457200">
              <a:buFont typeface="+mj-lt"/>
              <a:buAutoNum type="arabicPeriod"/>
            </a:pPr>
            <a:r>
              <a:rPr lang="tr-TR" b="1" dirty="0"/>
              <a:t>İşyeri Devam Durumu Çizelgesi (</a:t>
            </a:r>
            <a:r>
              <a:rPr lang="tr-TR" sz="1600" b="1" dirty="0">
                <a:solidFill>
                  <a:srgbClr val="1C1C1C"/>
                </a:solidFill>
                <a:hlinkClick r:id="rId4"/>
              </a:rPr>
              <a:t>KGK-FRM-445</a:t>
            </a:r>
            <a:r>
              <a:rPr lang="tr-TR" b="1" dirty="0"/>
              <a:t>)</a:t>
            </a:r>
          </a:p>
          <a:p>
            <a:pPr marL="457200" indent="-457200">
              <a:buFont typeface="+mj-lt"/>
              <a:buAutoNum type="arabicPeriod"/>
            </a:pPr>
            <a:r>
              <a:rPr lang="tr-TR" b="1" dirty="0"/>
              <a:t>Günlük Çalışma Raporu Formu (</a:t>
            </a:r>
            <a:r>
              <a:rPr lang="tr-TR" sz="1600" b="1" dirty="0">
                <a:solidFill>
                  <a:srgbClr val="1C1C1C"/>
                </a:solidFill>
                <a:hlinkClick r:id="rId5"/>
              </a:rPr>
              <a:t>KGK-FRM-446</a:t>
            </a:r>
            <a:r>
              <a:rPr lang="tr-TR" b="1" dirty="0"/>
              <a:t>) – (</a:t>
            </a:r>
            <a:r>
              <a:rPr lang="tr-TR" b="1" i="1" dirty="0"/>
              <a:t>30 gün için en az 30 sayfa olmalıdır.)</a:t>
            </a:r>
          </a:p>
          <a:p>
            <a:endParaRPr lang="tr-TR" b="1" i="1" dirty="0"/>
          </a:p>
          <a:p>
            <a:r>
              <a:rPr lang="tr-TR" b="1" i="1" dirty="0"/>
              <a:t>NOT: Staj defterinin </a:t>
            </a:r>
            <a:r>
              <a:rPr lang="tr-TR" b="1" i="1" dirty="0" err="1"/>
              <a:t>pdf</a:t>
            </a:r>
            <a:r>
              <a:rPr lang="tr-TR" b="1" i="1" dirty="0"/>
              <a:t> halini </a:t>
            </a:r>
            <a:r>
              <a:rPr lang="tr-TR" b="1" i="1" dirty="0">
                <a:hlinkClick r:id="rId6"/>
              </a:rPr>
              <a:t>buradan</a:t>
            </a:r>
            <a:r>
              <a:rPr lang="tr-TR" b="1" i="1" dirty="0"/>
              <a:t> indirebilirsiniz</a:t>
            </a:r>
            <a:r>
              <a:rPr lang="tr-TR" b="1" i="1" dirty="0" smtClean="0"/>
              <a:t>.</a:t>
            </a:r>
            <a:endParaRPr lang="tr-TR" b="1" dirty="0"/>
          </a:p>
        </p:txBody>
      </p:sp>
      <p:sp>
        <p:nvSpPr>
          <p:cNvPr id="6" name="Başlık 1"/>
          <p:cNvSpPr txBox="1">
            <a:spLocks/>
          </p:cNvSpPr>
          <p:nvPr/>
        </p:nvSpPr>
        <p:spPr>
          <a:xfrm>
            <a:off x="4663439" y="820271"/>
            <a:ext cx="6013525" cy="63048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tr-TR" sz="4800" b="1" dirty="0" smtClean="0">
                <a:solidFill>
                  <a:schemeClr val="tx1"/>
                </a:solidFill>
              </a:rPr>
              <a:t>Staj Defteri İçeriği</a:t>
            </a:r>
            <a:endParaRPr lang="tr-TR" sz="4800" b="1" dirty="0">
              <a:solidFill>
                <a:schemeClr val="tx1"/>
              </a:solidFill>
            </a:endParaRPr>
          </a:p>
        </p:txBody>
      </p:sp>
    </p:spTree>
    <p:extLst>
      <p:ext uri="{BB962C8B-B14F-4D97-AF65-F5344CB8AC3E}">
        <p14:creationId xmlns:p14="http://schemas.microsoft.com/office/powerpoint/2010/main" val="301700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Staj Defteri İçeriği</a:t>
            </a:r>
          </a:p>
        </p:txBody>
      </p:sp>
      <p:sp>
        <p:nvSpPr>
          <p:cNvPr id="3" name="İçerik Yer Tutucusu 2"/>
          <p:cNvSpPr>
            <a:spLocks noGrp="1"/>
          </p:cNvSpPr>
          <p:nvPr>
            <p:ph idx="1"/>
          </p:nvPr>
        </p:nvSpPr>
        <p:spPr/>
        <p:txBody>
          <a:bodyPr rtlCol="0">
            <a:normAutofit/>
          </a:bodyPr>
          <a:lstStyle/>
          <a:p>
            <a:pPr marL="0" indent="0">
              <a:buNone/>
            </a:pPr>
            <a:r>
              <a:rPr lang="tr-TR" dirty="0"/>
              <a:t>Ek olarak:</a:t>
            </a:r>
          </a:p>
          <a:p>
            <a:pPr algn="just">
              <a:buFont typeface="Arial" panose="020B0604020202020204" pitchFamily="34" charset="0"/>
              <a:buChar char="•"/>
            </a:pPr>
            <a:r>
              <a:rPr lang="tr-TR" b="1" dirty="0"/>
              <a:t>İş Yeri Staj Değerlendirme Formu (</a:t>
            </a:r>
            <a:r>
              <a:rPr lang="tr-TR" b="1" i="0" dirty="0">
                <a:solidFill>
                  <a:srgbClr val="1C1C1C"/>
                </a:solidFill>
                <a:effectLst/>
                <a:latin typeface="+mj-lt"/>
                <a:hlinkClick r:id="rId3"/>
              </a:rPr>
              <a:t>KGK-FRM-444</a:t>
            </a:r>
            <a:r>
              <a:rPr lang="tr-TR" b="1" dirty="0"/>
              <a:t>) </a:t>
            </a:r>
            <a:r>
              <a:rPr lang="tr-TR" dirty="0"/>
              <a:t>– Bu form staj defterinde yer almayacak ancak stajın tamamlanması ardından staj amiriniz tarafından doldurularak kapalı zarf içinde, </a:t>
            </a:r>
            <a:r>
              <a:rPr lang="tr-TR" b="1" dirty="0">
                <a:solidFill>
                  <a:srgbClr val="FF0000"/>
                </a:solidFill>
              </a:rPr>
              <a:t>formun </a:t>
            </a:r>
            <a:r>
              <a:rPr lang="tr-TR" b="1" dirty="0" smtClean="0">
                <a:solidFill>
                  <a:srgbClr val="FF0000"/>
                </a:solidFill>
              </a:rPr>
              <a:t>ilgili yerinde ve </a:t>
            </a:r>
            <a:r>
              <a:rPr lang="tr-TR" b="1" dirty="0">
                <a:solidFill>
                  <a:srgbClr val="FF0000"/>
                </a:solidFill>
              </a:rPr>
              <a:t>zarfın </a:t>
            </a:r>
            <a:r>
              <a:rPr lang="tr-TR" b="1" dirty="0" smtClean="0">
                <a:solidFill>
                  <a:srgbClr val="FF0000"/>
                </a:solidFill>
              </a:rPr>
              <a:t>ağzının üstünde </a:t>
            </a:r>
            <a:r>
              <a:rPr lang="tr-TR" dirty="0"/>
              <a:t>kaşe / mühür / imza olacak şekilde staj defteri ile birlikte teslim edilecektir</a:t>
            </a:r>
            <a:r>
              <a:rPr lang="tr-TR" dirty="0" smtClean="0"/>
              <a:t>. </a:t>
            </a:r>
            <a:r>
              <a:rPr lang="tr-TR" b="1" dirty="0" smtClean="0"/>
              <a:t>Aksi halde zarf ve form kabul edilmeyecektir.</a:t>
            </a:r>
            <a:endParaRPr lang="tr-TR" b="1" dirty="0"/>
          </a:p>
          <a:p>
            <a:pPr>
              <a:buFont typeface="Arial" panose="020B0604020202020204" pitchFamily="34" charset="0"/>
              <a:buChar char="•"/>
            </a:pPr>
            <a:endParaRPr lang="tr-TR" dirty="0"/>
          </a:p>
          <a:p>
            <a:pPr marL="0" indent="0">
              <a:buNone/>
            </a:pPr>
            <a:endParaRPr lang="tr-TR" dirty="0"/>
          </a:p>
          <a:p>
            <a:pPr marL="0" indent="0">
              <a:buNone/>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p:txBody>
      </p:sp>
    </p:spTree>
    <p:extLst>
      <p:ext uri="{BB962C8B-B14F-4D97-AF65-F5344CB8AC3E}">
        <p14:creationId xmlns:p14="http://schemas.microsoft.com/office/powerpoint/2010/main" val="234955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832" y="2105280"/>
            <a:ext cx="5536464" cy="3914034"/>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649" y="2105094"/>
            <a:ext cx="5525723" cy="3906440"/>
          </a:xfrm>
          <a:prstGeom prst="rect">
            <a:avLst/>
          </a:prstGeom>
        </p:spPr>
      </p:pic>
      <p:sp>
        <p:nvSpPr>
          <p:cNvPr id="2" name="Başlık 1"/>
          <p:cNvSpPr>
            <a:spLocks noGrp="1"/>
          </p:cNvSpPr>
          <p:nvPr>
            <p:ph type="title"/>
          </p:nvPr>
        </p:nvSpPr>
        <p:spPr/>
        <p:txBody>
          <a:bodyPr rtlCol="0"/>
          <a:lstStyle/>
          <a:p>
            <a:pPr rtl="0"/>
            <a:r>
              <a:rPr lang="tr-TR" dirty="0" smtClean="0"/>
              <a:t>2025-2026 </a:t>
            </a:r>
            <a:r>
              <a:rPr lang="tr-TR" dirty="0"/>
              <a:t>Yaz Stajı Takvimi</a:t>
            </a:r>
            <a:br>
              <a:rPr lang="tr-TR" dirty="0"/>
            </a:br>
            <a:r>
              <a:rPr lang="tr-TR" b="1" dirty="0"/>
              <a:t>Özel Kurumlar</a:t>
            </a:r>
          </a:p>
        </p:txBody>
      </p:sp>
      <p:sp>
        <p:nvSpPr>
          <p:cNvPr id="31" name="Oval 30">
            <a:extLst>
              <a:ext uri="{FF2B5EF4-FFF2-40B4-BE49-F238E27FC236}">
                <a16:creationId xmlns:a16="http://schemas.microsoft.com/office/drawing/2014/main" id="{D5AFCE7A-CE65-E577-D8DD-FDB9E2F2AB1E}"/>
              </a:ext>
            </a:extLst>
          </p:cNvPr>
          <p:cNvSpPr/>
          <p:nvPr/>
        </p:nvSpPr>
        <p:spPr>
          <a:xfrm>
            <a:off x="992051"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a:extLst>
              <a:ext uri="{FF2B5EF4-FFF2-40B4-BE49-F238E27FC236}">
                <a16:creationId xmlns:a16="http://schemas.microsoft.com/office/drawing/2014/main" id="{55F35E87-5194-B5A2-6F36-B0A6396720AA}"/>
              </a:ext>
            </a:extLst>
          </p:cNvPr>
          <p:cNvSpPr/>
          <p:nvPr/>
        </p:nvSpPr>
        <p:spPr>
          <a:xfrm>
            <a:off x="1754408"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Oval 33">
            <a:extLst>
              <a:ext uri="{FF2B5EF4-FFF2-40B4-BE49-F238E27FC236}">
                <a16:creationId xmlns:a16="http://schemas.microsoft.com/office/drawing/2014/main" id="{1E610E46-9B1F-6C59-9A59-EB319E6404B0}"/>
              </a:ext>
            </a:extLst>
          </p:cNvPr>
          <p:cNvSpPr/>
          <p:nvPr/>
        </p:nvSpPr>
        <p:spPr>
          <a:xfrm>
            <a:off x="3228556"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a:extLst>
              <a:ext uri="{FF2B5EF4-FFF2-40B4-BE49-F238E27FC236}">
                <a16:creationId xmlns:a16="http://schemas.microsoft.com/office/drawing/2014/main" id="{23272E8E-6570-2D51-8D9B-DCD9CDFCA90C}"/>
              </a:ext>
            </a:extLst>
          </p:cNvPr>
          <p:cNvSpPr/>
          <p:nvPr/>
        </p:nvSpPr>
        <p:spPr>
          <a:xfrm>
            <a:off x="4007856"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a:extLst>
              <a:ext uri="{FF2B5EF4-FFF2-40B4-BE49-F238E27FC236}">
                <a16:creationId xmlns:a16="http://schemas.microsoft.com/office/drawing/2014/main" id="{A062BE93-A078-37BE-9287-A7680114F403}"/>
              </a:ext>
            </a:extLst>
          </p:cNvPr>
          <p:cNvSpPr/>
          <p:nvPr/>
        </p:nvSpPr>
        <p:spPr>
          <a:xfrm>
            <a:off x="4762497" y="4214222"/>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Çarpım İşareti 41">
            <a:extLst>
              <a:ext uri="{FF2B5EF4-FFF2-40B4-BE49-F238E27FC236}">
                <a16:creationId xmlns:a16="http://schemas.microsoft.com/office/drawing/2014/main" id="{1F54ABEE-047B-A80A-A4D0-4C67863CA488}"/>
              </a:ext>
            </a:extLst>
          </p:cNvPr>
          <p:cNvSpPr/>
          <p:nvPr/>
        </p:nvSpPr>
        <p:spPr>
          <a:xfrm>
            <a:off x="5464781" y="4110434"/>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0" name="Grafik 79" descr="Çizgi ok: Saat yönünün tersine eğri düz dolguyla">
            <a:extLst>
              <a:ext uri="{FF2B5EF4-FFF2-40B4-BE49-F238E27FC236}">
                <a16:creationId xmlns:a16="http://schemas.microsoft.com/office/drawing/2014/main" id="{0DB2507E-9106-367B-F9D5-0FCD1444C1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9185873">
            <a:off x="125830" y="3658423"/>
            <a:ext cx="914400" cy="914400"/>
          </a:xfrm>
          <a:prstGeom prst="rect">
            <a:avLst/>
          </a:prstGeom>
        </p:spPr>
      </p:pic>
      <p:sp>
        <p:nvSpPr>
          <p:cNvPr id="82" name="Metin kutusu 81">
            <a:extLst>
              <a:ext uri="{FF2B5EF4-FFF2-40B4-BE49-F238E27FC236}">
                <a16:creationId xmlns:a16="http://schemas.microsoft.com/office/drawing/2014/main" id="{8C16F646-DEED-504F-D131-91AFDDDBFDA0}"/>
              </a:ext>
            </a:extLst>
          </p:cNvPr>
          <p:cNvSpPr txBox="1"/>
          <p:nvPr/>
        </p:nvSpPr>
        <p:spPr>
          <a:xfrm>
            <a:off x="-26070" y="3243728"/>
            <a:ext cx="1595216" cy="369332"/>
          </a:xfrm>
          <a:prstGeom prst="rect">
            <a:avLst/>
          </a:prstGeom>
          <a:solidFill>
            <a:schemeClr val="bg1"/>
          </a:solidFill>
          <a:ln w="28575">
            <a:solidFill>
              <a:schemeClr val="tx1">
                <a:lumMod val="85000"/>
                <a:lumOff val="15000"/>
              </a:schemeClr>
            </a:solidFill>
          </a:ln>
        </p:spPr>
        <p:txBody>
          <a:bodyPr wrap="square">
            <a:spAutoFit/>
          </a:bodyPr>
          <a:lstStyle/>
          <a:p>
            <a:r>
              <a:rPr lang="tr-TR" b="1" dirty="0"/>
              <a:t>BAŞLANGIÇ</a:t>
            </a:r>
            <a:endParaRPr lang="tr-TR" dirty="0"/>
          </a:p>
        </p:txBody>
      </p:sp>
      <p:sp>
        <p:nvSpPr>
          <p:cNvPr id="83" name="Metin kutusu 82">
            <a:extLst>
              <a:ext uri="{FF2B5EF4-FFF2-40B4-BE49-F238E27FC236}">
                <a16:creationId xmlns:a16="http://schemas.microsoft.com/office/drawing/2014/main" id="{307227D3-4DBE-519B-7A42-81BF70C72D43}"/>
              </a:ext>
            </a:extLst>
          </p:cNvPr>
          <p:cNvSpPr txBox="1"/>
          <p:nvPr/>
        </p:nvSpPr>
        <p:spPr>
          <a:xfrm>
            <a:off x="8220893" y="4810815"/>
            <a:ext cx="769979" cy="369332"/>
          </a:xfrm>
          <a:prstGeom prst="rect">
            <a:avLst/>
          </a:prstGeom>
          <a:solidFill>
            <a:schemeClr val="bg1"/>
          </a:solidFill>
          <a:ln w="28575">
            <a:solidFill>
              <a:schemeClr val="tx1">
                <a:lumMod val="85000"/>
                <a:lumOff val="15000"/>
              </a:schemeClr>
            </a:solidFill>
          </a:ln>
        </p:spPr>
        <p:txBody>
          <a:bodyPr wrap="square">
            <a:spAutoFit/>
          </a:bodyPr>
          <a:lstStyle/>
          <a:p>
            <a:r>
              <a:rPr lang="tr-TR" b="1" dirty="0"/>
              <a:t>BİTİŞ</a:t>
            </a:r>
            <a:endParaRPr lang="tr-TR" dirty="0"/>
          </a:p>
        </p:txBody>
      </p:sp>
      <p:pic>
        <p:nvPicPr>
          <p:cNvPr id="84" name="Grafik 83" descr="Çizgi ok: Saat yönünün tersine eğri düz dolguyla">
            <a:extLst>
              <a:ext uri="{FF2B5EF4-FFF2-40B4-BE49-F238E27FC236}">
                <a16:creationId xmlns:a16="http://schemas.microsoft.com/office/drawing/2014/main" id="{1F4D8A49-527A-ACF3-1E78-AE5D0C8FD1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7763301">
            <a:off x="7055863" y="4173378"/>
            <a:ext cx="1165353" cy="1324514"/>
          </a:xfrm>
          <a:prstGeom prst="rect">
            <a:avLst/>
          </a:prstGeom>
        </p:spPr>
      </p:pic>
      <p:sp>
        <p:nvSpPr>
          <p:cNvPr id="56" name="Oval 55">
            <a:extLst>
              <a:ext uri="{FF2B5EF4-FFF2-40B4-BE49-F238E27FC236}">
                <a16:creationId xmlns:a16="http://schemas.microsoft.com/office/drawing/2014/main" id="{D5AFCE7A-CE65-E577-D8DD-FDB9E2F2AB1E}"/>
              </a:ext>
            </a:extLst>
          </p:cNvPr>
          <p:cNvSpPr/>
          <p:nvPr/>
        </p:nvSpPr>
        <p:spPr>
          <a:xfrm>
            <a:off x="974632"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a:extLst>
              <a:ext uri="{FF2B5EF4-FFF2-40B4-BE49-F238E27FC236}">
                <a16:creationId xmlns:a16="http://schemas.microsoft.com/office/drawing/2014/main" id="{55F35E87-5194-B5A2-6F36-B0A6396720AA}"/>
              </a:ext>
            </a:extLst>
          </p:cNvPr>
          <p:cNvSpPr/>
          <p:nvPr/>
        </p:nvSpPr>
        <p:spPr>
          <a:xfrm>
            <a:off x="1736989"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a:extLst>
              <a:ext uri="{FF2B5EF4-FFF2-40B4-BE49-F238E27FC236}">
                <a16:creationId xmlns:a16="http://schemas.microsoft.com/office/drawing/2014/main" id="{B5C7A605-E393-8930-B628-EA2728A69D98}"/>
              </a:ext>
            </a:extLst>
          </p:cNvPr>
          <p:cNvSpPr/>
          <p:nvPr/>
        </p:nvSpPr>
        <p:spPr>
          <a:xfrm>
            <a:off x="2491006"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a:extLst>
              <a:ext uri="{FF2B5EF4-FFF2-40B4-BE49-F238E27FC236}">
                <a16:creationId xmlns:a16="http://schemas.microsoft.com/office/drawing/2014/main" id="{1E610E46-9B1F-6C59-9A59-EB319E6404B0}"/>
              </a:ext>
            </a:extLst>
          </p:cNvPr>
          <p:cNvSpPr/>
          <p:nvPr/>
        </p:nvSpPr>
        <p:spPr>
          <a:xfrm>
            <a:off x="3211137"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Oval 60">
            <a:extLst>
              <a:ext uri="{FF2B5EF4-FFF2-40B4-BE49-F238E27FC236}">
                <a16:creationId xmlns:a16="http://schemas.microsoft.com/office/drawing/2014/main" id="{23272E8E-6570-2D51-8D9B-DCD9CDFCA90C}"/>
              </a:ext>
            </a:extLst>
          </p:cNvPr>
          <p:cNvSpPr/>
          <p:nvPr/>
        </p:nvSpPr>
        <p:spPr>
          <a:xfrm>
            <a:off x="3990437"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Oval 67">
            <a:extLst>
              <a:ext uri="{FF2B5EF4-FFF2-40B4-BE49-F238E27FC236}">
                <a16:creationId xmlns:a16="http://schemas.microsoft.com/office/drawing/2014/main" id="{A062BE93-A078-37BE-9287-A7680114F403}"/>
              </a:ext>
            </a:extLst>
          </p:cNvPr>
          <p:cNvSpPr/>
          <p:nvPr/>
        </p:nvSpPr>
        <p:spPr>
          <a:xfrm>
            <a:off x="4745078" y="479769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Çarpım İşareti 41">
            <a:extLst>
              <a:ext uri="{FF2B5EF4-FFF2-40B4-BE49-F238E27FC236}">
                <a16:creationId xmlns:a16="http://schemas.microsoft.com/office/drawing/2014/main" id="{1F54ABEE-047B-A80A-A4D0-4C67863CA488}"/>
              </a:ext>
            </a:extLst>
          </p:cNvPr>
          <p:cNvSpPr/>
          <p:nvPr/>
        </p:nvSpPr>
        <p:spPr>
          <a:xfrm>
            <a:off x="5447362" y="4693906"/>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7" name="Çarpım İşareti 41">
            <a:extLst>
              <a:ext uri="{FF2B5EF4-FFF2-40B4-BE49-F238E27FC236}">
                <a16:creationId xmlns:a16="http://schemas.microsoft.com/office/drawing/2014/main" id="{1F54ABEE-047B-A80A-A4D0-4C67863CA488}"/>
              </a:ext>
            </a:extLst>
          </p:cNvPr>
          <p:cNvSpPr/>
          <p:nvPr/>
        </p:nvSpPr>
        <p:spPr>
          <a:xfrm>
            <a:off x="2441857" y="4117441"/>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8" name="Oval 87">
            <a:extLst>
              <a:ext uri="{FF2B5EF4-FFF2-40B4-BE49-F238E27FC236}">
                <a16:creationId xmlns:a16="http://schemas.microsoft.com/office/drawing/2014/main" id="{D5AFCE7A-CE65-E577-D8DD-FDB9E2F2AB1E}"/>
              </a:ext>
            </a:extLst>
          </p:cNvPr>
          <p:cNvSpPr/>
          <p:nvPr/>
        </p:nvSpPr>
        <p:spPr>
          <a:xfrm>
            <a:off x="970276"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9" name="Oval 88">
            <a:extLst>
              <a:ext uri="{FF2B5EF4-FFF2-40B4-BE49-F238E27FC236}">
                <a16:creationId xmlns:a16="http://schemas.microsoft.com/office/drawing/2014/main" id="{55F35E87-5194-B5A2-6F36-B0A6396720AA}"/>
              </a:ext>
            </a:extLst>
          </p:cNvPr>
          <p:cNvSpPr/>
          <p:nvPr/>
        </p:nvSpPr>
        <p:spPr>
          <a:xfrm>
            <a:off x="1732633"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0" name="Oval 89">
            <a:extLst>
              <a:ext uri="{FF2B5EF4-FFF2-40B4-BE49-F238E27FC236}">
                <a16:creationId xmlns:a16="http://schemas.microsoft.com/office/drawing/2014/main" id="{B5C7A605-E393-8930-B628-EA2728A69D98}"/>
              </a:ext>
            </a:extLst>
          </p:cNvPr>
          <p:cNvSpPr/>
          <p:nvPr/>
        </p:nvSpPr>
        <p:spPr>
          <a:xfrm>
            <a:off x="2486650"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Oval 90">
            <a:extLst>
              <a:ext uri="{FF2B5EF4-FFF2-40B4-BE49-F238E27FC236}">
                <a16:creationId xmlns:a16="http://schemas.microsoft.com/office/drawing/2014/main" id="{1E610E46-9B1F-6C59-9A59-EB319E6404B0}"/>
              </a:ext>
            </a:extLst>
          </p:cNvPr>
          <p:cNvSpPr/>
          <p:nvPr/>
        </p:nvSpPr>
        <p:spPr>
          <a:xfrm>
            <a:off x="3206781"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2" name="Oval 91">
            <a:extLst>
              <a:ext uri="{FF2B5EF4-FFF2-40B4-BE49-F238E27FC236}">
                <a16:creationId xmlns:a16="http://schemas.microsoft.com/office/drawing/2014/main" id="{23272E8E-6570-2D51-8D9B-DCD9CDFCA90C}"/>
              </a:ext>
            </a:extLst>
          </p:cNvPr>
          <p:cNvSpPr/>
          <p:nvPr/>
        </p:nvSpPr>
        <p:spPr>
          <a:xfrm>
            <a:off x="3986081" y="5381173"/>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6" name="Oval 125">
            <a:extLst>
              <a:ext uri="{FF2B5EF4-FFF2-40B4-BE49-F238E27FC236}">
                <a16:creationId xmlns:a16="http://schemas.microsoft.com/office/drawing/2014/main" id="{D5AFCE7A-CE65-E577-D8DD-FDB9E2F2AB1E}"/>
              </a:ext>
            </a:extLst>
          </p:cNvPr>
          <p:cNvSpPr/>
          <p:nvPr/>
        </p:nvSpPr>
        <p:spPr>
          <a:xfrm>
            <a:off x="6495878"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7" name="Oval 126">
            <a:extLst>
              <a:ext uri="{FF2B5EF4-FFF2-40B4-BE49-F238E27FC236}">
                <a16:creationId xmlns:a16="http://schemas.microsoft.com/office/drawing/2014/main" id="{55F35E87-5194-B5A2-6F36-B0A6396720AA}"/>
              </a:ext>
            </a:extLst>
          </p:cNvPr>
          <p:cNvSpPr/>
          <p:nvPr/>
        </p:nvSpPr>
        <p:spPr>
          <a:xfrm>
            <a:off x="7258235"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8" name="Oval 127">
            <a:extLst>
              <a:ext uri="{FF2B5EF4-FFF2-40B4-BE49-F238E27FC236}">
                <a16:creationId xmlns:a16="http://schemas.microsoft.com/office/drawing/2014/main" id="{B5C7A605-E393-8930-B628-EA2728A69D98}"/>
              </a:ext>
            </a:extLst>
          </p:cNvPr>
          <p:cNvSpPr/>
          <p:nvPr/>
        </p:nvSpPr>
        <p:spPr>
          <a:xfrm>
            <a:off x="8012252"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9" name="Oval 128">
            <a:extLst>
              <a:ext uri="{FF2B5EF4-FFF2-40B4-BE49-F238E27FC236}">
                <a16:creationId xmlns:a16="http://schemas.microsoft.com/office/drawing/2014/main" id="{1E610E46-9B1F-6C59-9A59-EB319E6404B0}"/>
              </a:ext>
            </a:extLst>
          </p:cNvPr>
          <p:cNvSpPr/>
          <p:nvPr/>
        </p:nvSpPr>
        <p:spPr>
          <a:xfrm>
            <a:off x="8732383"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0" name="Oval 129">
            <a:extLst>
              <a:ext uri="{FF2B5EF4-FFF2-40B4-BE49-F238E27FC236}">
                <a16:creationId xmlns:a16="http://schemas.microsoft.com/office/drawing/2014/main" id="{23272E8E-6570-2D51-8D9B-DCD9CDFCA90C}"/>
              </a:ext>
            </a:extLst>
          </p:cNvPr>
          <p:cNvSpPr/>
          <p:nvPr/>
        </p:nvSpPr>
        <p:spPr>
          <a:xfrm>
            <a:off x="9511683"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1" name="Oval 130">
            <a:extLst>
              <a:ext uri="{FF2B5EF4-FFF2-40B4-BE49-F238E27FC236}">
                <a16:creationId xmlns:a16="http://schemas.microsoft.com/office/drawing/2014/main" id="{A062BE93-A078-37BE-9287-A7680114F403}"/>
              </a:ext>
            </a:extLst>
          </p:cNvPr>
          <p:cNvSpPr/>
          <p:nvPr/>
        </p:nvSpPr>
        <p:spPr>
          <a:xfrm>
            <a:off x="10227135" y="3513175"/>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2" name="Çarpım İşareti 41">
            <a:extLst>
              <a:ext uri="{FF2B5EF4-FFF2-40B4-BE49-F238E27FC236}">
                <a16:creationId xmlns:a16="http://schemas.microsoft.com/office/drawing/2014/main" id="{1F54ABEE-047B-A80A-A4D0-4C67863CA488}"/>
              </a:ext>
            </a:extLst>
          </p:cNvPr>
          <p:cNvSpPr/>
          <p:nvPr/>
        </p:nvSpPr>
        <p:spPr>
          <a:xfrm>
            <a:off x="10955545" y="3422450"/>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3" name="Oval 132">
            <a:extLst>
              <a:ext uri="{FF2B5EF4-FFF2-40B4-BE49-F238E27FC236}">
                <a16:creationId xmlns:a16="http://schemas.microsoft.com/office/drawing/2014/main" id="{D5AFCE7A-CE65-E577-D8DD-FDB9E2F2AB1E}"/>
              </a:ext>
            </a:extLst>
          </p:cNvPr>
          <p:cNvSpPr/>
          <p:nvPr/>
        </p:nvSpPr>
        <p:spPr>
          <a:xfrm>
            <a:off x="6478459"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4" name="Oval 133">
            <a:extLst>
              <a:ext uri="{FF2B5EF4-FFF2-40B4-BE49-F238E27FC236}">
                <a16:creationId xmlns:a16="http://schemas.microsoft.com/office/drawing/2014/main" id="{55F35E87-5194-B5A2-6F36-B0A6396720AA}"/>
              </a:ext>
            </a:extLst>
          </p:cNvPr>
          <p:cNvSpPr/>
          <p:nvPr/>
        </p:nvSpPr>
        <p:spPr>
          <a:xfrm>
            <a:off x="7240816"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5" name="Oval 134">
            <a:extLst>
              <a:ext uri="{FF2B5EF4-FFF2-40B4-BE49-F238E27FC236}">
                <a16:creationId xmlns:a16="http://schemas.microsoft.com/office/drawing/2014/main" id="{B5C7A605-E393-8930-B628-EA2728A69D98}"/>
              </a:ext>
            </a:extLst>
          </p:cNvPr>
          <p:cNvSpPr/>
          <p:nvPr/>
        </p:nvSpPr>
        <p:spPr>
          <a:xfrm>
            <a:off x="7994833"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6" name="Oval 135">
            <a:extLst>
              <a:ext uri="{FF2B5EF4-FFF2-40B4-BE49-F238E27FC236}">
                <a16:creationId xmlns:a16="http://schemas.microsoft.com/office/drawing/2014/main" id="{1E610E46-9B1F-6C59-9A59-EB319E6404B0}"/>
              </a:ext>
            </a:extLst>
          </p:cNvPr>
          <p:cNvSpPr/>
          <p:nvPr/>
        </p:nvSpPr>
        <p:spPr>
          <a:xfrm>
            <a:off x="8714964"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7" name="Oval 136">
            <a:extLst>
              <a:ext uri="{FF2B5EF4-FFF2-40B4-BE49-F238E27FC236}">
                <a16:creationId xmlns:a16="http://schemas.microsoft.com/office/drawing/2014/main" id="{23272E8E-6570-2D51-8D9B-DCD9CDFCA90C}"/>
              </a:ext>
            </a:extLst>
          </p:cNvPr>
          <p:cNvSpPr/>
          <p:nvPr/>
        </p:nvSpPr>
        <p:spPr>
          <a:xfrm>
            <a:off x="9494264"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8" name="Oval 137">
            <a:extLst>
              <a:ext uri="{FF2B5EF4-FFF2-40B4-BE49-F238E27FC236}">
                <a16:creationId xmlns:a16="http://schemas.microsoft.com/office/drawing/2014/main" id="{A062BE93-A078-37BE-9287-A7680114F403}"/>
              </a:ext>
            </a:extLst>
          </p:cNvPr>
          <p:cNvSpPr/>
          <p:nvPr/>
        </p:nvSpPr>
        <p:spPr>
          <a:xfrm>
            <a:off x="10248905" y="4018276"/>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9" name="Çarpım İşareti 41">
            <a:extLst>
              <a:ext uri="{FF2B5EF4-FFF2-40B4-BE49-F238E27FC236}">
                <a16:creationId xmlns:a16="http://schemas.microsoft.com/office/drawing/2014/main" id="{1F54ABEE-047B-A80A-A4D0-4C67863CA488}"/>
              </a:ext>
            </a:extLst>
          </p:cNvPr>
          <p:cNvSpPr/>
          <p:nvPr/>
        </p:nvSpPr>
        <p:spPr>
          <a:xfrm>
            <a:off x="10951189" y="3927551"/>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0" name="Oval 139">
            <a:extLst>
              <a:ext uri="{FF2B5EF4-FFF2-40B4-BE49-F238E27FC236}">
                <a16:creationId xmlns:a16="http://schemas.microsoft.com/office/drawing/2014/main" id="{D5AFCE7A-CE65-E577-D8DD-FDB9E2F2AB1E}"/>
              </a:ext>
            </a:extLst>
          </p:cNvPr>
          <p:cNvSpPr/>
          <p:nvPr/>
        </p:nvSpPr>
        <p:spPr>
          <a:xfrm>
            <a:off x="6500229" y="4510314"/>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1" name="Oval 140">
            <a:extLst>
              <a:ext uri="{FF2B5EF4-FFF2-40B4-BE49-F238E27FC236}">
                <a16:creationId xmlns:a16="http://schemas.microsoft.com/office/drawing/2014/main" id="{A062BE93-A078-37BE-9287-A7680114F403}"/>
              </a:ext>
            </a:extLst>
          </p:cNvPr>
          <p:cNvSpPr/>
          <p:nvPr/>
        </p:nvSpPr>
        <p:spPr>
          <a:xfrm>
            <a:off x="10261968" y="3012427"/>
            <a:ext cx="452120" cy="381000"/>
          </a:xfrm>
          <a:prstGeom prst="ellipse">
            <a:avLst/>
          </a:prstGeom>
          <a:noFill/>
          <a:ln w="57150">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2" name="Çarpım İşareti 41">
            <a:extLst>
              <a:ext uri="{FF2B5EF4-FFF2-40B4-BE49-F238E27FC236}">
                <a16:creationId xmlns:a16="http://schemas.microsoft.com/office/drawing/2014/main" id="{1F54ABEE-047B-A80A-A4D0-4C67863CA488}"/>
              </a:ext>
            </a:extLst>
          </p:cNvPr>
          <p:cNvSpPr/>
          <p:nvPr/>
        </p:nvSpPr>
        <p:spPr>
          <a:xfrm>
            <a:off x="10951189" y="2934763"/>
            <a:ext cx="570992" cy="570992"/>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3" name="Metin kutusu 142">
            <a:extLst>
              <a:ext uri="{FF2B5EF4-FFF2-40B4-BE49-F238E27FC236}">
                <a16:creationId xmlns:a16="http://schemas.microsoft.com/office/drawing/2014/main" id="{8C16F646-DEED-504F-D131-91AFDDDBFDA0}"/>
              </a:ext>
            </a:extLst>
          </p:cNvPr>
          <p:cNvSpPr txBox="1"/>
          <p:nvPr/>
        </p:nvSpPr>
        <p:spPr>
          <a:xfrm>
            <a:off x="2307698" y="1928856"/>
            <a:ext cx="1581221" cy="369332"/>
          </a:xfrm>
          <a:prstGeom prst="rect">
            <a:avLst/>
          </a:prstGeom>
          <a:solidFill>
            <a:schemeClr val="bg1"/>
          </a:solidFill>
          <a:ln w="28575">
            <a:solidFill>
              <a:schemeClr val="tx1">
                <a:lumMod val="85000"/>
                <a:lumOff val="15000"/>
              </a:schemeClr>
            </a:solidFill>
          </a:ln>
        </p:spPr>
        <p:txBody>
          <a:bodyPr wrap="square">
            <a:spAutoFit/>
          </a:bodyPr>
          <a:lstStyle/>
          <a:p>
            <a:r>
              <a:rPr lang="tr-TR" b="1" dirty="0" smtClean="0"/>
              <a:t>Resmi Tatil</a:t>
            </a:r>
            <a:endParaRPr lang="tr-TR" dirty="0"/>
          </a:p>
        </p:txBody>
      </p:sp>
      <p:pic>
        <p:nvPicPr>
          <p:cNvPr id="144" name="Grafik 83" descr="Çizgi ok: Saat yönünün tersine eğri düz dolguyla">
            <a:extLst>
              <a:ext uri="{FF2B5EF4-FFF2-40B4-BE49-F238E27FC236}">
                <a16:creationId xmlns:a16="http://schemas.microsoft.com/office/drawing/2014/main" id="{1F4D8A49-527A-ACF3-1E78-AE5D0C8FD1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1609423" flipH="1">
            <a:off x="2845016" y="2178026"/>
            <a:ext cx="1092379" cy="2154237"/>
          </a:xfrm>
          <a:prstGeom prst="rect">
            <a:avLst/>
          </a:prstGeom>
        </p:spPr>
      </p:pic>
    </p:spTree>
    <p:extLst>
      <p:ext uri="{BB962C8B-B14F-4D97-AF65-F5344CB8AC3E}">
        <p14:creationId xmlns:p14="http://schemas.microsoft.com/office/powerpoint/2010/main" val="199492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844</TotalTime>
  <Words>1200</Words>
  <Application>Microsoft Office PowerPoint</Application>
  <PresentationFormat>Geniş ekran</PresentationFormat>
  <Paragraphs>147</Paragraphs>
  <Slides>17</Slides>
  <Notes>15</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Calibri</vt:lpstr>
      <vt:lpstr>Geçmişe bakış</vt:lpstr>
      <vt:lpstr>DİCLE ÜNİVERSİTESİ DİYARBAKIR TEKNİK BİLİMLER MESLEK YÜKSEKOKULU BİLGİSAYAR TEKNOLOJİLERİ BÖLÜMÜ</vt:lpstr>
      <vt:lpstr>Zorunlu Yaz Stajı</vt:lpstr>
      <vt:lpstr>2025-2026 Yaz Dönemi Staj Akış Takvimi</vt:lpstr>
      <vt:lpstr>İş yeri belirleme ve staj başvurusu</vt:lpstr>
      <vt:lpstr>İş yeri belirleme ve staj başvurusu</vt:lpstr>
      <vt:lpstr>Staj Başvuru Formu (KGK-FRM-443/02)</vt:lpstr>
      <vt:lpstr>Staj Defteri</vt:lpstr>
      <vt:lpstr>Staj Defteri İçeriği</vt:lpstr>
      <vt:lpstr>2025-2026 Yaz Stajı Takvimi Özel Kurumlar</vt:lpstr>
      <vt:lpstr>2025-2026 Yaz Stajı Takvimi Resmi Kurumlar</vt:lpstr>
      <vt:lpstr>Staj Defteri  Doldurma Kılavuzu</vt:lpstr>
      <vt:lpstr>Staj Defteri  Doldurma Kılavuzu</vt:lpstr>
      <vt:lpstr>Staj Defteri  Doldurma Kılavuzu</vt:lpstr>
      <vt:lpstr>Staj Defteri  Doldurma Kılavuzu</vt:lpstr>
      <vt:lpstr>Staj Defteri  Doldurma Kılavuzu</vt:lpstr>
      <vt:lpstr>Staj Defterinin Teslimi</vt:lpstr>
      <vt:lpstr>İYİ STAJLAR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DİCLE ÜNİVERSİTESİ DİYARBAKIR TEKNİK BİLİMLER MESLEK YÜKSEKOKULU</dc:title>
  <dc:creator>Baran Yücel</dc:creator>
  <cp:lastModifiedBy>yeni</cp:lastModifiedBy>
  <cp:revision>44</cp:revision>
  <dcterms:created xsi:type="dcterms:W3CDTF">2022-07-01T10:10:34Z</dcterms:created>
  <dcterms:modified xsi:type="dcterms:W3CDTF">2026-03-11T07:38:08Z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