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316" r:id="rId4"/>
    <p:sldId id="264" r:id="rId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55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22" autoAdjust="0"/>
  </p:normalViewPr>
  <p:slideViewPr>
    <p:cSldViewPr>
      <p:cViewPr varScale="1">
        <p:scale>
          <a:sx n="110" d="100"/>
          <a:sy n="110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4.09.2023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4.09.2023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4.09.2023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4.09.2023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4.09.2023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4.09.2023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4.09.2023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4.09.2023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4.09.2023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4.09.2023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4.09.2023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4.09.2023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483768" y="4005064"/>
            <a:ext cx="5904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latin typeface="Times 0"/>
                <a:ea typeface="Roboto Black" panose="02000000000000000000" pitchFamily="2" charset="0"/>
              </a:rPr>
              <a:t>DİCLE ÜNİVERSİTESİ</a:t>
            </a:r>
          </a:p>
          <a:p>
            <a:pPr>
              <a:lnSpc>
                <a:spcPct val="1500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Times 0"/>
                <a:ea typeface="Roboto Black" panose="02000000000000000000" pitchFamily="2" charset="0"/>
              </a:rPr>
              <a:t>BOLOGNA PROCESS</a:t>
            </a:r>
          </a:p>
          <a:p>
            <a:pPr>
              <a:lnSpc>
                <a:spcPct val="150000"/>
              </a:lnSpc>
            </a:pPr>
            <a:r>
              <a:rPr lang="tr-TR" sz="2400" b="1" dirty="0" smtClean="0">
                <a:solidFill>
                  <a:schemeClr val="bg1"/>
                </a:solidFill>
                <a:latin typeface="Times 0"/>
                <a:ea typeface="Roboto Black" panose="02000000000000000000" pitchFamily="2" charset="0"/>
              </a:rPr>
              <a:t>DİYARBAKIR/2023</a:t>
            </a:r>
          </a:p>
        </p:txBody>
      </p:sp>
    </p:spTree>
    <p:extLst>
      <p:ext uri="{BB962C8B-B14F-4D97-AF65-F5344CB8AC3E}">
        <p14:creationId xmlns:p14="http://schemas.microsoft.com/office/powerpoint/2010/main" val="118173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683568" y="1052736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9A550A"/>
                </a:solidFill>
                <a:latin typeface="Times New Roman" pitchFamily="18" charset="0"/>
                <a:cs typeface="Times New Roman" pitchFamily="18" charset="0"/>
              </a:rPr>
              <a:t>TEZSİZ YÜKSEK LİSANS MÜFREDAT ÖRNEĞİ</a:t>
            </a: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252865"/>
              </p:ext>
            </p:extLst>
          </p:nvPr>
        </p:nvGraphicFramePr>
        <p:xfrm>
          <a:off x="683568" y="1514403"/>
          <a:ext cx="7865844" cy="42890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3005"/>
                <a:gridCol w="5105707"/>
                <a:gridCol w="1457132"/>
              </a:tblGrid>
              <a:tr h="60269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TEZSİZ YÜKSEK LİSANS (MAKSİMUM 3 DÖNEM)</a:t>
                      </a:r>
                      <a:endParaRPr lang="tr-TR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6026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Dönem</a:t>
                      </a:r>
                      <a:endParaRPr lang="tr-TR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FAALİYET ADI</a:t>
                      </a:r>
                      <a:endParaRPr lang="tr-TR" sz="2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AKTS</a:t>
                      </a:r>
                      <a:endParaRPr lang="tr-TR" sz="2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026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1.Dönem</a:t>
                      </a:r>
                      <a:endParaRPr lang="tr-TR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Adet Kredili </a:t>
                      </a:r>
                      <a:r>
                        <a:rPr lang="tr-TR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Ders (3 Ulusal Kredi-6 AKTS)</a:t>
                      </a:r>
                      <a:endParaRPr lang="tr-TR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tr-TR" sz="2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026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2.Dönem</a:t>
                      </a:r>
                      <a:endParaRPr lang="tr-TR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Adet Kredili Ders (3 Ulusal Kredi-6 AKTS</a:t>
                      </a:r>
                      <a:r>
                        <a:rPr lang="tr-TR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Son dönemde proje çalışması da alınabilir.</a:t>
                      </a:r>
                      <a:endParaRPr lang="tr-TR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5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30+30</a:t>
                      </a:r>
                      <a:endParaRPr lang="tr-TR" sz="2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026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3.Dönem</a:t>
                      </a:r>
                      <a:endParaRPr lang="tr-TR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Proje Çalışması</a:t>
                      </a:r>
                      <a:endParaRPr lang="tr-TR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tr-TR" sz="2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0269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 az 10 adet ders, 1 Projeden oluşur.</a:t>
                      </a:r>
                      <a:endParaRPr lang="tr-TR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60269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MEZUNİYET İÇİN 90 AKTS</a:t>
                      </a:r>
                      <a:endParaRPr lang="tr-TR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61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683568" y="1052736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9A550A"/>
                </a:solidFill>
                <a:latin typeface="Times New Roman" pitchFamily="18" charset="0"/>
                <a:cs typeface="Times New Roman" pitchFamily="18" charset="0"/>
              </a:rPr>
              <a:t>TEZLİ </a:t>
            </a:r>
            <a:r>
              <a:rPr lang="tr-TR" sz="2400" b="1" dirty="0">
                <a:solidFill>
                  <a:srgbClr val="9A550A"/>
                </a:solidFill>
                <a:latin typeface="Times New Roman" pitchFamily="18" charset="0"/>
                <a:cs typeface="Times New Roman" pitchFamily="18" charset="0"/>
              </a:rPr>
              <a:t>YÜKSEK LİSANS MÜFREDAT ÖRNEĞİ</a:t>
            </a: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56438"/>
              </p:ext>
            </p:extLst>
          </p:nvPr>
        </p:nvGraphicFramePr>
        <p:xfrm>
          <a:off x="539552" y="1514405"/>
          <a:ext cx="7920880" cy="51252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2121"/>
                <a:gridCol w="5312615"/>
                <a:gridCol w="1296144"/>
              </a:tblGrid>
              <a:tr h="36083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TEZLİ YÜKSEK LİSANS </a:t>
                      </a:r>
                      <a:endParaRPr lang="tr-TR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60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Dönem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Faaliyet Adı</a:t>
                      </a:r>
                      <a:endParaRPr lang="tr-TR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AKTS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4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1.Dönem</a:t>
                      </a:r>
                      <a:endParaRPr lang="tr-T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Adet Kredili </a:t>
                      </a:r>
                      <a:r>
                        <a:rPr lang="tr-TR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Ders (3 Ulusal Kredi-6 AKTS)</a:t>
                      </a:r>
                      <a:endParaRPr lang="tr-TR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Uzmanlık Alan </a:t>
                      </a:r>
                      <a:r>
                        <a:rPr lang="tr-TR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Dersi (6 AKTS)</a:t>
                      </a:r>
                      <a:endParaRPr lang="tr-TR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30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27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2.Dönem</a:t>
                      </a:r>
                      <a:endParaRPr lang="tr-T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Adet Kredili Ders (3 Ulusal Kredi-6 AKTS)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Seminer (Ulusal</a:t>
                      </a:r>
                      <a:r>
                        <a:rPr lang="tr-TR" sz="2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Kredisiz-6 AKTS)</a:t>
                      </a:r>
                      <a:endParaRPr lang="tr-TR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Uzmanlık Alan </a:t>
                      </a:r>
                      <a:r>
                        <a:rPr lang="tr-TR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Dersi (6 AKTS)</a:t>
                      </a:r>
                      <a:endParaRPr lang="tr-TR" sz="20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30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8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3.Dönem</a:t>
                      </a:r>
                      <a:endParaRPr lang="tr-T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Tez Çalışması </a:t>
                      </a:r>
                      <a:r>
                        <a:rPr lang="tr-TR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(24 AKTS)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Uzmanlık Alan Dersi (6 AKTS)</a:t>
                      </a:r>
                      <a:endParaRPr lang="tr-TR" sz="20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30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8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4.Dönem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Tez Çalışması </a:t>
                      </a:r>
                      <a:r>
                        <a:rPr lang="tr-TR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 (24 AKTS)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Uzmanlık Alan Dersi (6 AKTS)</a:t>
                      </a:r>
                      <a:endParaRPr lang="tr-TR" sz="20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</a:rPr>
                        <a:t>30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419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 az 7 adet ders, 1 Seminer ve 2 Tez Çalışmasından oluşur.  21 Ulusal Kredi ve 120 AKTS ile mezun olunur.</a:t>
                      </a:r>
                      <a:endParaRPr lang="tr-TR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6083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MEZUNİYET İÇİN 120 AKTS</a:t>
                      </a:r>
                      <a:endParaRPr lang="tr-TR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41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704118" y="476672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9A550A"/>
                </a:solidFill>
                <a:latin typeface="Times New Roman" pitchFamily="18" charset="0"/>
                <a:cs typeface="Times New Roman" pitchFamily="18" charset="0"/>
              </a:rPr>
              <a:t>DOKTORA MÜFREDAT </a:t>
            </a:r>
            <a:r>
              <a:rPr lang="tr-TR" sz="2400" b="1" dirty="0">
                <a:solidFill>
                  <a:srgbClr val="9A550A"/>
                </a:solidFill>
                <a:latin typeface="Times New Roman" pitchFamily="18" charset="0"/>
                <a:cs typeface="Times New Roman" pitchFamily="18" charset="0"/>
              </a:rPr>
              <a:t>ÖRNEĞİ</a:t>
            </a: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141665"/>
              </p:ext>
            </p:extLst>
          </p:nvPr>
        </p:nvGraphicFramePr>
        <p:xfrm>
          <a:off x="287523" y="980728"/>
          <a:ext cx="8568953" cy="57909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2660"/>
                <a:gridCol w="6281686"/>
                <a:gridCol w="1084607"/>
              </a:tblGrid>
              <a:tr h="24857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DOKTORA VE SANATTA YETERLİK </a:t>
                      </a:r>
                      <a:endParaRPr lang="tr-TR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01" marR="55001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90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Dönem</a:t>
                      </a:r>
                      <a:endParaRPr lang="tr-TR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Faaliyet Adı</a:t>
                      </a:r>
                      <a:endParaRPr lang="tr-TR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AKTS</a:t>
                      </a:r>
                      <a:endParaRPr lang="tr-T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</a:tr>
              <a:tr h="5006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1.Dönem</a:t>
                      </a:r>
                      <a:endParaRPr lang="tr-TR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Adet Kredili Ders (3 Ulusal Kredi-6 AKTS)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Uzmanlık Alan Dersi (6 AKTS)</a:t>
                      </a:r>
                      <a:endParaRPr lang="tr-TR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30</a:t>
                      </a:r>
                      <a:endParaRPr lang="tr-T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</a:tr>
              <a:tr h="761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2.Dönem</a:t>
                      </a:r>
                      <a:endParaRPr lang="tr-TR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Adet Kredili Ders (3 Ulusal Kredi-6 AKTS)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Seminer (6 AKTS)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Uzmanlık Alan Dersi (6 AKTS)</a:t>
                      </a:r>
                      <a:endParaRPr lang="tr-TR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30</a:t>
                      </a:r>
                      <a:endParaRPr lang="tr-T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</a:tr>
              <a:tr h="5006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3.Dönem</a:t>
                      </a:r>
                      <a:endParaRPr lang="tr-TR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Yeterlik Çalışması (24 AKTS)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Uzmanlık Alan dersi (6 AKTS)</a:t>
                      </a:r>
                      <a:endParaRPr lang="tr-TR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30</a:t>
                      </a:r>
                      <a:endParaRPr lang="tr-T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</a:tr>
              <a:tr h="5006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4.Dönem</a:t>
                      </a:r>
                      <a:endParaRPr lang="tr-TR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Tez Önerisi </a:t>
                      </a:r>
                      <a:r>
                        <a:rPr lang="tr-TR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Savunma Sınavına Hazırlık </a:t>
                      </a:r>
                      <a:r>
                        <a:rPr lang="tr-TR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dersi (6 AKTS)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Uzmanlık Alan dersi (6 AKTS)</a:t>
                      </a:r>
                      <a:endParaRPr lang="tr-TR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30</a:t>
                      </a:r>
                      <a:endParaRPr lang="tr-T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</a:tr>
              <a:tr h="5006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5.Dönem</a:t>
                      </a:r>
                      <a:endParaRPr lang="tr-TR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Tez Çalışması 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Uzmanlık Alan dersi (6 AKTS)</a:t>
                      </a:r>
                      <a:endParaRPr lang="tr-TR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30</a:t>
                      </a:r>
                      <a:endParaRPr lang="tr-T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</a:tr>
              <a:tr h="5006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6.Dönem</a:t>
                      </a:r>
                      <a:endParaRPr lang="tr-TR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Tez Çalışması II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Uzmanlık Alan dersi (6 AKTS)</a:t>
                      </a:r>
                      <a:endParaRPr lang="tr-TR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30</a:t>
                      </a:r>
                      <a:endParaRPr lang="tr-T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</a:tr>
              <a:tr h="5006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7.Dönem</a:t>
                      </a:r>
                      <a:endParaRPr lang="tr-TR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Tez Çalışması III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Uzmanlık Alan dersi (6 AKTS)</a:t>
                      </a:r>
                      <a:endParaRPr lang="tr-TR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30</a:t>
                      </a:r>
                      <a:endParaRPr lang="tr-T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</a:tr>
              <a:tr h="5006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8.Dönem</a:t>
                      </a:r>
                      <a:endParaRPr lang="tr-TR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Tez Çalışması IV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Uzmanlık Alan dersi (6 AKTS)</a:t>
                      </a:r>
                      <a:endParaRPr lang="tr-TR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</a:rPr>
                        <a:t>30</a:t>
                      </a:r>
                      <a:endParaRPr lang="tr-TR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</a:tr>
              <a:tr h="50060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 az 7 adet ders, 1 Seminer, Yeterlik Sınavı, Tez Önerisi Faaliyeti ve 4 Tez Çalışmasından oluşur.  21 Ulusal Kredi ve 240 AKTS ile mezun olunur.</a:t>
                      </a:r>
                      <a:endParaRPr lang="tr-TR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01" marR="55001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4857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MEZUNİYET İÇİN 240 AKTS</a:t>
                      </a:r>
                      <a:endParaRPr lang="tr-TR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01" marR="55001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729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2554</TotalTime>
  <Words>358</Words>
  <Application>Microsoft Office PowerPoint</Application>
  <PresentationFormat>Ekran Gösterisi (4:3)</PresentationFormat>
  <Paragraphs>84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5" baseType="lpstr">
      <vt:lpstr>Ofis Teması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Grafik</dc:creator>
  <cp:lastModifiedBy>HP</cp:lastModifiedBy>
  <cp:revision>154</cp:revision>
  <dcterms:created xsi:type="dcterms:W3CDTF">2022-05-05T09:29:46Z</dcterms:created>
  <dcterms:modified xsi:type="dcterms:W3CDTF">2023-09-04T14:13:27Z</dcterms:modified>
</cp:coreProperties>
</file>