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66" r:id="rId3"/>
    <p:sldId id="267" r:id="rId4"/>
    <p:sldId id="268" r:id="rId5"/>
    <p:sldId id="270" r:id="rId6"/>
    <p:sldId id="269" r:id="rId7"/>
    <p:sldId id="271" r:id="rId8"/>
    <p:sldId id="276" r:id="rId9"/>
    <p:sldId id="272" r:id="rId10"/>
    <p:sldId id="273" r:id="rId11"/>
    <p:sldId id="274" r:id="rId12"/>
    <p:sldId id="275" r:id="rId13"/>
    <p:sldId id="261" r:id="rId14"/>
    <p:sldId id="256" r:id="rId15"/>
    <p:sldId id="257" r:id="rId16"/>
    <p:sldId id="262" r:id="rId17"/>
    <p:sldId id="263" r:id="rId18"/>
    <p:sldId id="264" r:id="rId19"/>
    <p:sldId id="258" r:id="rId20"/>
    <p:sldId id="259" r:id="rId21"/>
    <p:sldId id="260" r:id="rId22"/>
    <p:sldId id="277" r:id="rId23"/>
    <p:sldId id="278" r:id="rId24"/>
    <p:sldId id="279"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2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A23720DD-5B6D-40BF-8493-A6B52D484E6B}" type="datetimeFigureOut">
              <a:rPr lang="tr-TR" smtClean="0"/>
              <a:t>12.12.2023</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12.12.2023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12.12.2023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12.12.2023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12.12.2023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12.12.2023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A23720DD-5B6D-40BF-8493-A6B52D484E6B}" type="datetimeFigureOut">
              <a:rPr lang="tr-TR" smtClean="0"/>
              <a:t>12.12.2023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A23720DD-5B6D-40BF-8493-A6B52D484E6B}" type="datetimeFigureOut">
              <a:rPr lang="tr-TR" smtClean="0"/>
              <a:t>12.12.2023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12.12.2023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12.12.2023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12.12.2023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3720DD-5B6D-40BF-8493-A6B52D484E6B}" type="datetimeFigureOut">
              <a:rPr lang="tr-TR" smtClean="0"/>
              <a:t>12.12.2023</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02176B-0E47-46AC-8F43-DAB4B8A37D06}"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4000" dirty="0">
                <a:solidFill>
                  <a:srgbClr val="FF0000"/>
                </a:solidFill>
              </a:rPr>
              <a:t>FAALİYET TÜRLERİNE GÖRE KANITLAYICI BELGELER</a:t>
            </a:r>
          </a:p>
        </p:txBody>
      </p:sp>
      <p:sp>
        <p:nvSpPr>
          <p:cNvPr id="3" name="İçerik Yer Tutucusu 2"/>
          <p:cNvSpPr>
            <a:spLocks noGrp="1"/>
          </p:cNvSpPr>
          <p:nvPr>
            <p:ph idx="1"/>
          </p:nvPr>
        </p:nvSpPr>
        <p:spPr/>
        <p:txBody>
          <a:bodyPr>
            <a:normAutofit fontScale="92500"/>
          </a:bodyPr>
          <a:lstStyle/>
          <a:p>
            <a:pPr algn="just"/>
            <a:r>
              <a:rPr lang="tr-TR" dirty="0"/>
              <a:t>Araştırmacıların öncelikle ilgili yönetmeliği dikkatlice incelemeleri ve faaliyetler için yönetmelikte belirtilen hususların şüpheye düşmeyecek şekilde değerlendirilmesine yetecek düzeyde bilgi </a:t>
            </a:r>
            <a:r>
              <a:rPr lang="tr-TR" dirty="0" smtClean="0"/>
              <a:t>içeren belgeleri </a:t>
            </a:r>
            <a:r>
              <a:rPr lang="tr-TR" dirty="0"/>
              <a:t>sunmaları esastır. </a:t>
            </a:r>
            <a:r>
              <a:rPr lang="tr-TR" dirty="0" smtClean="0"/>
              <a:t>Bu slaytlarda </a:t>
            </a:r>
            <a:r>
              <a:rPr lang="tr-TR" dirty="0"/>
              <a:t>her bir faaliyet için sunulması zorunlu olan kanıtlayıcı belgeler belirtilmiştir</a:t>
            </a:r>
            <a:r>
              <a:rPr lang="tr-TR" dirty="0" smtClean="0"/>
              <a:t>.</a:t>
            </a:r>
          </a:p>
          <a:p>
            <a:pPr algn="just"/>
            <a:r>
              <a:rPr lang="tr-TR" b="1" dirty="0" smtClean="0">
                <a:solidFill>
                  <a:srgbClr val="FF0000"/>
                </a:solidFill>
              </a:rPr>
              <a:t>Tüm faaliyetlere ait kanıtlayıcı belgelerde Komisyon üyelerinin değerlendirmesini kolaylaştırmak adına, faaliyetlere ilişkin bilgilerin (isimler, cilt, tarih, sayı vb.) farklı renklerde işaretlenerek yüklenmesi gerekmektedir. </a:t>
            </a:r>
            <a:endParaRPr lang="tr-TR" b="1" dirty="0">
              <a:solidFill>
                <a:srgbClr val="FF0000"/>
              </a:solidFill>
            </a:endParaRPr>
          </a:p>
        </p:txBody>
      </p:sp>
    </p:spTree>
    <p:extLst>
      <p:ext uri="{BB962C8B-B14F-4D97-AF65-F5344CB8AC3E}">
        <p14:creationId xmlns:p14="http://schemas.microsoft.com/office/powerpoint/2010/main" val="603357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TASARIM;</a:t>
            </a:r>
            <a:endParaRPr lang="tr-TR" dirty="0">
              <a:solidFill>
                <a:srgbClr val="FF0000"/>
              </a:solidFill>
            </a:endParaRPr>
          </a:p>
        </p:txBody>
      </p:sp>
      <p:sp>
        <p:nvSpPr>
          <p:cNvPr id="3" name="İçerik Yer Tutucusu 2"/>
          <p:cNvSpPr>
            <a:spLocks noGrp="1"/>
          </p:cNvSpPr>
          <p:nvPr>
            <p:ph idx="1"/>
          </p:nvPr>
        </p:nvSpPr>
        <p:spPr/>
        <p:txBody>
          <a:bodyPr/>
          <a:lstStyle/>
          <a:p>
            <a:r>
              <a:rPr lang="tr-TR" dirty="0"/>
              <a:t>Kamu kurumları veya özel hukuk tüzel kişileriyle yapılan sözleşme veya</a:t>
            </a:r>
          </a:p>
          <a:p>
            <a:r>
              <a:rPr lang="tr-TR" dirty="0" smtClean="0"/>
              <a:t>A</a:t>
            </a:r>
            <a:r>
              <a:rPr lang="tr-TR" dirty="0"/>
              <a:t>) Söz konusu faaliyeti gerçekleştirmek için üniversitenin ilgili kurullarınca onaylanan görevlendirme belgesi veya</a:t>
            </a:r>
          </a:p>
          <a:p>
            <a:r>
              <a:rPr lang="tr-TR" dirty="0" smtClean="0"/>
              <a:t>B</a:t>
            </a:r>
            <a:r>
              <a:rPr lang="tr-TR" dirty="0"/>
              <a:t>) Tasarımın uygulandığı veya ticarileştirilmiş olduğuna ilişkin tarihli ve onaylı belge</a:t>
            </a:r>
          </a:p>
          <a:p>
            <a:r>
              <a:rPr lang="tr-TR" dirty="0" smtClean="0"/>
              <a:t>Tasarım </a:t>
            </a:r>
            <a:r>
              <a:rPr lang="tr-TR" dirty="0"/>
              <a:t>dosyası</a:t>
            </a:r>
          </a:p>
        </p:txBody>
      </p:sp>
    </p:spTree>
    <p:extLst>
      <p:ext uri="{BB962C8B-B14F-4D97-AF65-F5344CB8AC3E}">
        <p14:creationId xmlns:p14="http://schemas.microsoft.com/office/powerpoint/2010/main" val="34898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solidFill>
                  <a:srgbClr val="FF0000"/>
                </a:solidFill>
              </a:rPr>
              <a:t>SERGİ;</a:t>
            </a:r>
            <a:r>
              <a:rPr lang="it-IT" dirty="0">
                <a:solidFill>
                  <a:srgbClr val="FF0000"/>
                </a:solidFill>
              </a:rPr>
              <a:t> </a:t>
            </a:r>
            <a:r>
              <a:rPr lang="it-IT" sz="3100" dirty="0">
                <a:solidFill>
                  <a:srgbClr val="FF0000"/>
                </a:solidFill>
              </a:rPr>
              <a:t>(sergi, bienal, trienal, gösteri, dinleti, festival ve gösterim)</a:t>
            </a:r>
            <a:endParaRPr lang="tr-TR" sz="3100" dirty="0">
              <a:solidFill>
                <a:srgbClr val="FF0000"/>
              </a:solidFill>
            </a:endParaRPr>
          </a:p>
        </p:txBody>
      </p:sp>
      <p:sp>
        <p:nvSpPr>
          <p:cNvPr id="3" name="İçerik Yer Tutucusu 2"/>
          <p:cNvSpPr>
            <a:spLocks noGrp="1"/>
          </p:cNvSpPr>
          <p:nvPr>
            <p:ph idx="1"/>
          </p:nvPr>
        </p:nvSpPr>
        <p:spPr/>
        <p:txBody>
          <a:bodyPr>
            <a:normAutofit/>
          </a:bodyPr>
          <a:lstStyle/>
          <a:p>
            <a:r>
              <a:rPr lang="tr-TR" sz="2800" dirty="0"/>
              <a:t>Serginin/vd. tanımlanan </a:t>
            </a:r>
            <a:r>
              <a:rPr lang="tr-TR" sz="2800" dirty="0" smtClean="0"/>
              <a:t>etkinliklerin ulusal/ uluslararası </a:t>
            </a:r>
            <a:r>
              <a:rPr lang="tr-TR" sz="2800" dirty="0"/>
              <a:t>olduğunu gösteren onaylı belge</a:t>
            </a:r>
          </a:p>
          <a:p>
            <a:r>
              <a:rPr lang="tr-TR" sz="2800" dirty="0" smtClean="0"/>
              <a:t>Serginin/vd</a:t>
            </a:r>
            <a:r>
              <a:rPr lang="tr-TR" sz="2800" dirty="0"/>
              <a:t>. tanımlanan etkinliklerin özgün kişisel etkinlik/karma etkinlik olduğunu gösteren onaylı belge</a:t>
            </a:r>
          </a:p>
          <a:p>
            <a:r>
              <a:rPr lang="tr-TR" sz="2800" dirty="0" smtClean="0"/>
              <a:t>Serginin/vd</a:t>
            </a:r>
            <a:r>
              <a:rPr lang="tr-TR" sz="2800" dirty="0"/>
              <a:t>. tarihini ve yerini gösteren belge</a:t>
            </a:r>
          </a:p>
        </p:txBody>
      </p:sp>
    </p:spTree>
    <p:extLst>
      <p:ext uri="{BB962C8B-B14F-4D97-AF65-F5344CB8AC3E}">
        <p14:creationId xmlns:p14="http://schemas.microsoft.com/office/powerpoint/2010/main" val="4011187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PATENT;</a:t>
            </a:r>
            <a:endParaRPr lang="tr-TR" dirty="0">
              <a:solidFill>
                <a:srgbClr val="FF0000"/>
              </a:solidFill>
            </a:endParaRPr>
          </a:p>
        </p:txBody>
      </p:sp>
      <p:sp>
        <p:nvSpPr>
          <p:cNvPr id="3" name="İçerik Yer Tutucusu 2"/>
          <p:cNvSpPr>
            <a:spLocks noGrp="1"/>
          </p:cNvSpPr>
          <p:nvPr>
            <p:ph idx="1"/>
          </p:nvPr>
        </p:nvSpPr>
        <p:spPr/>
        <p:txBody>
          <a:bodyPr/>
          <a:lstStyle/>
          <a:p>
            <a:r>
              <a:rPr lang="tr-TR" dirty="0"/>
              <a:t>Türkiye Patent ve Marka Kurumu veya uluslararası yetkili mercilerce düzenlenmiş patent tescil belgesi/sertifika/web sayfası çıktısı (tarihli</a:t>
            </a:r>
            <a:r>
              <a:rPr lang="tr-TR" dirty="0" smtClean="0"/>
              <a:t>)</a:t>
            </a:r>
          </a:p>
          <a:p>
            <a:r>
              <a:rPr lang="tr-TR" dirty="0" smtClean="0"/>
              <a:t>Uluslararası </a:t>
            </a:r>
            <a:r>
              <a:rPr lang="tr-TR" dirty="0"/>
              <a:t>patent belgesi İngilizce dışında başka bir dilde düzenlenmiş ise belgenin onaylı tercümesi de başvuru da sunulmalıdır.</a:t>
            </a:r>
          </a:p>
          <a:p>
            <a:r>
              <a:rPr lang="tr-TR" dirty="0" smtClean="0"/>
              <a:t>Ulusal </a:t>
            </a:r>
            <a:r>
              <a:rPr lang="tr-TR" dirty="0"/>
              <a:t>Patentler için sunulan belgelerin patentin incelemeli olduğunu göstermeye yeterli düzeyde bilgi içermesi zorunludur.</a:t>
            </a:r>
          </a:p>
          <a:p>
            <a:endParaRPr lang="tr-TR" dirty="0"/>
          </a:p>
        </p:txBody>
      </p:sp>
    </p:spTree>
    <p:extLst>
      <p:ext uri="{BB962C8B-B14F-4D97-AF65-F5344CB8AC3E}">
        <p14:creationId xmlns:p14="http://schemas.microsoft.com/office/powerpoint/2010/main" val="3530940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ATIFLAR İÇİN İSTENEN BELGELER</a:t>
            </a:r>
            <a:endParaRPr lang="tr-TR" dirty="0"/>
          </a:p>
        </p:txBody>
      </p:sp>
      <p:sp>
        <p:nvSpPr>
          <p:cNvPr id="3" name="Alt Başlık 2"/>
          <p:cNvSpPr>
            <a:spLocks noGrp="1"/>
          </p:cNvSpPr>
          <p:nvPr>
            <p:ph type="subTitle" idx="1"/>
          </p:nvPr>
        </p:nvSpPr>
        <p:spPr/>
        <p:txBody>
          <a:bodyPr/>
          <a:lstStyle/>
          <a:p>
            <a:r>
              <a:rPr lang="tr-TR" dirty="0" smtClean="0">
                <a:solidFill>
                  <a:srgbClr val="FF0000"/>
                </a:solidFill>
              </a:rPr>
              <a:t>E-SCI: ALAN İNDEKSİ OLARAK DEĞERLENDİRMEYE ALINMALIDIR. </a:t>
            </a:r>
            <a:endParaRPr lang="tr-TR" dirty="0">
              <a:solidFill>
                <a:srgbClr val="FF0000"/>
              </a:solidFill>
            </a:endParaRPr>
          </a:p>
        </p:txBody>
      </p:sp>
    </p:spTree>
    <p:extLst>
      <p:ext uri="{BB962C8B-B14F-4D97-AF65-F5344CB8AC3E}">
        <p14:creationId xmlns:p14="http://schemas.microsoft.com/office/powerpoint/2010/main" val="3808056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800" dirty="0">
                <a:solidFill>
                  <a:srgbClr val="FF0000"/>
                </a:solidFill>
              </a:rPr>
              <a:t>Öğretim üyesi/elemanının yazar olarak yer almadığı uluslararası kitaplarda, öğretim üyesi/elemanının eserlerine yapılan her bir </a:t>
            </a:r>
            <a:r>
              <a:rPr lang="tr-TR" sz="2800" dirty="0" smtClean="0">
                <a:solidFill>
                  <a:srgbClr val="FF0000"/>
                </a:solidFill>
              </a:rPr>
              <a:t>atıf için;</a:t>
            </a:r>
            <a:endParaRPr lang="tr-TR" sz="2800" dirty="0">
              <a:solidFill>
                <a:srgbClr val="FF0000"/>
              </a:solidFill>
            </a:endParaRPr>
          </a:p>
        </p:txBody>
      </p:sp>
      <p:sp>
        <p:nvSpPr>
          <p:cNvPr id="3" name="İçerik Yer Tutucusu 2"/>
          <p:cNvSpPr>
            <a:spLocks noGrp="1"/>
          </p:cNvSpPr>
          <p:nvPr>
            <p:ph idx="1"/>
          </p:nvPr>
        </p:nvSpPr>
        <p:spPr/>
        <p:txBody>
          <a:bodyPr>
            <a:normAutofit fontScale="77500" lnSpcReduction="20000"/>
          </a:bodyPr>
          <a:lstStyle/>
          <a:p>
            <a:r>
              <a:rPr lang="tr-TR" sz="3800" dirty="0"/>
              <a:t>kitabın adı, </a:t>
            </a:r>
            <a:endParaRPr lang="tr-TR" sz="3800" dirty="0" smtClean="0"/>
          </a:p>
          <a:p>
            <a:r>
              <a:rPr lang="tr-TR" sz="3800" dirty="0" smtClean="0"/>
              <a:t>basım </a:t>
            </a:r>
            <a:r>
              <a:rPr lang="tr-TR" sz="3800" dirty="0"/>
              <a:t>yılı, </a:t>
            </a:r>
            <a:endParaRPr lang="tr-TR" sz="3800" dirty="0" smtClean="0"/>
          </a:p>
          <a:p>
            <a:r>
              <a:rPr lang="tr-TR" sz="3800" dirty="0" smtClean="0"/>
              <a:t>yayınevine </a:t>
            </a:r>
            <a:r>
              <a:rPr lang="tr-TR" sz="3800" dirty="0"/>
              <a:t>ilişkin </a:t>
            </a:r>
            <a:r>
              <a:rPr lang="tr-TR" sz="3800" dirty="0" smtClean="0"/>
              <a:t>belge,* </a:t>
            </a:r>
          </a:p>
          <a:p>
            <a:r>
              <a:rPr lang="tr-TR" sz="3800" dirty="0" smtClean="0"/>
              <a:t>esere </a:t>
            </a:r>
            <a:r>
              <a:rPr lang="tr-TR" sz="3800" dirty="0"/>
              <a:t>atıf yapılan </a:t>
            </a:r>
            <a:r>
              <a:rPr lang="tr-TR" sz="3800" dirty="0" smtClean="0"/>
              <a:t>kaynakça sayfası ya </a:t>
            </a:r>
            <a:r>
              <a:rPr lang="tr-TR" sz="3800" dirty="0"/>
              <a:t>da atıf yapıldığını gösteren </a:t>
            </a:r>
            <a:r>
              <a:rPr lang="tr-TR" sz="3800" dirty="0" smtClean="0"/>
              <a:t>belge,</a:t>
            </a:r>
            <a:endParaRPr lang="tr-TR" sz="3800" dirty="0"/>
          </a:p>
          <a:p>
            <a:pPr marL="0" indent="0">
              <a:buNone/>
            </a:pPr>
            <a:endParaRPr lang="tr-TR" dirty="0" smtClean="0"/>
          </a:p>
          <a:p>
            <a:pPr marL="0" indent="0" algn="just">
              <a:buNone/>
            </a:pPr>
            <a:r>
              <a:rPr lang="tr-TR" sz="2300" dirty="0" smtClean="0"/>
              <a:t>*Yayınevine </a:t>
            </a:r>
            <a:r>
              <a:rPr lang="tr-TR" sz="2300" dirty="0"/>
              <a:t>ilişkin belgeler: Uluslararası yayınlar için; yayınevinin en az beş yıldır uluslararası düzeyde düzenli faaliyet yürüttüğü ve aynı alanda daha önce en az yirmi kitap yayımladığını gösteren belge (yayınevinin internet sayfasından elde edilen bilgiler geçerlidir). Ulusal yayınlar için; yayınevinin en az üç yıldır ulusal düzeyde düzenli faaliyet yürüttüğü ve daha önce aynı alanda farklı yazarlara ait en az beş kitap yayımlanmış olduğuna dair belge (yayınevinin internet sayfasından elde edilen bilgiler geçerlidir).</a:t>
            </a:r>
            <a:endParaRPr lang="tr-TR" sz="2300" dirty="0" smtClean="0"/>
          </a:p>
          <a:p>
            <a:pPr marL="0" indent="0">
              <a:buNone/>
            </a:pPr>
            <a:endParaRPr lang="tr-TR" dirty="0"/>
          </a:p>
        </p:txBody>
      </p:sp>
    </p:spTree>
    <p:extLst>
      <p:ext uri="{BB962C8B-B14F-4D97-AF65-F5344CB8AC3E}">
        <p14:creationId xmlns:p14="http://schemas.microsoft.com/office/powerpoint/2010/main" val="683625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800" dirty="0">
                <a:solidFill>
                  <a:srgbClr val="FF0000"/>
                </a:solidFill>
              </a:rPr>
              <a:t>Öğretim üyesi/elemanının yazar olarak yer almadığı ulusal kitaplarda, öğretim üyesi/elemanının eserlerine yapılan her bir </a:t>
            </a:r>
            <a:r>
              <a:rPr lang="tr-TR" sz="2800" dirty="0" smtClean="0">
                <a:solidFill>
                  <a:srgbClr val="FF0000"/>
                </a:solidFill>
              </a:rPr>
              <a:t>atıf,</a:t>
            </a:r>
            <a:endParaRPr lang="tr-TR" sz="2800" dirty="0">
              <a:solidFill>
                <a:srgbClr val="FF0000"/>
              </a:solidFill>
            </a:endParaRPr>
          </a:p>
        </p:txBody>
      </p:sp>
      <p:sp>
        <p:nvSpPr>
          <p:cNvPr id="3" name="İçerik Yer Tutucusu 2"/>
          <p:cNvSpPr>
            <a:spLocks noGrp="1"/>
          </p:cNvSpPr>
          <p:nvPr>
            <p:ph idx="1"/>
          </p:nvPr>
        </p:nvSpPr>
        <p:spPr/>
        <p:txBody>
          <a:bodyPr>
            <a:normAutofit fontScale="55000" lnSpcReduction="20000"/>
          </a:bodyPr>
          <a:lstStyle/>
          <a:p>
            <a:r>
              <a:rPr lang="tr-TR" sz="5100" dirty="0" smtClean="0"/>
              <a:t>kitabın </a:t>
            </a:r>
            <a:r>
              <a:rPr lang="tr-TR" sz="5100" dirty="0"/>
              <a:t>adı, </a:t>
            </a:r>
            <a:endParaRPr lang="tr-TR" sz="5100" dirty="0" smtClean="0"/>
          </a:p>
          <a:p>
            <a:r>
              <a:rPr lang="tr-TR" sz="5100" dirty="0" smtClean="0"/>
              <a:t>basım </a:t>
            </a:r>
            <a:r>
              <a:rPr lang="tr-TR" sz="5100" dirty="0"/>
              <a:t>yılı, </a:t>
            </a:r>
            <a:endParaRPr lang="tr-TR" sz="5100" dirty="0" smtClean="0"/>
          </a:p>
          <a:p>
            <a:r>
              <a:rPr lang="tr-TR" sz="5100" dirty="0" smtClean="0"/>
              <a:t>yayınevine </a:t>
            </a:r>
            <a:r>
              <a:rPr lang="tr-TR" sz="5100" dirty="0"/>
              <a:t>ilişkin </a:t>
            </a:r>
            <a:r>
              <a:rPr lang="tr-TR" sz="5100" dirty="0" smtClean="0"/>
              <a:t>belge*</a:t>
            </a:r>
          </a:p>
          <a:p>
            <a:r>
              <a:rPr lang="tr-TR" sz="5100" dirty="0" smtClean="0"/>
              <a:t> esere atıf yapılan kaynakça sayfası,</a:t>
            </a:r>
          </a:p>
          <a:p>
            <a:endParaRPr lang="tr-TR" dirty="0" smtClean="0"/>
          </a:p>
          <a:p>
            <a:pPr marL="0" indent="0">
              <a:buNone/>
            </a:pPr>
            <a:endParaRPr lang="tr-TR" dirty="0" smtClean="0"/>
          </a:p>
          <a:p>
            <a:pPr marL="0" indent="0" algn="just">
              <a:buNone/>
            </a:pPr>
            <a:r>
              <a:rPr lang="tr-TR" dirty="0" smtClean="0"/>
              <a:t>*</a:t>
            </a:r>
            <a:r>
              <a:rPr lang="tr-TR" sz="3600" dirty="0"/>
              <a:t>Yayınevine ilişkin belgeler: Uluslararası yayınlar için; yayınevinin en az beş yıldır uluslararası düzeyde düzenli faaliyet yürüttüğü ve aynı alanda daha önce en az yirmi kitap yayımladığını gösteren belge (yayınevinin internet sayfasından elde edilen bilgiler geçerlidir). Ulusal yayınlar için; yayınevinin en az üç yıldır ulusal düzeyde düzenli faaliyet yürüttüğü ve daha önce aynı alanda farklı yazarlara ait en az beş kitap yayımlanmış olduğuna dair belge (yayınevinin internet sayfasından elde edilen bilgiler geçerlidir).</a:t>
            </a:r>
          </a:p>
          <a:p>
            <a:endParaRPr lang="tr-TR" dirty="0" smtClean="0"/>
          </a:p>
          <a:p>
            <a:endParaRPr lang="tr-TR" dirty="0"/>
          </a:p>
        </p:txBody>
      </p:sp>
    </p:spTree>
    <p:extLst>
      <p:ext uri="{BB962C8B-B14F-4D97-AF65-F5344CB8AC3E}">
        <p14:creationId xmlns:p14="http://schemas.microsoft.com/office/powerpoint/2010/main" val="2977577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800" dirty="0">
                <a:solidFill>
                  <a:srgbClr val="FF0000"/>
                </a:solidFill>
              </a:rPr>
              <a:t>SCI, SCI-</a:t>
            </a:r>
            <a:r>
              <a:rPr lang="tr-TR" sz="2800" dirty="0" err="1">
                <a:solidFill>
                  <a:srgbClr val="FF0000"/>
                </a:solidFill>
              </a:rPr>
              <a:t>Exp</a:t>
            </a:r>
            <a:r>
              <a:rPr lang="tr-TR" sz="2800" dirty="0">
                <a:solidFill>
                  <a:srgbClr val="FF0000"/>
                </a:solidFill>
              </a:rPr>
              <a:t>, AHCI indekslerindeki dergilerde, öğretim üyesi/ elemanının yazar olarak yer almadığı makalelerde, öğretim </a:t>
            </a:r>
            <a:r>
              <a:rPr lang="tr-TR" sz="2800" dirty="0" smtClean="0">
                <a:solidFill>
                  <a:srgbClr val="FF0000"/>
                </a:solidFill>
              </a:rPr>
              <a:t>üyesi/elemanın </a:t>
            </a:r>
            <a:r>
              <a:rPr lang="tr-TR" sz="2800" dirty="0">
                <a:solidFill>
                  <a:srgbClr val="FF0000"/>
                </a:solidFill>
              </a:rPr>
              <a:t>eserlerine yapılan her bir atıf</a:t>
            </a:r>
            <a:r>
              <a:rPr lang="tr-TR" sz="2800" dirty="0" smtClean="0">
                <a:solidFill>
                  <a:srgbClr val="FF0000"/>
                </a:solidFill>
              </a:rPr>
              <a:t>, (Web of </a:t>
            </a:r>
            <a:r>
              <a:rPr lang="tr-TR" sz="2800" dirty="0" err="1" smtClean="0">
                <a:solidFill>
                  <a:srgbClr val="FF0000"/>
                </a:solidFill>
              </a:rPr>
              <a:t>Sci</a:t>
            </a:r>
            <a:r>
              <a:rPr lang="tr-TR" sz="2800" dirty="0" smtClean="0">
                <a:solidFill>
                  <a:srgbClr val="FF0000"/>
                </a:solidFill>
              </a:rPr>
              <a:t> için)</a:t>
            </a:r>
            <a:endParaRPr lang="tr-TR" sz="2800" dirty="0">
              <a:solidFill>
                <a:srgbClr val="FF0000"/>
              </a:solidFill>
            </a:endParaRPr>
          </a:p>
        </p:txBody>
      </p:sp>
      <p:sp>
        <p:nvSpPr>
          <p:cNvPr id="3" name="İçerik Yer Tutucusu 2"/>
          <p:cNvSpPr>
            <a:spLocks noGrp="1"/>
          </p:cNvSpPr>
          <p:nvPr>
            <p:ph idx="1"/>
          </p:nvPr>
        </p:nvSpPr>
        <p:spPr/>
        <p:txBody>
          <a:bodyPr/>
          <a:lstStyle/>
          <a:p>
            <a:r>
              <a:rPr lang="tr-TR" dirty="0" smtClean="0"/>
              <a:t>Atıf alan makalenin başlığı ve atıf yapan makalelerin listesinin gösteren belge,</a:t>
            </a:r>
          </a:p>
          <a:p>
            <a:r>
              <a:rPr lang="tr-TR" dirty="0" smtClean="0"/>
              <a:t>Atıf yapan makalenin </a:t>
            </a:r>
            <a:r>
              <a:rPr lang="tr-TR" dirty="0"/>
              <a:t>yazar isimleri, dergi sayısı ve basım </a:t>
            </a:r>
            <a:r>
              <a:rPr lang="tr-TR" dirty="0" smtClean="0"/>
              <a:t>yılı ile yayınlandığı derginin indeks belgesi,</a:t>
            </a:r>
          </a:p>
          <a:p>
            <a:r>
              <a:rPr lang="tr-TR" dirty="0" smtClean="0"/>
              <a:t>Atıf alan makalenin künyesini içeren kaynaklar sayfasındaki bölümü içeren belge (</a:t>
            </a:r>
            <a:r>
              <a:rPr lang="tr-TR" dirty="0" smtClean="0">
                <a:solidFill>
                  <a:srgbClr val="FF0000"/>
                </a:solidFill>
              </a:rPr>
              <a:t>son iki madde tek bir belgede gösterilebilir</a:t>
            </a:r>
            <a:r>
              <a:rPr lang="tr-TR" dirty="0" smtClean="0"/>
              <a:t>),</a:t>
            </a:r>
          </a:p>
          <a:p>
            <a:pPr marL="0" indent="0">
              <a:buNone/>
            </a:pPr>
            <a:r>
              <a:rPr lang="tr-TR" dirty="0" smtClean="0"/>
              <a:t>*</a:t>
            </a:r>
            <a:r>
              <a:rPr lang="tr-TR" dirty="0" smtClean="0">
                <a:solidFill>
                  <a:srgbClr val="FF0000"/>
                </a:solidFill>
              </a:rPr>
              <a:t>Sonraki slaytlardaki örnekleri inceleyiniz.</a:t>
            </a:r>
            <a:endParaRPr lang="tr-TR" dirty="0">
              <a:solidFill>
                <a:srgbClr val="FF0000"/>
              </a:solidFill>
            </a:endParaRPr>
          </a:p>
        </p:txBody>
      </p:sp>
    </p:spTree>
    <p:extLst>
      <p:ext uri="{BB962C8B-B14F-4D97-AF65-F5344CB8AC3E}">
        <p14:creationId xmlns:p14="http://schemas.microsoft.com/office/powerpoint/2010/main" val="25552653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Nesne 2"/>
          <p:cNvGraphicFramePr>
            <a:graphicFrameLocks noChangeAspect="1"/>
          </p:cNvGraphicFramePr>
          <p:nvPr>
            <p:extLst>
              <p:ext uri="{D42A27DB-BD31-4B8C-83A1-F6EECF244321}">
                <p14:modId xmlns:p14="http://schemas.microsoft.com/office/powerpoint/2010/main" val="2690629880"/>
              </p:ext>
            </p:extLst>
          </p:nvPr>
        </p:nvGraphicFramePr>
        <p:xfrm>
          <a:off x="827584" y="0"/>
          <a:ext cx="6156176" cy="6877658"/>
        </p:xfrm>
        <a:graphic>
          <a:graphicData uri="http://schemas.openxmlformats.org/presentationml/2006/ole">
            <mc:AlternateContent xmlns:mc="http://schemas.openxmlformats.org/markup-compatibility/2006">
              <mc:Choice xmlns:v="urn:schemas-microsoft-com:vml" Requires="v">
                <p:oleObj spid="_x0000_s1041" name="Acrobat Document" r:id="rId3" imgW="5667139" imgH="8019997" progId="AcroExch.Document.DC">
                  <p:embed/>
                </p:oleObj>
              </mc:Choice>
              <mc:Fallback>
                <p:oleObj name="Acrobat Document" r:id="rId3" imgW="5667139" imgH="8019997" progId="AcroExch.Document.DC">
                  <p:embed/>
                  <p:pic>
                    <p:nvPicPr>
                      <p:cNvPr id="0" name=""/>
                      <p:cNvPicPr/>
                      <p:nvPr/>
                    </p:nvPicPr>
                    <p:blipFill>
                      <a:blip r:embed="rId4"/>
                      <a:stretch>
                        <a:fillRect/>
                      </a:stretch>
                    </p:blipFill>
                    <p:spPr>
                      <a:xfrm>
                        <a:off x="827584" y="0"/>
                        <a:ext cx="6156176" cy="6877658"/>
                      </a:xfrm>
                      <a:prstGeom prst="rect">
                        <a:avLst/>
                      </a:prstGeom>
                    </p:spPr>
                  </p:pic>
                </p:oleObj>
              </mc:Fallback>
            </mc:AlternateContent>
          </a:graphicData>
        </a:graphic>
      </p:graphicFrame>
    </p:spTree>
    <p:extLst>
      <p:ext uri="{BB962C8B-B14F-4D97-AF65-F5344CB8AC3E}">
        <p14:creationId xmlns:p14="http://schemas.microsoft.com/office/powerpoint/2010/main" val="1591208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14288"/>
            <a:ext cx="9113837" cy="683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5468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764704"/>
            <a:ext cx="8229600" cy="1584176"/>
          </a:xfrm>
        </p:spPr>
        <p:txBody>
          <a:bodyPr>
            <a:noAutofit/>
          </a:bodyPr>
          <a:lstStyle/>
          <a:p>
            <a:pPr algn="l"/>
            <a:r>
              <a:rPr lang="tr-TR" sz="2400" dirty="0" smtClean="0">
                <a:solidFill>
                  <a:srgbClr val="FF0000"/>
                </a:solidFill>
              </a:rPr>
              <a:t/>
            </a:r>
            <a:br>
              <a:rPr lang="tr-TR" sz="2400" dirty="0" smtClean="0">
                <a:solidFill>
                  <a:srgbClr val="FF0000"/>
                </a:solidFill>
              </a:rPr>
            </a:br>
            <a:r>
              <a:rPr lang="tr-TR" sz="2400" dirty="0">
                <a:solidFill>
                  <a:srgbClr val="FF0000"/>
                </a:solidFill>
              </a:rPr>
              <a:t/>
            </a:r>
            <a:br>
              <a:rPr lang="tr-TR" sz="2400" dirty="0">
                <a:solidFill>
                  <a:srgbClr val="FF0000"/>
                </a:solidFill>
              </a:rPr>
            </a:br>
            <a:r>
              <a:rPr lang="tr-TR" sz="2400" dirty="0" smtClean="0">
                <a:solidFill>
                  <a:srgbClr val="FF0000"/>
                </a:solidFill>
              </a:rPr>
              <a:t>SCI, </a:t>
            </a:r>
            <a:r>
              <a:rPr lang="tr-TR" sz="2400" dirty="0">
                <a:solidFill>
                  <a:srgbClr val="FF0000"/>
                </a:solidFill>
              </a:rPr>
              <a:t>SCI-</a:t>
            </a:r>
            <a:r>
              <a:rPr lang="tr-TR" sz="2400" dirty="0" err="1">
                <a:solidFill>
                  <a:srgbClr val="FF0000"/>
                </a:solidFill>
              </a:rPr>
              <a:t>Exp</a:t>
            </a:r>
            <a:r>
              <a:rPr lang="tr-TR" sz="2400" dirty="0">
                <a:solidFill>
                  <a:srgbClr val="FF0000"/>
                </a:solidFill>
              </a:rPr>
              <a:t>, AHCI indekslerindeki </a:t>
            </a:r>
            <a:r>
              <a:rPr lang="tr-TR" sz="2400" dirty="0" smtClean="0">
                <a:solidFill>
                  <a:srgbClr val="FF0000"/>
                </a:solidFill>
              </a:rPr>
              <a:t>dergilerde, </a:t>
            </a:r>
            <a:r>
              <a:rPr lang="tr-TR" sz="2400" dirty="0">
                <a:solidFill>
                  <a:srgbClr val="FF0000"/>
                </a:solidFill>
              </a:rPr>
              <a:t>öğretim üyesi</a:t>
            </a:r>
            <a:r>
              <a:rPr lang="tr-TR" sz="2400" dirty="0" smtClean="0">
                <a:solidFill>
                  <a:srgbClr val="FF0000"/>
                </a:solidFill>
              </a:rPr>
              <a:t>/ elemanının </a:t>
            </a:r>
            <a:r>
              <a:rPr lang="tr-TR" sz="2400" dirty="0">
                <a:solidFill>
                  <a:srgbClr val="FF0000"/>
                </a:solidFill>
              </a:rPr>
              <a:t>yazar olarak yer almadığı makalelerde, </a:t>
            </a:r>
            <a:r>
              <a:rPr lang="tr-TR" sz="2400" dirty="0" smtClean="0">
                <a:solidFill>
                  <a:srgbClr val="FF0000"/>
                </a:solidFill>
              </a:rPr>
              <a:t>öğretim üyesi/</a:t>
            </a:r>
            <a:br>
              <a:rPr lang="tr-TR" sz="2400" dirty="0" smtClean="0">
                <a:solidFill>
                  <a:srgbClr val="FF0000"/>
                </a:solidFill>
              </a:rPr>
            </a:br>
            <a:r>
              <a:rPr lang="tr-TR" sz="2400" dirty="0" smtClean="0">
                <a:solidFill>
                  <a:srgbClr val="FF0000"/>
                </a:solidFill>
              </a:rPr>
              <a:t>elemanın </a:t>
            </a:r>
            <a:r>
              <a:rPr lang="tr-TR" sz="2400" dirty="0">
                <a:solidFill>
                  <a:srgbClr val="FF0000"/>
                </a:solidFill>
              </a:rPr>
              <a:t>eserlerine </a:t>
            </a:r>
            <a:r>
              <a:rPr lang="tr-TR" sz="2400" dirty="0" smtClean="0">
                <a:solidFill>
                  <a:srgbClr val="FF0000"/>
                </a:solidFill>
              </a:rPr>
              <a:t>yapılan her </a:t>
            </a:r>
            <a:r>
              <a:rPr lang="tr-TR" sz="2400" dirty="0">
                <a:solidFill>
                  <a:srgbClr val="FF0000"/>
                </a:solidFill>
              </a:rPr>
              <a:t>bir </a:t>
            </a:r>
            <a:r>
              <a:rPr lang="tr-TR" sz="2400" dirty="0" smtClean="0">
                <a:solidFill>
                  <a:srgbClr val="FF0000"/>
                </a:solidFill>
              </a:rPr>
              <a:t>atıf, (</a:t>
            </a:r>
            <a:r>
              <a:rPr lang="tr-TR" sz="2400" u="sng" dirty="0" smtClean="0">
                <a:solidFill>
                  <a:srgbClr val="00B0F0"/>
                </a:solidFill>
              </a:rPr>
              <a:t>eğer atıf henüz Web of </a:t>
            </a:r>
            <a:r>
              <a:rPr lang="tr-TR" sz="2400" u="sng" dirty="0" err="1" smtClean="0">
                <a:solidFill>
                  <a:srgbClr val="00B0F0"/>
                </a:solidFill>
              </a:rPr>
              <a:t>sci’da</a:t>
            </a:r>
            <a:r>
              <a:rPr lang="tr-TR" sz="2400" u="sng" dirty="0" smtClean="0">
                <a:solidFill>
                  <a:srgbClr val="00B0F0"/>
                </a:solidFill>
              </a:rPr>
              <a:t> görünmüyorsa</a:t>
            </a:r>
            <a:r>
              <a:rPr lang="tr-TR" sz="2400" dirty="0" smtClean="0">
                <a:solidFill>
                  <a:srgbClr val="00B0F0"/>
                </a:solidFill>
              </a:rPr>
              <a:t>)</a:t>
            </a:r>
            <a:r>
              <a:rPr lang="tr-TR" sz="2400" dirty="0"/>
              <a:t/>
            </a:r>
            <a:br>
              <a:rPr lang="tr-TR" sz="2400" dirty="0"/>
            </a:br>
            <a:endParaRPr lang="tr-TR" sz="2400" dirty="0"/>
          </a:p>
        </p:txBody>
      </p:sp>
      <p:sp>
        <p:nvSpPr>
          <p:cNvPr id="3" name="İçerik Yer Tutucusu 2"/>
          <p:cNvSpPr>
            <a:spLocks noGrp="1"/>
          </p:cNvSpPr>
          <p:nvPr>
            <p:ph idx="1"/>
          </p:nvPr>
        </p:nvSpPr>
        <p:spPr>
          <a:xfrm>
            <a:off x="457200" y="2132856"/>
            <a:ext cx="8229600" cy="4191744"/>
          </a:xfrm>
        </p:spPr>
        <p:txBody>
          <a:bodyPr/>
          <a:lstStyle/>
          <a:p>
            <a:r>
              <a:rPr lang="tr-TR" dirty="0" smtClean="0"/>
              <a:t>Atıf </a:t>
            </a:r>
            <a:r>
              <a:rPr lang="tr-TR" dirty="0"/>
              <a:t>yapılan makalenin </a:t>
            </a:r>
            <a:r>
              <a:rPr lang="tr-TR" dirty="0" smtClean="0"/>
              <a:t>WOS sayfasındaki başlığı, </a:t>
            </a:r>
          </a:p>
          <a:p>
            <a:r>
              <a:rPr lang="tr-TR" dirty="0" smtClean="0"/>
              <a:t>Atıf </a:t>
            </a:r>
            <a:r>
              <a:rPr lang="tr-TR" dirty="0"/>
              <a:t>yapan makalenin yazar isimleri ve basım yılını içeren ilk </a:t>
            </a:r>
            <a:r>
              <a:rPr lang="tr-TR" dirty="0" smtClean="0"/>
              <a:t>sayfası,</a:t>
            </a:r>
          </a:p>
          <a:p>
            <a:r>
              <a:rPr lang="tr-TR" dirty="0" smtClean="0"/>
              <a:t>Atıf </a:t>
            </a:r>
            <a:r>
              <a:rPr lang="tr-TR" dirty="0"/>
              <a:t>yapan makalenin kaynaklar kısmından atıf yapılan makalenin künyesini içeren sayfa</a:t>
            </a:r>
            <a:r>
              <a:rPr lang="tr-TR" dirty="0" smtClean="0"/>
              <a:t>,</a:t>
            </a:r>
          </a:p>
          <a:p>
            <a:r>
              <a:rPr lang="tr-TR" dirty="0" smtClean="0"/>
              <a:t> Atıf </a:t>
            </a:r>
            <a:r>
              <a:rPr lang="tr-TR" dirty="0"/>
              <a:t>yapan </a:t>
            </a:r>
            <a:r>
              <a:rPr lang="tr-TR" dirty="0" smtClean="0"/>
              <a:t>makalenin dergisinin </a:t>
            </a:r>
            <a:r>
              <a:rPr lang="tr-TR" dirty="0" smtClean="0"/>
              <a:t>indeksini </a:t>
            </a:r>
            <a:r>
              <a:rPr lang="tr-TR" dirty="0"/>
              <a:t>gösteren </a:t>
            </a:r>
            <a:r>
              <a:rPr lang="tr-TR" dirty="0" smtClean="0"/>
              <a:t>belge,</a:t>
            </a:r>
            <a:endParaRPr lang="tr-TR" dirty="0"/>
          </a:p>
        </p:txBody>
      </p:sp>
    </p:spTree>
    <p:extLst>
      <p:ext uri="{BB962C8B-B14F-4D97-AF65-F5344CB8AC3E}">
        <p14:creationId xmlns:p14="http://schemas.microsoft.com/office/powerpoint/2010/main" val="3135302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PROJE;</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Destekleyen </a:t>
            </a:r>
            <a:r>
              <a:rPr lang="tr-TR" dirty="0"/>
              <a:t>kuruluş tarafından onaylı olan ve projenin teşvik uygulamasına esas yılda başarılı bir şekilde sonuçlandığını (kapatıldığını) gösteren </a:t>
            </a:r>
            <a:r>
              <a:rPr lang="tr-TR" dirty="0" smtClean="0"/>
              <a:t>belge,</a:t>
            </a:r>
          </a:p>
          <a:p>
            <a:r>
              <a:rPr lang="tr-TR" dirty="0"/>
              <a:t>Projedeki görevini (yürütücü, araştırmacı öğretim üyesi, </a:t>
            </a:r>
            <a:r>
              <a:rPr lang="tr-TR" dirty="0" smtClean="0"/>
              <a:t>araştırmacı</a:t>
            </a:r>
            <a:r>
              <a:rPr lang="tr-TR" dirty="0"/>
              <a:t>, danışman) gösteren </a:t>
            </a:r>
            <a:r>
              <a:rPr lang="tr-TR" dirty="0" smtClean="0"/>
              <a:t>belge,</a:t>
            </a:r>
          </a:p>
          <a:p>
            <a:r>
              <a:rPr lang="tr-TR" dirty="0"/>
              <a:t>Proje türünü belirten </a:t>
            </a:r>
            <a:r>
              <a:rPr lang="tr-TR" dirty="0" smtClean="0"/>
              <a:t>belge,</a:t>
            </a:r>
          </a:p>
          <a:p>
            <a:r>
              <a:rPr lang="tr-TR" dirty="0"/>
              <a:t>Proje süresini belirten </a:t>
            </a:r>
            <a:r>
              <a:rPr lang="tr-TR" dirty="0" smtClean="0"/>
              <a:t>belge,</a:t>
            </a:r>
            <a:endParaRPr lang="tr-TR" dirty="0"/>
          </a:p>
          <a:p>
            <a:r>
              <a:rPr lang="tr-TR" dirty="0" smtClean="0"/>
              <a:t>Projenin </a:t>
            </a:r>
            <a:r>
              <a:rPr lang="tr-TR" dirty="0"/>
              <a:t>AR-GE niteliği taşıdığına dair belge/ilgili kurul kararı sunulmalıdır.</a:t>
            </a:r>
          </a:p>
          <a:p>
            <a:endParaRPr lang="tr-TR" dirty="0"/>
          </a:p>
        </p:txBody>
      </p:sp>
    </p:spTree>
    <p:extLst>
      <p:ext uri="{BB962C8B-B14F-4D97-AF65-F5344CB8AC3E}">
        <p14:creationId xmlns:p14="http://schemas.microsoft.com/office/powerpoint/2010/main" val="8259626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l"/>
            <a:r>
              <a:rPr lang="tr-TR" sz="2400" dirty="0" smtClean="0">
                <a:solidFill>
                  <a:srgbClr val="FF0000"/>
                </a:solidFill>
              </a:rPr>
              <a:t>SCI</a:t>
            </a:r>
            <a:r>
              <a:rPr lang="tr-TR" sz="2400" dirty="0">
                <a:solidFill>
                  <a:srgbClr val="FF0000"/>
                </a:solidFill>
              </a:rPr>
              <a:t>, </a:t>
            </a:r>
            <a:r>
              <a:rPr lang="tr-TR" sz="2400" dirty="0" smtClean="0">
                <a:solidFill>
                  <a:srgbClr val="FF0000"/>
                </a:solidFill>
              </a:rPr>
              <a:t>SCI-</a:t>
            </a:r>
            <a:r>
              <a:rPr lang="tr-TR" sz="2400" dirty="0" err="1" smtClean="0">
                <a:solidFill>
                  <a:srgbClr val="FF0000"/>
                </a:solidFill>
              </a:rPr>
              <a:t>Exp</a:t>
            </a:r>
            <a:r>
              <a:rPr lang="tr-TR" sz="2400" dirty="0">
                <a:solidFill>
                  <a:srgbClr val="FF0000"/>
                </a:solidFill>
              </a:rPr>
              <a:t>, AHCI </a:t>
            </a:r>
            <a:r>
              <a:rPr lang="tr-TR" sz="2400" u="sng" dirty="0">
                <a:solidFill>
                  <a:srgbClr val="FF0000"/>
                </a:solidFill>
              </a:rPr>
              <a:t>dışındaki</a:t>
            </a:r>
            <a:r>
              <a:rPr lang="tr-TR" sz="2400" dirty="0">
                <a:solidFill>
                  <a:srgbClr val="FF0000"/>
                </a:solidFill>
              </a:rPr>
              <a:t> alan indekslerindeki </a:t>
            </a:r>
            <a:r>
              <a:rPr lang="tr-TR" sz="2400" dirty="0" smtClean="0">
                <a:solidFill>
                  <a:srgbClr val="FF0000"/>
                </a:solidFill>
              </a:rPr>
              <a:t>dergilerde, </a:t>
            </a:r>
            <a:r>
              <a:rPr lang="tr-TR" sz="2400" dirty="0">
                <a:solidFill>
                  <a:srgbClr val="FF0000"/>
                </a:solidFill>
              </a:rPr>
              <a:t>öğretim üyesi/elemanının yazar olarak yer almadığı makalelerde, öğretim üyesi/elemanın eserlerine yapılan her bir atıf</a:t>
            </a:r>
          </a:p>
        </p:txBody>
      </p:sp>
      <p:sp>
        <p:nvSpPr>
          <p:cNvPr id="3" name="İçerik Yer Tutucusu 2"/>
          <p:cNvSpPr>
            <a:spLocks noGrp="1"/>
          </p:cNvSpPr>
          <p:nvPr>
            <p:ph idx="1"/>
          </p:nvPr>
        </p:nvSpPr>
        <p:spPr/>
        <p:txBody>
          <a:bodyPr/>
          <a:lstStyle/>
          <a:p>
            <a:r>
              <a:rPr lang="tr-TR" dirty="0" smtClean="0"/>
              <a:t>Atıf </a:t>
            </a:r>
            <a:r>
              <a:rPr lang="tr-TR" dirty="0"/>
              <a:t>yapılan makalenin giriş sayfası, </a:t>
            </a:r>
            <a:endParaRPr lang="tr-TR" dirty="0" smtClean="0"/>
          </a:p>
          <a:p>
            <a:r>
              <a:rPr lang="tr-TR" dirty="0" smtClean="0"/>
              <a:t>Atıf </a:t>
            </a:r>
            <a:r>
              <a:rPr lang="tr-TR" dirty="0"/>
              <a:t>yapan makalenin yazar isimleri ve basım yılını içeren ilk </a:t>
            </a:r>
            <a:r>
              <a:rPr lang="tr-TR" dirty="0" smtClean="0"/>
              <a:t>sayfası</a:t>
            </a:r>
          </a:p>
          <a:p>
            <a:r>
              <a:rPr lang="tr-TR" dirty="0" smtClean="0"/>
              <a:t>Atıf yapan makalenin kaynaklar bölümünden atıf </a:t>
            </a:r>
            <a:r>
              <a:rPr lang="tr-TR" dirty="0"/>
              <a:t>yapılan makalenin künyesini içeren sayfa</a:t>
            </a:r>
            <a:r>
              <a:rPr lang="tr-TR" dirty="0" smtClean="0"/>
              <a:t>,</a:t>
            </a:r>
          </a:p>
          <a:p>
            <a:r>
              <a:rPr lang="tr-TR" dirty="0" smtClean="0"/>
              <a:t>Atıf </a:t>
            </a:r>
            <a:r>
              <a:rPr lang="tr-TR" dirty="0"/>
              <a:t>yapan </a:t>
            </a:r>
            <a:r>
              <a:rPr lang="tr-TR" dirty="0" smtClean="0"/>
              <a:t>makalenin dergisinin </a:t>
            </a:r>
            <a:r>
              <a:rPr lang="tr-TR" dirty="0"/>
              <a:t>indeksini gösteren </a:t>
            </a:r>
            <a:r>
              <a:rPr lang="tr-TR" dirty="0" smtClean="0"/>
              <a:t>belge,</a:t>
            </a:r>
            <a:endParaRPr lang="tr-TR" dirty="0"/>
          </a:p>
        </p:txBody>
      </p:sp>
    </p:spTree>
    <p:extLst>
      <p:ext uri="{BB962C8B-B14F-4D97-AF65-F5344CB8AC3E}">
        <p14:creationId xmlns:p14="http://schemas.microsoft.com/office/powerpoint/2010/main" val="31933441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1340768"/>
            <a:ext cx="8229600" cy="1008112"/>
          </a:xfrm>
        </p:spPr>
        <p:txBody>
          <a:bodyPr>
            <a:noAutofit/>
          </a:bodyPr>
          <a:lstStyle/>
          <a:p>
            <a:pPr algn="l"/>
            <a:r>
              <a:rPr lang="tr-TR" sz="2400" dirty="0">
                <a:solidFill>
                  <a:srgbClr val="FF0000"/>
                </a:solidFill>
              </a:rPr>
              <a:t>Diğer hakemli uluslararası ve ulusal dergilerdeki, </a:t>
            </a:r>
            <a:r>
              <a:rPr lang="tr-TR" sz="2400" dirty="0" smtClean="0">
                <a:solidFill>
                  <a:srgbClr val="FF0000"/>
                </a:solidFill>
              </a:rPr>
              <a:t>öğretim üyesi/ elemanının </a:t>
            </a:r>
            <a:r>
              <a:rPr lang="tr-TR" sz="2400" dirty="0">
                <a:solidFill>
                  <a:srgbClr val="FF0000"/>
                </a:solidFill>
              </a:rPr>
              <a:t>yazar olarak yer almadığı makalelerde, </a:t>
            </a:r>
            <a:r>
              <a:rPr lang="tr-TR" sz="2400" dirty="0" smtClean="0">
                <a:solidFill>
                  <a:srgbClr val="FF0000"/>
                </a:solidFill>
              </a:rPr>
              <a:t>öğretim üyesi/ elemanının eserlerine yapılan </a:t>
            </a:r>
            <a:r>
              <a:rPr lang="tr-TR" sz="2400" dirty="0">
                <a:solidFill>
                  <a:srgbClr val="FF0000"/>
                </a:solidFill>
              </a:rPr>
              <a:t>her bir </a:t>
            </a:r>
            <a:r>
              <a:rPr lang="tr-TR" sz="2400" dirty="0" smtClean="0">
                <a:solidFill>
                  <a:srgbClr val="FF0000"/>
                </a:solidFill>
              </a:rPr>
              <a:t>atıf,</a:t>
            </a:r>
            <a:r>
              <a:rPr lang="tr-TR" sz="2400" dirty="0"/>
              <a:t/>
            </a:r>
            <a:br>
              <a:rPr lang="tr-TR" sz="2400" dirty="0"/>
            </a:br>
            <a:endParaRPr lang="tr-TR" sz="2400" dirty="0"/>
          </a:p>
        </p:txBody>
      </p:sp>
      <p:sp>
        <p:nvSpPr>
          <p:cNvPr id="3" name="İçerik Yer Tutucusu 2"/>
          <p:cNvSpPr>
            <a:spLocks noGrp="1"/>
          </p:cNvSpPr>
          <p:nvPr>
            <p:ph idx="1"/>
          </p:nvPr>
        </p:nvSpPr>
        <p:spPr>
          <a:xfrm>
            <a:off x="457200" y="2060848"/>
            <a:ext cx="8229600" cy="4263752"/>
          </a:xfrm>
        </p:spPr>
        <p:txBody>
          <a:bodyPr>
            <a:normAutofit fontScale="92500" lnSpcReduction="20000"/>
          </a:bodyPr>
          <a:lstStyle/>
          <a:p>
            <a:r>
              <a:rPr lang="tr-TR" dirty="0" smtClean="0"/>
              <a:t>Atıf </a:t>
            </a:r>
            <a:r>
              <a:rPr lang="tr-TR" dirty="0"/>
              <a:t>yapılan makalenin giriş sayfası, </a:t>
            </a:r>
            <a:endParaRPr lang="tr-TR" dirty="0" smtClean="0"/>
          </a:p>
          <a:p>
            <a:r>
              <a:rPr lang="tr-TR" dirty="0" smtClean="0"/>
              <a:t>Atıf </a:t>
            </a:r>
            <a:r>
              <a:rPr lang="tr-TR" dirty="0"/>
              <a:t>yapan makalenin yazar </a:t>
            </a:r>
            <a:r>
              <a:rPr lang="tr-TR" dirty="0" smtClean="0"/>
              <a:t>isimleri, basım </a:t>
            </a:r>
            <a:r>
              <a:rPr lang="tr-TR" dirty="0"/>
              <a:t>yılını içeren ilk </a:t>
            </a:r>
            <a:r>
              <a:rPr lang="tr-TR" dirty="0" smtClean="0"/>
              <a:t>sayfası</a:t>
            </a:r>
          </a:p>
          <a:p>
            <a:r>
              <a:rPr lang="tr-TR" dirty="0" smtClean="0"/>
              <a:t>Atıf </a:t>
            </a:r>
            <a:r>
              <a:rPr lang="tr-TR" dirty="0"/>
              <a:t>yapan makalenin kaynaklar bölümünden atıf yapılan makalenin künyesini içeren sayfa,</a:t>
            </a:r>
          </a:p>
          <a:p>
            <a:r>
              <a:rPr lang="tr-TR" dirty="0" smtClean="0"/>
              <a:t>Dergiye </a:t>
            </a:r>
            <a:r>
              <a:rPr lang="tr-TR" dirty="0"/>
              <a:t>ilişkin belgeler</a:t>
            </a:r>
            <a:r>
              <a:rPr lang="tr-TR" dirty="0" smtClean="0"/>
              <a:t>**</a:t>
            </a:r>
          </a:p>
          <a:p>
            <a:pPr marL="0" indent="0" algn="just">
              <a:buNone/>
            </a:pPr>
            <a:endParaRPr lang="tr-TR" sz="2300" dirty="0" smtClean="0"/>
          </a:p>
          <a:p>
            <a:pPr marL="0" indent="0" algn="just">
              <a:buNone/>
            </a:pPr>
            <a:r>
              <a:rPr lang="tr-TR" sz="2300" dirty="0" smtClean="0"/>
              <a:t>** </a:t>
            </a:r>
            <a:r>
              <a:rPr lang="tr-TR" sz="2300" dirty="0"/>
              <a:t>Dergiye ilişkin belgeler: Uluslararası dergiler için; derginin en az beş yıl süreyle düzenli olarak yayımlanmakta olduğunu gösteren belge (derginin internet sayfasından elde edilen bilgiler geçerlidir). Ulusal dergiler için; derginin en az beş yıl süreyle düzenli olarak yayımlanmakta olduğunu gösteren belge (derginin internet sayfasından elde edilen bilgiler geçerlidir).</a:t>
            </a:r>
          </a:p>
        </p:txBody>
      </p:sp>
    </p:spTree>
    <p:extLst>
      <p:ext uri="{BB962C8B-B14F-4D97-AF65-F5344CB8AC3E}">
        <p14:creationId xmlns:p14="http://schemas.microsoft.com/office/powerpoint/2010/main" val="353210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836712"/>
            <a:ext cx="8229600" cy="1143000"/>
          </a:xfrm>
        </p:spPr>
        <p:txBody>
          <a:bodyPr>
            <a:noAutofit/>
          </a:bodyPr>
          <a:lstStyle/>
          <a:p>
            <a:r>
              <a:rPr lang="tr-TR" sz="2800" dirty="0">
                <a:solidFill>
                  <a:srgbClr val="FF0000"/>
                </a:solidFill>
              </a:rPr>
              <a:t>Güzel sanatlardaki eserlerin uluslararası </a:t>
            </a:r>
            <a:r>
              <a:rPr lang="tr-TR" sz="2800" dirty="0" smtClean="0">
                <a:solidFill>
                  <a:srgbClr val="FF0000"/>
                </a:solidFill>
              </a:rPr>
              <a:t>ya da ulusal kaynak </a:t>
            </a:r>
            <a:r>
              <a:rPr lang="tr-TR" sz="2800" dirty="0">
                <a:solidFill>
                  <a:srgbClr val="FF0000"/>
                </a:solidFill>
              </a:rPr>
              <a:t>veya yayın organlarında yer alması veya gösterime ya da dinletime </a:t>
            </a:r>
            <a:r>
              <a:rPr lang="tr-TR" sz="2800" dirty="0" smtClean="0">
                <a:solidFill>
                  <a:srgbClr val="FF0000"/>
                </a:solidFill>
              </a:rPr>
              <a:t>girmesi; </a:t>
            </a:r>
            <a:endParaRPr lang="tr-TR" sz="2800" dirty="0">
              <a:solidFill>
                <a:srgbClr val="FF0000"/>
              </a:solidFill>
            </a:endParaRPr>
          </a:p>
        </p:txBody>
      </p:sp>
      <p:sp>
        <p:nvSpPr>
          <p:cNvPr id="3" name="İçerik Yer Tutucusu 2"/>
          <p:cNvSpPr>
            <a:spLocks noGrp="1"/>
          </p:cNvSpPr>
          <p:nvPr>
            <p:ph idx="1"/>
          </p:nvPr>
        </p:nvSpPr>
        <p:spPr>
          <a:xfrm>
            <a:off x="457200" y="2204864"/>
            <a:ext cx="8229600" cy="4119736"/>
          </a:xfrm>
        </p:spPr>
        <p:txBody>
          <a:bodyPr/>
          <a:lstStyle/>
          <a:p>
            <a:r>
              <a:rPr lang="tr-TR" dirty="0"/>
              <a:t>Güzel sanatlardaki eserlerin kendisine ait olduğunun belgelenmesi</a:t>
            </a:r>
          </a:p>
          <a:p>
            <a:r>
              <a:rPr lang="tr-TR" dirty="0" err="1" smtClean="0"/>
              <a:t>Atıfın</a:t>
            </a:r>
            <a:r>
              <a:rPr lang="tr-TR" dirty="0" smtClean="0"/>
              <a:t> </a:t>
            </a:r>
            <a:r>
              <a:rPr lang="tr-TR" dirty="0"/>
              <a:t>ulusal/uluslararası olma durumunun belgelenmesi</a:t>
            </a:r>
          </a:p>
          <a:p>
            <a:r>
              <a:rPr lang="tr-TR" dirty="0" smtClean="0"/>
              <a:t>Kaynak/yayın </a:t>
            </a:r>
            <a:r>
              <a:rPr lang="tr-TR" dirty="0"/>
              <a:t>organı/gösterim/dinleti kaydı: yazılı veya görsel belge</a:t>
            </a:r>
          </a:p>
        </p:txBody>
      </p:sp>
    </p:spTree>
    <p:extLst>
      <p:ext uri="{BB962C8B-B14F-4D97-AF65-F5344CB8AC3E}">
        <p14:creationId xmlns:p14="http://schemas.microsoft.com/office/powerpoint/2010/main" val="37142376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TEBLİĞ;</a:t>
            </a:r>
            <a:endParaRPr lang="tr-TR" dirty="0">
              <a:solidFill>
                <a:srgbClr val="FF0000"/>
              </a:solidFill>
            </a:endParaRPr>
          </a:p>
        </p:txBody>
      </p:sp>
      <p:sp>
        <p:nvSpPr>
          <p:cNvPr id="3" name="İçerik Yer Tutucusu 2"/>
          <p:cNvSpPr>
            <a:spLocks noGrp="1"/>
          </p:cNvSpPr>
          <p:nvPr>
            <p:ph idx="1"/>
          </p:nvPr>
        </p:nvSpPr>
        <p:spPr/>
        <p:txBody>
          <a:bodyPr>
            <a:normAutofit fontScale="92500"/>
          </a:bodyPr>
          <a:lstStyle/>
          <a:p>
            <a:r>
              <a:rPr lang="tr-TR" dirty="0"/>
              <a:t>Elektronik veya basılı tam metin Tebliğler Kitabında tebliğin yayımlanmış metni (Toplantının adını ve yapıldığı yılı gösteren Tebliğler kitabının kapak sayfası, tebliği gösteren içindekiler sayfası ve tebliğin ilk sayfası)</a:t>
            </a:r>
          </a:p>
          <a:p>
            <a:r>
              <a:rPr lang="tr-TR" dirty="0" smtClean="0"/>
              <a:t>Tebliğin </a:t>
            </a:r>
            <a:r>
              <a:rPr lang="tr-TR" dirty="0"/>
              <a:t>sunulduğunu kanıtlayan belge (Sunum programı ve etkinliğe katılım </a:t>
            </a:r>
            <a:r>
              <a:rPr lang="tr-TR" dirty="0" smtClean="0"/>
              <a:t>belgesi-katılanlardan en </a:t>
            </a:r>
            <a:r>
              <a:rPr lang="tr-TR" dirty="0"/>
              <a:t>az birisinin )</a:t>
            </a:r>
          </a:p>
          <a:p>
            <a:r>
              <a:rPr lang="tr-TR" dirty="0" smtClean="0"/>
              <a:t>Uluslararası </a:t>
            </a:r>
            <a:r>
              <a:rPr lang="tr-TR" dirty="0"/>
              <a:t>toplantıya en az 5 farklı ülkeden konuşmacının katılımını kanıtlayan belge</a:t>
            </a:r>
          </a:p>
          <a:p>
            <a:r>
              <a:rPr lang="tr-TR" dirty="0" smtClean="0"/>
              <a:t>Tebliğlerin </a:t>
            </a:r>
            <a:r>
              <a:rPr lang="tr-TR" dirty="0"/>
              <a:t>yarıdan fazlasının Türkiye dışından katılımcılar tarafından sunulduğunu gösteren belge-program</a:t>
            </a:r>
          </a:p>
        </p:txBody>
      </p:sp>
    </p:spTree>
    <p:extLst>
      <p:ext uri="{BB962C8B-B14F-4D97-AF65-F5344CB8AC3E}">
        <p14:creationId xmlns:p14="http://schemas.microsoft.com/office/powerpoint/2010/main" val="9853053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ÖDÜL;</a:t>
            </a:r>
            <a:endParaRPr lang="tr-TR" dirty="0">
              <a:solidFill>
                <a:srgbClr val="FF0000"/>
              </a:solidFill>
            </a:endParaRPr>
          </a:p>
        </p:txBody>
      </p:sp>
      <p:sp>
        <p:nvSpPr>
          <p:cNvPr id="3" name="İçerik Yer Tutucusu 2"/>
          <p:cNvSpPr>
            <a:spLocks noGrp="1"/>
          </p:cNvSpPr>
          <p:nvPr>
            <p:ph idx="1"/>
          </p:nvPr>
        </p:nvSpPr>
        <p:spPr/>
        <p:txBody>
          <a:bodyPr/>
          <a:lstStyle/>
          <a:p>
            <a:r>
              <a:rPr lang="tr-TR" dirty="0"/>
              <a:t>Yetkili mercilerce onaylanmış (tarihli) ödül belgesi</a:t>
            </a:r>
          </a:p>
          <a:p>
            <a:r>
              <a:rPr lang="tr-TR" dirty="0" smtClean="0"/>
              <a:t>Akademik </a:t>
            </a:r>
            <a:r>
              <a:rPr lang="tr-TR" dirty="0"/>
              <a:t>veya sanatsal ödüle ilişkin kurul kararı</a:t>
            </a:r>
          </a:p>
          <a:p>
            <a:r>
              <a:rPr lang="tr-TR" dirty="0" smtClean="0"/>
              <a:t>Ödül </a:t>
            </a:r>
            <a:r>
              <a:rPr lang="tr-TR" dirty="0"/>
              <a:t>veren kurulun /kurul değerlendirmesinin yönetmeliğe uygunluğuna ilişkin belge</a:t>
            </a:r>
          </a:p>
          <a:p>
            <a:r>
              <a:rPr lang="tr-TR" dirty="0" smtClean="0"/>
              <a:t>Ödülü </a:t>
            </a:r>
            <a:r>
              <a:rPr lang="tr-TR" dirty="0"/>
              <a:t>değerlendiren jüri veya seçici kurul listesi</a:t>
            </a:r>
          </a:p>
        </p:txBody>
      </p:sp>
    </p:spTree>
    <p:extLst>
      <p:ext uri="{BB962C8B-B14F-4D97-AF65-F5344CB8AC3E}">
        <p14:creationId xmlns:p14="http://schemas.microsoft.com/office/powerpoint/2010/main" val="3569272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ARAŞTIRMA;</a:t>
            </a:r>
            <a:endParaRPr lang="tr-TR" dirty="0">
              <a:solidFill>
                <a:srgbClr val="FF0000"/>
              </a:solidFill>
            </a:endParaRPr>
          </a:p>
        </p:txBody>
      </p:sp>
      <p:sp>
        <p:nvSpPr>
          <p:cNvPr id="3" name="İçerik Yer Tutucusu 2"/>
          <p:cNvSpPr>
            <a:spLocks noGrp="1"/>
          </p:cNvSpPr>
          <p:nvPr>
            <p:ph idx="1"/>
          </p:nvPr>
        </p:nvSpPr>
        <p:spPr/>
        <p:txBody>
          <a:bodyPr>
            <a:normAutofit/>
          </a:bodyPr>
          <a:lstStyle/>
          <a:p>
            <a:r>
              <a:rPr lang="tr-TR" dirty="0" smtClean="0"/>
              <a:t>Üniversite </a:t>
            </a:r>
            <a:r>
              <a:rPr lang="tr-TR" dirty="0"/>
              <a:t>yönetim kurulunun izin kararı</a:t>
            </a:r>
            <a:r>
              <a:rPr lang="tr-TR" dirty="0" smtClean="0"/>
              <a:t>,</a:t>
            </a:r>
          </a:p>
          <a:p>
            <a:r>
              <a:rPr lang="tr-TR" dirty="0" smtClean="0"/>
              <a:t>Karşı </a:t>
            </a:r>
            <a:r>
              <a:rPr lang="tr-TR" dirty="0"/>
              <a:t>tarafın araştırmanın yapılmasına dair izin, başlama ve bitiş yazısı;</a:t>
            </a:r>
          </a:p>
          <a:p>
            <a:r>
              <a:rPr lang="tr-TR" dirty="0" smtClean="0"/>
              <a:t>Çalışmanın </a:t>
            </a:r>
            <a:r>
              <a:rPr lang="tr-TR" dirty="0"/>
              <a:t>en az dört (4) ay süreyle araştırmacının </a:t>
            </a:r>
            <a:r>
              <a:rPr lang="tr-TR" dirty="0" smtClean="0"/>
              <a:t>kadrosunun bulunduğu </a:t>
            </a:r>
            <a:r>
              <a:rPr lang="tr-TR" dirty="0"/>
              <a:t>kurum dışında yürütülmüş olduğunu gösteren onaylı belge;</a:t>
            </a:r>
          </a:p>
          <a:p>
            <a:r>
              <a:rPr lang="tr-TR" dirty="0" smtClean="0"/>
              <a:t>Araştırmanın </a:t>
            </a:r>
            <a:r>
              <a:rPr lang="tr-TR" dirty="0"/>
              <a:t>sonuç raporunun ilgili olduğu kurum </a:t>
            </a:r>
            <a:r>
              <a:rPr lang="tr-TR" dirty="0" smtClean="0"/>
              <a:t>tarafından onaylandığını </a:t>
            </a:r>
            <a:r>
              <a:rPr lang="tr-TR" dirty="0"/>
              <a:t>gösteren belge sunulmalıdır.</a:t>
            </a:r>
          </a:p>
        </p:txBody>
      </p:sp>
    </p:spTree>
    <p:extLst>
      <p:ext uri="{BB962C8B-B14F-4D97-AF65-F5344CB8AC3E}">
        <p14:creationId xmlns:p14="http://schemas.microsoft.com/office/powerpoint/2010/main" val="886872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8229600" cy="1008112"/>
          </a:xfrm>
        </p:spPr>
        <p:txBody>
          <a:bodyPr>
            <a:normAutofit/>
          </a:bodyPr>
          <a:lstStyle/>
          <a:p>
            <a:r>
              <a:rPr lang="tr-TR" dirty="0" smtClean="0">
                <a:solidFill>
                  <a:srgbClr val="FF0000"/>
                </a:solidFill>
              </a:rPr>
              <a:t>YAYIN;</a:t>
            </a:r>
            <a:endParaRPr lang="tr-TR" dirty="0">
              <a:solidFill>
                <a:srgbClr val="FF0000"/>
              </a:solidFill>
            </a:endParaRPr>
          </a:p>
        </p:txBody>
      </p:sp>
      <p:sp>
        <p:nvSpPr>
          <p:cNvPr id="3" name="İçerik Yer Tutucusu 2"/>
          <p:cNvSpPr>
            <a:spLocks noGrp="1"/>
          </p:cNvSpPr>
          <p:nvPr>
            <p:ph idx="1"/>
          </p:nvPr>
        </p:nvSpPr>
        <p:spPr>
          <a:xfrm>
            <a:off x="457200" y="1268760"/>
            <a:ext cx="8229600" cy="5055840"/>
          </a:xfrm>
        </p:spPr>
        <p:txBody>
          <a:bodyPr>
            <a:normAutofit fontScale="85000" lnSpcReduction="20000"/>
          </a:bodyPr>
          <a:lstStyle/>
          <a:p>
            <a:pPr marL="0" indent="0">
              <a:buNone/>
            </a:pPr>
            <a:r>
              <a:rPr lang="tr-TR" sz="3300" u="sng" dirty="0" smtClean="0">
                <a:solidFill>
                  <a:schemeClr val="accent1"/>
                </a:solidFill>
              </a:rPr>
              <a:t>1. Özgün Bilimsel Kitap veya Kitap Bölümü</a:t>
            </a:r>
          </a:p>
          <a:p>
            <a:r>
              <a:rPr lang="tr-TR" sz="3300" dirty="0" smtClean="0"/>
              <a:t>Kitap </a:t>
            </a:r>
            <a:r>
              <a:rPr lang="tr-TR" sz="3300" dirty="0"/>
              <a:t>künyesi (kitap adının, </a:t>
            </a:r>
            <a:r>
              <a:rPr lang="tr-TR" sz="3300" dirty="0" smtClean="0"/>
              <a:t>yazarlarının, yayınevi</a:t>
            </a:r>
            <a:r>
              <a:rPr lang="tr-TR" sz="3300" dirty="0"/>
              <a:t>, ISBN numarası, içindekiler kısmı </a:t>
            </a:r>
            <a:r>
              <a:rPr lang="tr-TR" sz="3300" dirty="0" smtClean="0"/>
              <a:t>ve basım </a:t>
            </a:r>
            <a:r>
              <a:rPr lang="tr-TR" sz="3300" dirty="0"/>
              <a:t>tarihinin bulunduğu sayfalar</a:t>
            </a:r>
            <a:r>
              <a:rPr lang="tr-TR" sz="3300" dirty="0" smtClean="0"/>
              <a:t>),</a:t>
            </a:r>
            <a:endParaRPr lang="tr-TR" sz="3300" dirty="0"/>
          </a:p>
          <a:p>
            <a:r>
              <a:rPr lang="tr-TR" sz="3300" dirty="0" smtClean="0"/>
              <a:t>Kitap </a:t>
            </a:r>
            <a:r>
              <a:rPr lang="tr-TR" sz="3300" dirty="0"/>
              <a:t>Bölümü yazarlığı için ayrıca; adayın </a:t>
            </a:r>
            <a:r>
              <a:rPr lang="tr-TR" sz="3300" dirty="0" smtClean="0"/>
              <a:t>yazarı olduğu </a:t>
            </a:r>
            <a:r>
              <a:rPr lang="tr-TR" sz="3300" dirty="0"/>
              <a:t>bölümün ilk </a:t>
            </a:r>
            <a:r>
              <a:rPr lang="tr-TR" sz="3300" dirty="0" smtClean="0"/>
              <a:t>sayfası,</a:t>
            </a:r>
          </a:p>
          <a:p>
            <a:r>
              <a:rPr lang="tr-TR" sz="3300" dirty="0"/>
              <a:t>Editörlük için ayrıca; editörlüğü yapılan </a:t>
            </a:r>
            <a:r>
              <a:rPr lang="tr-TR" sz="3300" dirty="0" smtClean="0"/>
              <a:t>kitap künyesi </a:t>
            </a:r>
            <a:r>
              <a:rPr lang="tr-TR" sz="3300" dirty="0"/>
              <a:t>(kitap adının, editörlerinin, yayınevi, </a:t>
            </a:r>
            <a:r>
              <a:rPr lang="tr-TR" sz="3300" dirty="0" smtClean="0"/>
              <a:t>ISBN ve </a:t>
            </a:r>
            <a:r>
              <a:rPr lang="tr-TR" sz="3300" dirty="0"/>
              <a:t>basım tarihinin) yer aldığı </a:t>
            </a:r>
            <a:r>
              <a:rPr lang="tr-TR" sz="3300" dirty="0" smtClean="0"/>
              <a:t>sayfa/sayfaları, </a:t>
            </a:r>
          </a:p>
          <a:p>
            <a:r>
              <a:rPr lang="tr-TR" sz="3300" dirty="0" smtClean="0"/>
              <a:t>Kitap </a:t>
            </a:r>
            <a:r>
              <a:rPr lang="tr-TR" sz="3300" dirty="0"/>
              <a:t>yazarlığı, kitap içinde bölüm yazarlığı </a:t>
            </a:r>
            <a:r>
              <a:rPr lang="tr-TR" sz="3300" dirty="0" smtClean="0"/>
              <a:t>ve kitap </a:t>
            </a:r>
            <a:r>
              <a:rPr lang="tr-TR" sz="3300" dirty="0"/>
              <a:t>editörlüğü için yayıneviyle yapılan </a:t>
            </a:r>
            <a:r>
              <a:rPr lang="tr-TR" sz="3300" dirty="0" smtClean="0"/>
              <a:t>sözleşme veya </a:t>
            </a:r>
            <a:r>
              <a:rPr lang="tr-TR" sz="3300" dirty="0"/>
              <a:t>yayınevinden ya da editörden gelen </a:t>
            </a:r>
            <a:r>
              <a:rPr lang="tr-TR" sz="3300" dirty="0" smtClean="0"/>
              <a:t>davet mektubu, </a:t>
            </a:r>
            <a:endParaRPr lang="tr-TR" sz="3300" dirty="0"/>
          </a:p>
          <a:p>
            <a:endParaRPr lang="tr-TR" u="sng" dirty="0">
              <a:solidFill>
                <a:schemeClr val="accent1"/>
              </a:solidFill>
            </a:endParaRPr>
          </a:p>
        </p:txBody>
      </p:sp>
    </p:spTree>
    <p:extLst>
      <p:ext uri="{BB962C8B-B14F-4D97-AF65-F5344CB8AC3E}">
        <p14:creationId xmlns:p14="http://schemas.microsoft.com/office/powerpoint/2010/main" val="3145759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08688"/>
          </a:xfrm>
        </p:spPr>
        <p:txBody>
          <a:bodyPr>
            <a:normAutofit fontScale="90000"/>
          </a:bodyPr>
          <a:lstStyle/>
          <a:p>
            <a:r>
              <a:rPr lang="tr-TR" sz="2400" dirty="0"/>
              <a:t>Yayınevinin Tanınmış </a:t>
            </a:r>
            <a:r>
              <a:rPr lang="tr-TR" sz="2400" dirty="0" smtClean="0"/>
              <a:t>Ulusal/Uluslararası Yayınevi </a:t>
            </a:r>
            <a:r>
              <a:rPr lang="tr-TR" sz="2400" dirty="0"/>
              <a:t>tanımına uygunluğunu kanıtlayan </a:t>
            </a:r>
            <a:r>
              <a:rPr lang="tr-TR" sz="2400" dirty="0" smtClean="0"/>
              <a:t>belgeler;</a:t>
            </a:r>
            <a:endParaRPr lang="tr-TR" sz="2400" dirty="0"/>
          </a:p>
        </p:txBody>
      </p:sp>
      <p:sp>
        <p:nvSpPr>
          <p:cNvPr id="3" name="İçerik Yer Tutucusu 2"/>
          <p:cNvSpPr>
            <a:spLocks noGrp="1"/>
          </p:cNvSpPr>
          <p:nvPr>
            <p:ph idx="1"/>
          </p:nvPr>
        </p:nvSpPr>
        <p:spPr>
          <a:xfrm>
            <a:off x="457200" y="1484784"/>
            <a:ext cx="8579296" cy="5112568"/>
          </a:xfrm>
        </p:spPr>
        <p:txBody>
          <a:bodyPr>
            <a:normAutofit fontScale="77500" lnSpcReduction="20000"/>
          </a:bodyPr>
          <a:lstStyle/>
          <a:p>
            <a:r>
              <a:rPr lang="tr-TR" dirty="0"/>
              <a:t>Tanınmış Ulusal Yayınevleri için, ilgili yayınevinin en az 5 yıl ulusal düzeyde düzenli olarak faaliyet gösterdiğini ve aynı alanda farklı yazarlara ait en az 20 (yirmi) kitap yayımlamış olduğunu gösteren belge veya internet sayfası ekran görüntüleri sunulmalıdır. İnternet sayfası görüntüleri sunulması durumunda görüntünün alındığı internet sitesinin adresi de belirtilmelidir.</a:t>
            </a:r>
          </a:p>
          <a:p>
            <a:r>
              <a:rPr lang="tr-TR" dirty="0"/>
              <a:t>Tanınmış Uluslararası Yayınevleri için, ilgili yayınevinin en az beş yıldır uluslararası düzeyde düzenli faaliyet gösterdiğini, aynı alanda farklı yazarlara ait Türkçe dışındaki dillerde en az 20 (yirmi) kitap yayımlamış olduğunu ve yayınlarının Yükseköğretim Kurulu tarafından tanınan yurtdışındaki üniversitelerin kütüphanelerinde </a:t>
            </a:r>
            <a:r>
              <a:rPr lang="tr-TR" dirty="0" err="1"/>
              <a:t>kataloglandığını</a:t>
            </a:r>
            <a:r>
              <a:rPr lang="tr-TR" dirty="0"/>
              <a:t> gösteren belge veya internet sayfası ekran görüntüleri sunulmalıdır. İnternet sayfası görüntüleri sunulması durumunda görüntünün alındığı internet sitesinin adresi de belirtilmelidir. </a:t>
            </a:r>
          </a:p>
          <a:p>
            <a:r>
              <a:rPr lang="tr-TR" u="sng" dirty="0">
                <a:solidFill>
                  <a:srgbClr val="FF0000"/>
                </a:solidFill>
              </a:rPr>
              <a:t>Kongre, sempozyum, konferans veya benzeri bilimsel etkinlik kitapçıkları ve içeriğinde yayımlanmış bildiriler bu kategoride değerlendirmeye alınmaz. </a:t>
            </a:r>
          </a:p>
          <a:p>
            <a:r>
              <a:rPr lang="tr-TR" u="sng" dirty="0">
                <a:solidFill>
                  <a:srgbClr val="FF0000"/>
                </a:solidFill>
              </a:rPr>
              <a:t>Kitabın yeni baskıları değerlendirmeye alınmaz. </a:t>
            </a:r>
            <a:endParaRPr lang="tr-TR" u="sng" dirty="0" smtClean="0">
              <a:solidFill>
                <a:srgbClr val="FF0000"/>
              </a:solidFill>
            </a:endParaRPr>
          </a:p>
          <a:p>
            <a:r>
              <a:rPr lang="tr-TR" u="sng" dirty="0">
                <a:solidFill>
                  <a:srgbClr val="FF0000"/>
                </a:solidFill>
              </a:rPr>
              <a:t>Kitap bölümünün yeni baskıları değerlendirmeye alınmaz. </a:t>
            </a:r>
          </a:p>
          <a:p>
            <a:endParaRPr lang="tr-TR" u="sng" dirty="0"/>
          </a:p>
          <a:p>
            <a:endParaRPr lang="tr-TR" dirty="0"/>
          </a:p>
        </p:txBody>
      </p:sp>
    </p:spTree>
    <p:extLst>
      <p:ext uri="{BB962C8B-B14F-4D97-AF65-F5344CB8AC3E}">
        <p14:creationId xmlns:p14="http://schemas.microsoft.com/office/powerpoint/2010/main" val="3893946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2.</a:t>
            </a:r>
            <a:r>
              <a:rPr lang="tr-TR" dirty="0"/>
              <a:t>	Dergi Editörlüğü</a:t>
            </a:r>
          </a:p>
        </p:txBody>
      </p:sp>
      <p:sp>
        <p:nvSpPr>
          <p:cNvPr id="3" name="İçerik Yer Tutucusu 2"/>
          <p:cNvSpPr>
            <a:spLocks noGrp="1"/>
          </p:cNvSpPr>
          <p:nvPr>
            <p:ph idx="1"/>
          </p:nvPr>
        </p:nvSpPr>
        <p:spPr/>
        <p:txBody>
          <a:bodyPr/>
          <a:lstStyle/>
          <a:p>
            <a:r>
              <a:rPr lang="tr-TR" dirty="0"/>
              <a:t>Editör olunduğunu gösteren (dergi yıl ve sayısını da gösteren) </a:t>
            </a:r>
            <a:r>
              <a:rPr lang="tr-TR" dirty="0" smtClean="0"/>
              <a:t>belge,</a:t>
            </a:r>
            <a:endParaRPr lang="tr-TR" dirty="0"/>
          </a:p>
          <a:p>
            <a:r>
              <a:rPr lang="tr-TR" dirty="0" smtClean="0"/>
              <a:t>Derginin </a:t>
            </a:r>
            <a:r>
              <a:rPr lang="tr-TR" dirty="0"/>
              <a:t>tarandığı indekse ilişkin </a:t>
            </a:r>
            <a:r>
              <a:rPr lang="tr-TR" dirty="0" smtClean="0"/>
              <a:t>belge,</a:t>
            </a:r>
          </a:p>
          <a:p>
            <a:r>
              <a:rPr lang="tr-TR" dirty="0"/>
              <a:t>Derginin en az 5 yıldır yılda en az bir sayı ile yayımlandığını, editör ve yayın kurulunun uluslararası olduğunu, bilimsel değerlendirme süreci ve bu sürecin nasıl işlediği gösteren internet sayfasını ve internet sayfası üzerinden yayımlanmış makalelerin künyelerini gösteren belge/çıktılar (Diğer uluslararası hakemli dergilerde editörlük)</a:t>
            </a:r>
          </a:p>
        </p:txBody>
      </p:sp>
    </p:spTree>
    <p:extLst>
      <p:ext uri="{BB962C8B-B14F-4D97-AF65-F5344CB8AC3E}">
        <p14:creationId xmlns:p14="http://schemas.microsoft.com/office/powerpoint/2010/main" val="239098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492664"/>
          </a:xfrm>
        </p:spPr>
        <p:txBody>
          <a:bodyPr>
            <a:normAutofit/>
          </a:bodyPr>
          <a:lstStyle/>
          <a:p>
            <a:r>
              <a:rPr lang="tr-TR" sz="2800" dirty="0" smtClean="0"/>
              <a:t>3.Özgün/Derleme </a:t>
            </a:r>
            <a:r>
              <a:rPr lang="tr-TR" sz="2800" dirty="0"/>
              <a:t>Makale ve </a:t>
            </a:r>
            <a:r>
              <a:rPr lang="tr-TR" sz="2800" dirty="0" smtClean="0"/>
              <a:t>Diğer Makaleler</a:t>
            </a:r>
            <a:endParaRPr lang="tr-TR" sz="2800" dirty="0"/>
          </a:p>
        </p:txBody>
      </p:sp>
      <p:sp>
        <p:nvSpPr>
          <p:cNvPr id="3" name="İçerik Yer Tutucusu 2"/>
          <p:cNvSpPr>
            <a:spLocks noGrp="1"/>
          </p:cNvSpPr>
          <p:nvPr>
            <p:ph idx="1"/>
          </p:nvPr>
        </p:nvSpPr>
        <p:spPr>
          <a:xfrm>
            <a:off x="457200" y="1196752"/>
            <a:ext cx="8229600" cy="5127848"/>
          </a:xfrm>
        </p:spPr>
        <p:txBody>
          <a:bodyPr>
            <a:normAutofit/>
          </a:bodyPr>
          <a:lstStyle/>
          <a:p>
            <a:r>
              <a:rPr lang="tr-TR" dirty="0"/>
              <a:t>Makalenin başlık, yazar(</a:t>
            </a:r>
            <a:r>
              <a:rPr lang="tr-TR" dirty="0" err="1"/>
              <a:t>lar</a:t>
            </a:r>
            <a:r>
              <a:rPr lang="tr-TR" dirty="0"/>
              <a:t>), cilt, sayfa ve yıl bilgilerinin bulunduğu ilk </a:t>
            </a:r>
            <a:r>
              <a:rPr lang="tr-TR" dirty="0" smtClean="0"/>
              <a:t>sayfası,</a:t>
            </a:r>
            <a:endParaRPr lang="tr-TR" dirty="0"/>
          </a:p>
          <a:p>
            <a:r>
              <a:rPr lang="tr-TR" dirty="0" smtClean="0"/>
              <a:t>İlgili </a:t>
            </a:r>
            <a:r>
              <a:rPr lang="tr-TR" dirty="0"/>
              <a:t>derginin SCI, SCI-EXP, SSCI veya AHCI indeksleri tarafından tarandığını gösteren belge veya ilgili bilgilerin yer aldığı internet sayfası (ISI Master </a:t>
            </a:r>
            <a:r>
              <a:rPr lang="tr-TR" dirty="0" err="1"/>
              <a:t>Journal</a:t>
            </a:r>
            <a:r>
              <a:rPr lang="tr-TR" dirty="0"/>
              <a:t> </a:t>
            </a:r>
            <a:r>
              <a:rPr lang="tr-TR" dirty="0" err="1"/>
              <a:t>List’ten</a:t>
            </a:r>
            <a:r>
              <a:rPr lang="tr-TR" dirty="0"/>
              <a:t> </a:t>
            </a:r>
            <a:r>
              <a:rPr lang="tr-TR" dirty="0" smtClean="0"/>
              <a:t>alınmış) ekran görüntüleri, </a:t>
            </a:r>
          </a:p>
          <a:p>
            <a:r>
              <a:rPr lang="tr-TR" dirty="0" smtClean="0"/>
              <a:t>Derginin </a:t>
            </a:r>
            <a:r>
              <a:rPr lang="tr-TR" dirty="0"/>
              <a:t>ISI Web of </a:t>
            </a:r>
            <a:r>
              <a:rPr lang="tr-TR" dirty="0" err="1"/>
              <a:t>Science</a:t>
            </a:r>
            <a:r>
              <a:rPr lang="tr-TR" dirty="0"/>
              <a:t> Çeyreklik (</a:t>
            </a:r>
            <a:r>
              <a:rPr lang="tr-TR" dirty="0" err="1"/>
              <a:t>Quartile</a:t>
            </a:r>
            <a:r>
              <a:rPr lang="tr-TR" dirty="0"/>
              <a:t>) sınıfını gösteren </a:t>
            </a:r>
            <a:r>
              <a:rPr lang="tr-TR" dirty="0" smtClean="0"/>
              <a:t>belge,</a:t>
            </a:r>
          </a:p>
          <a:p>
            <a:r>
              <a:rPr lang="tr-TR" dirty="0"/>
              <a:t>Derginin ÜAK tarafından temel alanlara ilişkin tanımlanan alan indekslerinde olduğunu gösteren </a:t>
            </a:r>
            <a:r>
              <a:rPr lang="tr-TR" dirty="0" smtClean="0"/>
              <a:t>belge (Alan indeksleri için),</a:t>
            </a:r>
          </a:p>
        </p:txBody>
      </p:sp>
    </p:spTree>
    <p:extLst>
      <p:ext uri="{BB962C8B-B14F-4D97-AF65-F5344CB8AC3E}">
        <p14:creationId xmlns:p14="http://schemas.microsoft.com/office/powerpoint/2010/main" val="1557604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3.Özgün/Derleme Makale ve Diğer Makaleler</a:t>
            </a:r>
          </a:p>
        </p:txBody>
      </p:sp>
      <p:sp>
        <p:nvSpPr>
          <p:cNvPr id="3" name="İçerik Yer Tutucusu 2"/>
          <p:cNvSpPr>
            <a:spLocks noGrp="1"/>
          </p:cNvSpPr>
          <p:nvPr>
            <p:ph idx="1"/>
          </p:nvPr>
        </p:nvSpPr>
        <p:spPr/>
        <p:txBody>
          <a:bodyPr/>
          <a:lstStyle/>
          <a:p>
            <a:r>
              <a:rPr lang="tr-TR" dirty="0"/>
              <a:t>Derginin yılda en az bir kez olmak üzere son 5 yıldır yayımlandığını, derginin editör veya yayın kurulunun uluslararası olduğunu ve derginin internet sayfası üzerinden yayınlanmış makalelerin künyelerine ulaşılabildiğini göstermeye yeterli belgeler veya ilgili bilgilerin yer aldığı internet sayfası ekran görüntüleri (Diğer Uluslararası hakemli dergilerde yayımlanan makaleler için),</a:t>
            </a:r>
          </a:p>
          <a:p>
            <a:r>
              <a:rPr lang="tr-TR" sz="2800" dirty="0" smtClean="0">
                <a:solidFill>
                  <a:srgbClr val="FF0000"/>
                </a:solidFill>
              </a:rPr>
              <a:t>Başvurularda E-SCI alan indeksi olarak değerlendirmeye alınmalıdır.</a:t>
            </a:r>
            <a:endParaRPr lang="tr-TR" sz="2800" dirty="0">
              <a:solidFill>
                <a:srgbClr val="FF0000"/>
              </a:solidFill>
            </a:endParaRPr>
          </a:p>
        </p:txBody>
      </p:sp>
    </p:spTree>
    <p:extLst>
      <p:ext uri="{BB962C8B-B14F-4D97-AF65-F5344CB8AC3E}">
        <p14:creationId xmlns:p14="http://schemas.microsoft.com/office/powerpoint/2010/main" val="3747575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864096"/>
          </a:xfrm>
        </p:spPr>
        <p:txBody>
          <a:bodyPr>
            <a:normAutofit/>
          </a:bodyPr>
          <a:lstStyle/>
          <a:p>
            <a:r>
              <a:rPr lang="tr-TR" sz="3200" dirty="0" smtClean="0"/>
              <a:t>4.Performansa </a:t>
            </a:r>
            <a:r>
              <a:rPr lang="tr-TR" sz="3200" dirty="0"/>
              <a:t>Dayalı Ses veya Görüntü Kaydı</a:t>
            </a:r>
          </a:p>
        </p:txBody>
      </p:sp>
      <p:sp>
        <p:nvSpPr>
          <p:cNvPr id="3" name="İçerik Yer Tutucusu 2"/>
          <p:cNvSpPr>
            <a:spLocks noGrp="1"/>
          </p:cNvSpPr>
          <p:nvPr>
            <p:ph idx="1"/>
          </p:nvPr>
        </p:nvSpPr>
        <p:spPr>
          <a:xfrm>
            <a:off x="457200" y="1412776"/>
            <a:ext cx="8229600" cy="4911824"/>
          </a:xfrm>
        </p:spPr>
        <p:txBody>
          <a:bodyPr>
            <a:normAutofit/>
          </a:bodyPr>
          <a:lstStyle/>
          <a:p>
            <a:r>
              <a:rPr lang="tr-TR" sz="2800" dirty="0"/>
              <a:t>Performansa dayalı etkinliğin ulusal veya uluslararası niteliğini ve dikkate alınan yılda yayımlanmış olduğunu gösteren </a:t>
            </a:r>
            <a:r>
              <a:rPr lang="tr-TR" sz="2800" dirty="0" smtClean="0"/>
              <a:t>belge,</a:t>
            </a:r>
            <a:endParaRPr lang="tr-TR" sz="2800" dirty="0"/>
          </a:p>
          <a:p>
            <a:r>
              <a:rPr lang="tr-TR" sz="2800" dirty="0" smtClean="0"/>
              <a:t>Etkinliğin </a:t>
            </a:r>
            <a:r>
              <a:rPr lang="tr-TR" sz="2800" dirty="0"/>
              <a:t>özgün kişisel kayıt veya karma kayıt niteliğini gösteren </a:t>
            </a:r>
            <a:r>
              <a:rPr lang="tr-TR" sz="2800" dirty="0" smtClean="0"/>
              <a:t>belge,</a:t>
            </a:r>
            <a:endParaRPr lang="tr-TR" sz="2800" dirty="0"/>
          </a:p>
          <a:p>
            <a:r>
              <a:rPr lang="tr-TR" sz="2800" dirty="0" smtClean="0"/>
              <a:t>CD</a:t>
            </a:r>
            <a:r>
              <a:rPr lang="tr-TR" sz="2800" dirty="0"/>
              <a:t>, DVD veya benzeri ortamdaki kayıtların varlığını gösterir belge veya ilgili bilgilerin yer aldığı internet sayfası ekran </a:t>
            </a:r>
            <a:r>
              <a:rPr lang="tr-TR" sz="2800" dirty="0" smtClean="0"/>
              <a:t>görüntüleri,</a:t>
            </a:r>
            <a:endParaRPr lang="tr-TR" sz="2800" dirty="0"/>
          </a:p>
        </p:txBody>
      </p:sp>
    </p:spTree>
    <p:extLst>
      <p:ext uri="{BB962C8B-B14F-4D97-AF65-F5344CB8AC3E}">
        <p14:creationId xmlns:p14="http://schemas.microsoft.com/office/powerpoint/2010/main" val="35860491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145</TotalTime>
  <Words>1531</Words>
  <Application>Microsoft Office PowerPoint</Application>
  <PresentationFormat>Ekran Gösterisi (4:3)</PresentationFormat>
  <Paragraphs>108</Paragraphs>
  <Slides>24</Slides>
  <Notes>0</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24</vt:i4>
      </vt:variant>
    </vt:vector>
  </HeadingPairs>
  <TitlesOfParts>
    <vt:vector size="26" baseType="lpstr">
      <vt:lpstr>Akış</vt:lpstr>
      <vt:lpstr>Acrobat Document</vt:lpstr>
      <vt:lpstr>FAALİYET TÜRLERİNE GÖRE KANITLAYICI BELGELER</vt:lpstr>
      <vt:lpstr>PROJE;</vt:lpstr>
      <vt:lpstr>ARAŞTIRMA;</vt:lpstr>
      <vt:lpstr>YAYIN;</vt:lpstr>
      <vt:lpstr>Yayınevinin Tanınmış Ulusal/Uluslararası Yayınevi tanımına uygunluğunu kanıtlayan belgeler;</vt:lpstr>
      <vt:lpstr>2. Dergi Editörlüğü</vt:lpstr>
      <vt:lpstr>3.Özgün/Derleme Makale ve Diğer Makaleler</vt:lpstr>
      <vt:lpstr>3.Özgün/Derleme Makale ve Diğer Makaleler</vt:lpstr>
      <vt:lpstr>4.Performansa Dayalı Ses veya Görüntü Kaydı</vt:lpstr>
      <vt:lpstr>TASARIM;</vt:lpstr>
      <vt:lpstr>SERGİ; (sergi, bienal, trienal, gösteri, dinleti, festival ve gösterim)</vt:lpstr>
      <vt:lpstr>PATENT;</vt:lpstr>
      <vt:lpstr>ATIFLAR İÇİN İSTENEN BELGELER</vt:lpstr>
      <vt:lpstr>Öğretim üyesi/elemanının yazar olarak yer almadığı uluslararası kitaplarda, öğretim üyesi/elemanının eserlerine yapılan her bir atıf için;</vt:lpstr>
      <vt:lpstr>Öğretim üyesi/elemanının yazar olarak yer almadığı ulusal kitaplarda, öğretim üyesi/elemanının eserlerine yapılan her bir atıf,</vt:lpstr>
      <vt:lpstr>SCI, SCI-Exp, AHCI indekslerindeki dergilerde, öğretim üyesi/ elemanının yazar olarak yer almadığı makalelerde, öğretim üyesi/elemanın eserlerine yapılan her bir atıf, (Web of Sci için)</vt:lpstr>
      <vt:lpstr>PowerPoint Sunusu</vt:lpstr>
      <vt:lpstr>PowerPoint Sunusu</vt:lpstr>
      <vt:lpstr>  SCI, SCI-Exp, AHCI indekslerindeki dergilerde, öğretim üyesi/ elemanının yazar olarak yer almadığı makalelerde, öğretim üyesi/ elemanın eserlerine yapılan her bir atıf, (eğer atıf henüz Web of sci’da görünmüyorsa) </vt:lpstr>
      <vt:lpstr>SCI, SCI-Exp, AHCI dışındaki alan indekslerindeki dergilerde, öğretim üyesi/elemanının yazar olarak yer almadığı makalelerde, öğretim üyesi/elemanın eserlerine yapılan her bir atıf</vt:lpstr>
      <vt:lpstr>Diğer hakemli uluslararası ve ulusal dergilerdeki, öğretim üyesi/ elemanının yazar olarak yer almadığı makalelerde, öğretim üyesi/ elemanının eserlerine yapılan her bir atıf, </vt:lpstr>
      <vt:lpstr>Güzel sanatlardaki eserlerin uluslararası ya da ulusal kaynak veya yayın organlarında yer alması veya gösterime ya da dinletime girmesi; </vt:lpstr>
      <vt:lpstr>TEBLİĞ;</vt:lpstr>
      <vt:lpstr>ÖDÜL;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Öğretim üyesi/elemanının yazar olarak yer almadığı uluslararası kitaplarda, öğretim üyesi/elemanının eserlerine yapılan her bir atıf için;</dc:title>
  <dc:creator>User</dc:creator>
  <cp:lastModifiedBy>User</cp:lastModifiedBy>
  <cp:revision>24</cp:revision>
  <dcterms:created xsi:type="dcterms:W3CDTF">2021-12-23T06:07:37Z</dcterms:created>
  <dcterms:modified xsi:type="dcterms:W3CDTF">2023-12-12T07:44:57Z</dcterms:modified>
</cp:coreProperties>
</file>