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4"/>
  </p:notesMasterIdLst>
  <p:sldIdLst>
    <p:sldId id="277" r:id="rId2"/>
    <p:sldId id="333" r:id="rId3"/>
    <p:sldId id="434" r:id="rId4"/>
    <p:sldId id="323" r:id="rId5"/>
    <p:sldId id="442" r:id="rId6"/>
    <p:sldId id="443" r:id="rId7"/>
    <p:sldId id="412" r:id="rId8"/>
    <p:sldId id="430" r:id="rId9"/>
    <p:sldId id="431" r:id="rId10"/>
    <p:sldId id="432" r:id="rId11"/>
    <p:sldId id="433" r:id="rId12"/>
    <p:sldId id="324" r:id="rId13"/>
    <p:sldId id="411" r:id="rId14"/>
    <p:sldId id="405" r:id="rId15"/>
    <p:sldId id="417" r:id="rId16"/>
    <p:sldId id="422" r:id="rId17"/>
    <p:sldId id="407" r:id="rId18"/>
    <p:sldId id="406" r:id="rId19"/>
    <p:sldId id="341" r:id="rId20"/>
    <p:sldId id="423" r:id="rId21"/>
    <p:sldId id="428" r:id="rId22"/>
    <p:sldId id="424" r:id="rId23"/>
    <p:sldId id="426" r:id="rId24"/>
    <p:sldId id="427" r:id="rId25"/>
    <p:sldId id="387" r:id="rId26"/>
    <p:sldId id="325" r:id="rId27"/>
    <p:sldId id="425" r:id="rId28"/>
    <p:sldId id="415" r:id="rId29"/>
    <p:sldId id="416" r:id="rId30"/>
    <p:sldId id="327" r:id="rId31"/>
    <p:sldId id="328" r:id="rId32"/>
    <p:sldId id="326" r:id="rId33"/>
    <p:sldId id="349" r:id="rId34"/>
    <p:sldId id="336" r:id="rId35"/>
    <p:sldId id="379" r:id="rId36"/>
    <p:sldId id="398" r:id="rId37"/>
    <p:sldId id="396" r:id="rId38"/>
    <p:sldId id="397" r:id="rId39"/>
    <p:sldId id="399" r:id="rId40"/>
    <p:sldId id="380" r:id="rId41"/>
    <p:sldId id="383" r:id="rId42"/>
    <p:sldId id="381" r:id="rId43"/>
    <p:sldId id="392" r:id="rId44"/>
    <p:sldId id="413" r:id="rId45"/>
    <p:sldId id="260" r:id="rId46"/>
    <p:sldId id="278" r:id="rId47"/>
    <p:sldId id="279" r:id="rId48"/>
    <p:sldId id="338" r:id="rId49"/>
    <p:sldId id="280" r:id="rId50"/>
    <p:sldId id="281" r:id="rId51"/>
    <p:sldId id="283" r:id="rId52"/>
    <p:sldId id="284" r:id="rId53"/>
    <p:sldId id="299" r:id="rId54"/>
    <p:sldId id="298" r:id="rId55"/>
    <p:sldId id="297" r:id="rId56"/>
    <p:sldId id="296" r:id="rId57"/>
    <p:sldId id="301" r:id="rId58"/>
    <p:sldId id="300" r:id="rId59"/>
    <p:sldId id="302" r:id="rId60"/>
    <p:sldId id="304" r:id="rId61"/>
    <p:sldId id="306" r:id="rId62"/>
    <p:sldId id="305" r:id="rId63"/>
    <p:sldId id="303" r:id="rId64"/>
    <p:sldId id="309" r:id="rId65"/>
    <p:sldId id="308" r:id="rId66"/>
    <p:sldId id="420" r:id="rId67"/>
    <p:sldId id="307" r:id="rId68"/>
    <p:sldId id="409" r:id="rId69"/>
    <p:sldId id="421" r:id="rId70"/>
    <p:sldId id="395" r:id="rId71"/>
    <p:sldId id="410" r:id="rId72"/>
    <p:sldId id="418" r:id="rId73"/>
    <p:sldId id="403" r:id="rId74"/>
    <p:sldId id="404" r:id="rId75"/>
    <p:sldId id="419" r:id="rId76"/>
    <p:sldId id="311" r:id="rId77"/>
    <p:sldId id="285" r:id="rId78"/>
    <p:sldId id="315" r:id="rId79"/>
    <p:sldId id="313" r:id="rId80"/>
    <p:sldId id="310" r:id="rId81"/>
    <p:sldId id="408" r:id="rId82"/>
    <p:sldId id="321" r:id="rId83"/>
    <p:sldId id="288" r:id="rId84"/>
    <p:sldId id="335" r:id="rId85"/>
    <p:sldId id="319" r:id="rId86"/>
    <p:sldId id="320" r:id="rId87"/>
    <p:sldId id="316" r:id="rId88"/>
    <p:sldId id="401" r:id="rId89"/>
    <p:sldId id="400" r:id="rId90"/>
    <p:sldId id="402" r:id="rId91"/>
    <p:sldId id="268" r:id="rId92"/>
    <p:sldId id="330" r:id="rId93"/>
    <p:sldId id="385" r:id="rId94"/>
    <p:sldId id="384" r:id="rId95"/>
    <p:sldId id="386" r:id="rId96"/>
    <p:sldId id="262" r:id="rId97"/>
    <p:sldId id="263" r:id="rId98"/>
    <p:sldId id="366" r:id="rId99"/>
    <p:sldId id="265" r:id="rId100"/>
    <p:sldId id="264" r:id="rId101"/>
    <p:sldId id="267" r:id="rId102"/>
    <p:sldId id="342" r:id="rId103"/>
    <p:sldId id="343" r:id="rId104"/>
    <p:sldId id="344" r:id="rId105"/>
    <p:sldId id="345" r:id="rId106"/>
    <p:sldId id="346" r:id="rId107"/>
    <p:sldId id="347" r:id="rId108"/>
    <p:sldId id="348" r:id="rId109"/>
    <p:sldId id="350" r:id="rId110"/>
    <p:sldId id="351" r:id="rId111"/>
    <p:sldId id="352" r:id="rId112"/>
    <p:sldId id="353" r:id="rId113"/>
    <p:sldId id="354" r:id="rId114"/>
    <p:sldId id="355" r:id="rId115"/>
    <p:sldId id="359" r:id="rId116"/>
    <p:sldId id="360" r:id="rId117"/>
    <p:sldId id="361" r:id="rId118"/>
    <p:sldId id="362" r:id="rId119"/>
    <p:sldId id="363" r:id="rId120"/>
    <p:sldId id="364" r:id="rId121"/>
    <p:sldId id="365" r:id="rId122"/>
    <p:sldId id="437" r:id="rId123"/>
    <p:sldId id="438" r:id="rId124"/>
    <p:sldId id="439" r:id="rId125"/>
    <p:sldId id="441" r:id="rId126"/>
    <p:sldId id="440" r:id="rId127"/>
    <p:sldId id="356" r:id="rId128"/>
    <p:sldId id="367" r:id="rId129"/>
    <p:sldId id="358" r:id="rId130"/>
    <p:sldId id="337" r:id="rId131"/>
    <p:sldId id="340" r:id="rId132"/>
    <p:sldId id="369" r:id="rId133"/>
    <p:sldId id="370" r:id="rId134"/>
    <p:sldId id="372" r:id="rId135"/>
    <p:sldId id="373" r:id="rId136"/>
    <p:sldId id="374" r:id="rId137"/>
    <p:sldId id="375" r:id="rId138"/>
    <p:sldId id="377" r:id="rId139"/>
    <p:sldId id="378" r:id="rId140"/>
    <p:sldId id="382" r:id="rId141"/>
    <p:sldId id="435" r:id="rId142"/>
    <p:sldId id="436" r:id="rId1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24" autoAdjust="0"/>
  </p:normalViewPr>
  <p:slideViewPr>
    <p:cSldViewPr>
      <p:cViewPr>
        <p:scale>
          <a:sx n="81" d="100"/>
          <a:sy n="81" d="100"/>
        </p:scale>
        <p:origin x="-85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9CC3F-EF72-4CF5-B74C-E9F43A2BC24D}" type="datetimeFigureOut">
              <a:rPr lang="tr-TR" smtClean="0"/>
              <a:pPr/>
              <a:t>15.09.2020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491F7-E515-4412-9779-C22B2C330A28}" type="slidenum">
              <a:rPr lang="tr-TR" smtClean="0"/>
              <a:pPr/>
              <a:t>‹#›</a:t>
            </a:fld>
            <a:endParaRPr lang="tr-TR"/>
          </a:p>
        </p:txBody>
      </p:sp>
    </p:spTree>
    <p:extLst>
      <p:ext uri="{BB962C8B-B14F-4D97-AF65-F5344CB8AC3E}">
        <p14:creationId xmlns:p14="http://schemas.microsoft.com/office/powerpoint/2010/main" val="177530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a:p>
        </p:txBody>
      </p:sp>
      <p:sp>
        <p:nvSpPr>
          <p:cNvPr id="4" name="3 Slayt Numarası Yer Tutucusu"/>
          <p:cNvSpPr>
            <a:spLocks noGrp="1"/>
          </p:cNvSpPr>
          <p:nvPr>
            <p:ph type="sldNum" sz="quarter" idx="5"/>
          </p:nvPr>
        </p:nvSpPr>
        <p:spPr/>
        <p:txBody>
          <a:bodyPr/>
          <a:lstStyle/>
          <a:p>
            <a:pPr>
              <a:defRPr/>
            </a:pPr>
            <a:fld id="{15119656-6248-434E-8EA0-2677DF25E894}" type="slidenum">
              <a:rPr lang="tr-TR" smtClean="0"/>
              <a:pPr>
                <a:defRPr/>
              </a:pPr>
              <a:t>1</a:t>
            </a:fld>
            <a:endParaRPr lang="tr-TR"/>
          </a:p>
        </p:txBody>
      </p:sp>
      <p:sp>
        <p:nvSpPr>
          <p:cNvPr id="5" name="4 Altbilgi Yer Tutucusu"/>
          <p:cNvSpPr>
            <a:spLocks noGrp="1"/>
          </p:cNvSpPr>
          <p:nvPr>
            <p:ph type="ftr" sz="quarter" idx="4"/>
          </p:nvPr>
        </p:nvSpPr>
        <p:spPr/>
        <p:txBody>
          <a:bodyPr/>
          <a:lstStyle/>
          <a:p>
            <a:pPr>
              <a:defRPr/>
            </a:pPr>
            <a:endParaRPr lang="tr-TR"/>
          </a:p>
        </p:txBody>
      </p:sp>
      <p:sp>
        <p:nvSpPr>
          <p:cNvPr id="6" name="5 Üstbilgi Yer Tutucusu"/>
          <p:cNvSpPr>
            <a:spLocks noGrp="1"/>
          </p:cNvSpPr>
          <p:nvPr>
            <p:ph type="hdr" sz="quarter"/>
          </p:nvPr>
        </p:nvSpPr>
        <p:spPr/>
        <p:txBody>
          <a:bodyPr/>
          <a:lstStyle/>
          <a:p>
            <a:pPr>
              <a:defRPr/>
            </a:pPr>
            <a:r>
              <a:rPr lang="tr-TR"/>
              <a:t>Diyarbakır ili Hayvancılığı ve Geliştirme Stratejileri</a:t>
            </a:r>
          </a:p>
        </p:txBody>
      </p:sp>
    </p:spTree>
    <p:extLst>
      <p:ext uri="{BB962C8B-B14F-4D97-AF65-F5344CB8AC3E}">
        <p14:creationId xmlns:p14="http://schemas.microsoft.com/office/powerpoint/2010/main" val="166453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78F2613-F3E6-47D4-992B-C1517946FF9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32A7C0C-DA9C-489C-8C81-2E86F15D726D}" type="datetimeFigureOut">
              <a:rPr lang="tr-TR" smtClean="0"/>
              <a:pPr/>
              <a:t>15.09.2020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78F2613-F3E6-47D4-992B-C1517946FF9D}"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2A7C0C-DA9C-489C-8C81-2E86F15D726D}" type="datetimeFigureOut">
              <a:rPr lang="tr-TR" smtClean="0"/>
              <a:pPr/>
              <a:t>15.09.2020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8F2613-F3E6-47D4-992B-C1517946FF9D}"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2.xml"/><Relationship Id="rId5" Type="http://schemas.openxmlformats.org/officeDocument/2006/relationships/image" Target="../media/image141.jpeg"/><Relationship Id="rId4" Type="http://schemas.openxmlformats.org/officeDocument/2006/relationships/image" Target="../media/image140.jpeg"/></Relationships>
</file>

<file path=ppt/slides/_rels/slide10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 Id="rId5" Type="http://schemas.openxmlformats.org/officeDocument/2006/relationships/image" Target="../media/image145.jpeg"/><Relationship Id="rId4" Type="http://schemas.openxmlformats.org/officeDocument/2006/relationships/image" Target="../media/image144.jpeg"/></Relationships>
</file>

<file path=ppt/slides/_rels/slide102.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6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7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8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98.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 Id="rId5" Type="http://schemas.openxmlformats.org/officeDocument/2006/relationships/image" Target="../media/image137.jpeg"/><Relationship Id="rId4" Type="http://schemas.openxmlformats.org/officeDocument/2006/relationships/image" Target="../media/image1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AHMET ŞENER YILDIZ\Desktop\banner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1857364"/>
            <a:ext cx="8286808" cy="2660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Dikdörtgen"/>
          <p:cNvSpPr/>
          <p:nvPr/>
        </p:nvSpPr>
        <p:spPr>
          <a:xfrm>
            <a:off x="428596" y="642918"/>
            <a:ext cx="8429684" cy="1077218"/>
          </a:xfrm>
          <a:prstGeom prst="rect">
            <a:avLst/>
          </a:prstGeom>
        </p:spPr>
        <p:txBody>
          <a:bodyPr wrap="square">
            <a:spAutoFit/>
          </a:bodyPr>
          <a:lstStyle/>
          <a:p>
            <a:pPr algn="ctr"/>
            <a:r>
              <a:rPr lang="tr-TR" sz="3200" b="1" smtClean="0">
                <a:solidFill>
                  <a:srgbClr val="FF0000"/>
                </a:solidFill>
              </a:rPr>
              <a:t>2016-2020 yıllarına ait </a:t>
            </a:r>
            <a:r>
              <a:rPr lang="tr-TR" sz="3200" b="1" dirty="0" smtClean="0">
                <a:solidFill>
                  <a:srgbClr val="FF0000"/>
                </a:solidFill>
              </a:rPr>
              <a:t>Veteriner Fakültesi Faaliyetler</a:t>
            </a:r>
            <a:endParaRPr lang="tr-TR" sz="3200" b="1" dirty="0">
              <a:solidFill>
                <a:srgbClr val="FF0000"/>
              </a:solidFill>
            </a:endParaRPr>
          </a:p>
        </p:txBody>
      </p:sp>
      <p:pic>
        <p:nvPicPr>
          <p:cNvPr id="52226" name="Picture 2" descr="GÃ¶rÃ¼ntÃ¼nÃ¼n olasÄ± iÃ§eriÄi: 12 kiÅi, gÃ¼lÃ¼mseyen insanlar, oturan insanlar, yiyecek ve iÃ§ meka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83768" y="4681222"/>
            <a:ext cx="4104456" cy="1785950"/>
          </a:xfrm>
          <a:prstGeom prst="rect">
            <a:avLst/>
          </a:prstGeom>
          <a:noFill/>
        </p:spPr>
      </p:pic>
    </p:spTree>
    <p:custDataLst>
      <p:tags r:id="rId1"/>
    </p:custDataLst>
    <p:extLst>
      <p:ext uri="{BB962C8B-B14F-4D97-AF65-F5344CB8AC3E}">
        <p14:creationId xmlns:p14="http://schemas.microsoft.com/office/powerpoint/2010/main" val="427504317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lstStyle/>
          <a:p>
            <a:r>
              <a:rPr lang="tr-TR" dirty="0" smtClean="0"/>
              <a:t>Fakülte Girişinin tavanı onarıldı</a:t>
            </a:r>
            <a:endParaRPr lang="tr-TR" dirty="0"/>
          </a:p>
        </p:txBody>
      </p:sp>
      <p:pic>
        <p:nvPicPr>
          <p:cNvPr id="1843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916832"/>
            <a:ext cx="381642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descr="C:\Users\Aydın Ketani\Desktop\2dc2aed7-5d44-4ddb-abdf-fb7d6455a52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1916832"/>
            <a:ext cx="483569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657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buzağı konferansı\3fcd8b5f-5133-4991-ad6a-53f733a7c64b.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158" y="642918"/>
            <a:ext cx="4286280" cy="2857520"/>
          </a:xfrm>
          <a:prstGeom prst="rect">
            <a:avLst/>
          </a:prstGeom>
          <a:noFill/>
          <a:effectLst>
            <a:softEdge rad="31750"/>
          </a:effectLst>
        </p:spPr>
      </p:pic>
      <p:pic>
        <p:nvPicPr>
          <p:cNvPr id="5123" name="Picture 3" descr="F:\buzağı konferansı\25551923_10214762848887522_642900576129940481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620688"/>
            <a:ext cx="4320480" cy="2880320"/>
          </a:xfrm>
          <a:prstGeom prst="rect">
            <a:avLst/>
          </a:prstGeom>
          <a:noFill/>
          <a:effectLst>
            <a:softEdge rad="31750"/>
          </a:effectLst>
        </p:spPr>
      </p:pic>
      <p:pic>
        <p:nvPicPr>
          <p:cNvPr id="5124" name="Picture 4" descr="C:\Users\Yenii\Desktop\f30f1c1a-dae5-4131-a6ee-366f932d8d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573016"/>
            <a:ext cx="4286280" cy="3121914"/>
          </a:xfrm>
          <a:prstGeom prst="rect">
            <a:avLst/>
          </a:prstGeom>
          <a:noFill/>
          <a:effectLst>
            <a:softEdge rad="31750"/>
          </a:effectLst>
        </p:spPr>
      </p:pic>
      <p:pic>
        <p:nvPicPr>
          <p:cNvPr id="5126" name="Picture 6" descr="Görüntünün olası içeriği: 6 kişi, gülümseyen insanlar, iç meka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472" y="3573016"/>
            <a:ext cx="4067137" cy="3000396"/>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25601" name="Picture 1" descr="C:\Users\Yenii\Desktop\24131207_10213726833178966_394107382609222893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500042"/>
            <a:ext cx="6572296" cy="2990848"/>
          </a:xfrm>
          <a:prstGeom prst="rect">
            <a:avLst/>
          </a:prstGeom>
          <a:noFill/>
          <a:effectLst>
            <a:softEdge rad="127000"/>
          </a:effectLst>
        </p:spPr>
      </p:pic>
      <p:pic>
        <p:nvPicPr>
          <p:cNvPr id="25602" name="Picture 2" descr="C:\Users\Yenii\Desktop\24232059_10213727022543700_94341776848825910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174" y="0"/>
            <a:ext cx="1928826" cy="3429025"/>
          </a:xfrm>
          <a:prstGeom prst="rect">
            <a:avLst/>
          </a:prstGeom>
          <a:noFill/>
          <a:effectLst>
            <a:softEdge rad="127000"/>
          </a:effectLst>
        </p:spPr>
      </p:pic>
      <p:pic>
        <p:nvPicPr>
          <p:cNvPr id="25603" name="Picture 3" descr="C:\Users\Yenii\Desktop\24177208_10213726823858733_6410044790854209827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3429000"/>
            <a:ext cx="5117301" cy="2928958"/>
          </a:xfrm>
          <a:prstGeom prst="rect">
            <a:avLst/>
          </a:prstGeom>
          <a:noFill/>
          <a:effectLst>
            <a:softEdge rad="127000"/>
          </a:effectLst>
        </p:spPr>
      </p:pic>
      <p:pic>
        <p:nvPicPr>
          <p:cNvPr id="25604" name="Picture 4" descr="C:\Users\Yenii\Desktop\23915921_10213693464464769_396406469873401624_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7" y="3500438"/>
            <a:ext cx="3002249" cy="3357562"/>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Yenii\Desktop\32267014_10215041053193645_5970768418553462784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546" y="128302"/>
            <a:ext cx="4500594" cy="6372523"/>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ÖĞRENCİLERE GİRŞİMCİLİK KONUSUNDA BİLGİLER VERİLDİ</a:t>
            </a:r>
            <a:endParaRPr lang="tr-TR" dirty="0"/>
          </a:p>
        </p:txBody>
      </p:sp>
      <p:pic>
        <p:nvPicPr>
          <p:cNvPr id="84994" name="Picture 2" descr="C:\Users\Yenii\Desktop\32191552_10215030923940420_2914588897537163264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2324875"/>
            <a:ext cx="4919681" cy="3279787"/>
          </a:xfrm>
          <a:prstGeom prst="rect">
            <a:avLst/>
          </a:prstGeom>
          <a:noFill/>
          <a:effectLst>
            <a:softEdge rad="127000"/>
          </a:effectLst>
        </p:spPr>
      </p:pic>
      <p:pic>
        <p:nvPicPr>
          <p:cNvPr id="84995" name="Picture 3" descr="C:\Users\Yenii\Desktop\31841788_10214963749221094_5484404122931167232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7950" y="1857364"/>
            <a:ext cx="2214578" cy="421481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Yenii\Desktop\31290711_10214913430323153_6569907935858386338_n.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r="-43014"/>
          <a:stretch/>
        </p:blipFill>
        <p:spPr bwMode="auto">
          <a:xfrm>
            <a:off x="1475656" y="836712"/>
            <a:ext cx="8229600" cy="5477828"/>
          </a:xfrm>
          <a:prstGeom prst="rect">
            <a:avLst/>
          </a:prstGeom>
          <a:noFill/>
          <a:effectLst>
            <a:softEdge rad="127000"/>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Yenii\Desktop\30743575_10214875327290601_8792959122508401885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052736"/>
            <a:ext cx="4919681" cy="3714776"/>
          </a:xfrm>
          <a:prstGeom prst="rect">
            <a:avLst/>
          </a:prstGeom>
          <a:noFill/>
          <a:effectLst>
            <a:softEdge rad="63500"/>
          </a:effectLst>
        </p:spPr>
      </p:pic>
      <p:pic>
        <p:nvPicPr>
          <p:cNvPr id="87043" name="Picture 3" descr="C:\Users\Yenii\Desktop\30515744_10214800082129519_8816798622755778701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3570" y="214290"/>
            <a:ext cx="2682260" cy="635795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908720"/>
            <a:ext cx="8262660" cy="1377264"/>
          </a:xfrm>
        </p:spPr>
        <p:txBody>
          <a:bodyPr>
            <a:normAutofit fontScale="90000"/>
          </a:bodyPr>
          <a:lstStyle/>
          <a:p>
            <a:pPr fontAlgn="ctr"/>
            <a:r>
              <a:rPr lang="tr-TR" dirty="0" smtClean="0"/>
              <a:t> </a:t>
            </a:r>
            <a:br>
              <a:rPr lang="tr-TR" dirty="0" smtClean="0"/>
            </a:br>
            <a:r>
              <a:rPr lang="tr-TR" sz="2000" dirty="0" smtClean="0"/>
              <a:t>Hazro ilçemizde Yetiştiricilere Buzağı ölümlerinin önlenmesi ve Suni Tohumlamanın önemi konusunda Veteriner Fakültesi olarak konferans verdik . 16 Nisan 2018</a:t>
            </a:r>
            <a:r>
              <a:rPr lang="tr-TR" dirty="0" smtClean="0"/>
              <a:t/>
            </a:r>
            <a:br>
              <a:rPr lang="tr-TR" dirty="0" smtClean="0"/>
            </a:br>
            <a:endParaRPr lang="tr-TR" dirty="0"/>
          </a:p>
        </p:txBody>
      </p:sp>
      <p:pic>
        <p:nvPicPr>
          <p:cNvPr id="88066" name="Picture 2" descr="C:\Users\Yenii\Desktop\30706396_10214855108065133_7903669864729249801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48481" y="1935163"/>
            <a:ext cx="7847038" cy="4389437"/>
          </a:xfrm>
          <a:prstGeom prst="rect">
            <a:avLst/>
          </a:prstGeom>
          <a:noFill/>
          <a:effectLst>
            <a:softEdge rad="63500"/>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rmAutofit/>
          </a:bodyPr>
          <a:lstStyle/>
          <a:p>
            <a:r>
              <a:rPr lang="tr-TR" sz="2800" dirty="0" smtClean="0"/>
              <a:t>Diyarbakır 9. Tarım ve Hayvancılık Fuarı- Fakültemiz Standımız. 8 Nisan 2018</a:t>
            </a:r>
            <a:endParaRPr lang="tr-TR" sz="2800" dirty="0"/>
          </a:p>
        </p:txBody>
      </p:sp>
      <p:pic>
        <p:nvPicPr>
          <p:cNvPr id="89090" name="Picture 2" descr="C:\Users\Yenii\Desktop\30414901_10214795155566358_1402969048253109860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071934" y="1714488"/>
            <a:ext cx="3995482" cy="4816296"/>
          </a:xfrm>
          <a:prstGeom prst="rect">
            <a:avLst/>
          </a:prstGeom>
          <a:noFill/>
          <a:effectLst>
            <a:softEdge rad="63500"/>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err="1" smtClean="0"/>
              <a:t>İntörn</a:t>
            </a:r>
            <a:r>
              <a:rPr lang="tr-TR" sz="1800" dirty="0" smtClean="0"/>
              <a:t> Öğrencilerimize İsviçre'de Veteriner Hekim olarak görev yapan Meslektaşımız Ahmet Rıza Şahin; 03.04.2018 tarihinde "İsviçre' de Veteriner Hekimliğe Bakış" adlı sunu ile katkı sundu.</a:t>
            </a:r>
            <a:endParaRPr lang="tr-TR" sz="1800" dirty="0"/>
          </a:p>
        </p:txBody>
      </p:sp>
      <p:pic>
        <p:nvPicPr>
          <p:cNvPr id="90114" name="Picture 2" descr="C:\Users\Yenii\Desktop\29790470_10214761693649831_2639192847388643948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45708" y="1935163"/>
            <a:ext cx="5852583" cy="4389437"/>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“Buzağılar Ölmesin Ülkemiz Kazansın” konulu konferansın ikincisi GAP Uluslararası Tarımsal Araştırma ve Eğitim Merkezi Konferans Salonunda gerçekleşti. </a:t>
            </a:r>
            <a:r>
              <a:rPr lang="tr-TR" sz="2400" smtClean="0"/>
              <a:t>24 Ocak 2018</a:t>
            </a:r>
            <a:endParaRPr lang="tr-TR" sz="2400" dirty="0"/>
          </a:p>
        </p:txBody>
      </p:sp>
      <p:pic>
        <p:nvPicPr>
          <p:cNvPr id="1026" name="Picture 2" descr="C:\Users\Yenii\Desktop\26991712_10214157892635183_2119940689702754360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51720" y="1988840"/>
            <a:ext cx="5006590" cy="43894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229600" cy="1143000"/>
          </a:xfrm>
        </p:spPr>
        <p:txBody>
          <a:bodyPr>
            <a:noAutofit/>
          </a:bodyPr>
          <a:lstStyle/>
          <a:p>
            <a:r>
              <a:rPr lang="tr-TR" sz="3200" dirty="0" smtClean="0">
                <a:solidFill>
                  <a:srgbClr val="FF0000"/>
                </a:solidFill>
              </a:rPr>
              <a:t>Öğrencilerimizin çeşitli sportif etkinliklerde kazanmış olduğu kupaların teşhir edildiği bir bölüm Dekanlık koridorunda yapıldı</a:t>
            </a:r>
            <a:endParaRPr lang="tr-TR" sz="3200" dirty="0">
              <a:solidFill>
                <a:srgbClr val="FF0000"/>
              </a:solidFill>
            </a:endParaRPr>
          </a:p>
        </p:txBody>
      </p:sp>
      <p:pic>
        <p:nvPicPr>
          <p:cNvPr id="19458" name="Picture 2" descr="C:\Users\Aydın Ketani\Desktop\9565d7d2-afcc-496e-a87c-a6b71ab9f30d.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91680" y="2204864"/>
            <a:ext cx="5852582"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945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928670"/>
            <a:ext cx="8229600" cy="1143000"/>
          </a:xfrm>
        </p:spPr>
        <p:txBody>
          <a:bodyPr>
            <a:normAutofit fontScale="90000"/>
          </a:bodyPr>
          <a:lstStyle/>
          <a:p>
            <a:r>
              <a:rPr lang="tr-TR" sz="2700" dirty="0" smtClean="0"/>
              <a:t>BUZAĞILARDA BAKIM BESLENME VE BUZAĞI HASTALIKLARI" KONFERANSI 21 Aralık 2017</a:t>
            </a:r>
            <a:r>
              <a:rPr lang="tr-TR" dirty="0" smtClean="0"/>
              <a:t/>
            </a:r>
            <a:br>
              <a:rPr lang="tr-TR" dirty="0" smtClean="0"/>
            </a:br>
            <a:endParaRPr lang="tr-TR" dirty="0"/>
          </a:p>
        </p:txBody>
      </p:sp>
      <p:pic>
        <p:nvPicPr>
          <p:cNvPr id="2050" name="Picture 2" descr="C:\Users\Yenii\Desktop\25550489_10213887879365020_8088639860751660912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1571612"/>
            <a:ext cx="2926291" cy="4389437"/>
          </a:xfrm>
          <a:prstGeom prst="rect">
            <a:avLst/>
          </a:prstGeom>
          <a:noFill/>
          <a:effectLst>
            <a:softEdge rad="63500"/>
          </a:effectLst>
        </p:spPr>
      </p:pic>
      <p:pic>
        <p:nvPicPr>
          <p:cNvPr id="2051" name="Picture 3" descr="C:\Users\Yenii\Desktop\25551925_10213887878004986_2874539731138153239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2071656"/>
            <a:ext cx="5536445" cy="3690963"/>
          </a:xfrm>
          <a:prstGeom prst="rect">
            <a:avLst/>
          </a:prstGeom>
          <a:noFill/>
          <a:effectLst>
            <a:softEdge rad="63500"/>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enii\Desktop\25152374_10213829369462309_5539847560190541943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2000240"/>
            <a:ext cx="4144051" cy="3108038"/>
          </a:xfrm>
          <a:prstGeom prst="rect">
            <a:avLst/>
          </a:prstGeom>
          <a:noFill/>
          <a:effectLst>
            <a:softEdge rad="63500"/>
          </a:effectLst>
        </p:spPr>
      </p:pic>
      <p:pic>
        <p:nvPicPr>
          <p:cNvPr id="3075" name="Picture 3" descr="C:\Users\Yenii\Desktop\25152161_10213829308020773_386518640440427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988840"/>
            <a:ext cx="3929058" cy="3119438"/>
          </a:xfrm>
          <a:prstGeom prst="rect">
            <a:avLst/>
          </a:prstGeom>
          <a:noFill/>
          <a:effectLst>
            <a:softEdge rad="63500"/>
          </a:effectLst>
        </p:spPr>
      </p:pic>
      <p:sp>
        <p:nvSpPr>
          <p:cNvPr id="6" name="5 Dikdörtgen"/>
          <p:cNvSpPr/>
          <p:nvPr/>
        </p:nvSpPr>
        <p:spPr>
          <a:xfrm>
            <a:off x="500034" y="642918"/>
            <a:ext cx="7715304" cy="923330"/>
          </a:xfrm>
          <a:prstGeom prst="rect">
            <a:avLst/>
          </a:prstGeom>
        </p:spPr>
        <p:txBody>
          <a:bodyPr wrap="square">
            <a:spAutoFit/>
          </a:bodyPr>
          <a:lstStyle/>
          <a:p>
            <a:r>
              <a:rPr lang="tr-TR" dirty="0" smtClean="0"/>
              <a:t>DİCLE ÜNİVERSİTESİNDE “HİPPOTERAPİ UYGULAMALARININ ÖNEMİ VE ATLARIN TERAPOTİK AMAÇLI KULLANIMI” KONFERANSI DÜZENLENDİ 14 Aralık 2017</a:t>
            </a: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t>Veteriner Fakültesi ve </a:t>
            </a:r>
            <a:r>
              <a:rPr lang="tr-TR" sz="2800" dirty="0" err="1" smtClean="0"/>
              <a:t>Klinisyen</a:t>
            </a:r>
            <a:r>
              <a:rPr lang="tr-TR" sz="2800" dirty="0" smtClean="0"/>
              <a:t> Veteriner Hekimleri Derneği işbirliği ile “</a:t>
            </a:r>
            <a:r>
              <a:rPr lang="tr-TR" sz="2800" dirty="0" err="1" smtClean="0"/>
              <a:t>İnteraktif</a:t>
            </a:r>
            <a:r>
              <a:rPr lang="tr-TR" sz="2800" dirty="0" smtClean="0"/>
              <a:t> Olgu Tartışmaları” konulu panel düzenlendi. 2 Aralık 2017</a:t>
            </a:r>
            <a:endParaRPr lang="tr-TR" sz="2800" dirty="0"/>
          </a:p>
        </p:txBody>
      </p:sp>
      <p:pic>
        <p:nvPicPr>
          <p:cNvPr id="4098" name="Picture 2" descr="C:\Users\Yenii\Desktop\24131207_10213726833178966_394107382609222893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79922" y="1935163"/>
            <a:ext cx="6584156" cy="4389437"/>
          </a:xfrm>
          <a:prstGeom prst="rect">
            <a:avLst/>
          </a:prstGeom>
          <a:noFill/>
          <a:effectLst>
            <a:softEdge rad="63500"/>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736"/>
            <a:ext cx="8229600" cy="1143000"/>
          </a:xfrm>
        </p:spPr>
        <p:txBody>
          <a:bodyPr>
            <a:normAutofit fontScale="90000"/>
          </a:bodyPr>
          <a:lstStyle/>
          <a:p>
            <a:r>
              <a:rPr lang="tr-TR" sz="2700" dirty="0" smtClean="0"/>
              <a:t>Dicle Üniversitesi Veteriner Fakültesi 2. sınıf öğrencileri  Bismil'de bulunan 2500 başlık büyük baş çiftliğine teknik gezi 18 Kasım 2018</a:t>
            </a:r>
            <a:r>
              <a:rPr lang="tr-TR" dirty="0" smtClean="0"/>
              <a:t/>
            </a:r>
            <a:br>
              <a:rPr lang="tr-TR" dirty="0" smtClean="0"/>
            </a:br>
            <a:endParaRPr lang="tr-TR" dirty="0"/>
          </a:p>
        </p:txBody>
      </p:sp>
      <p:pic>
        <p:nvPicPr>
          <p:cNvPr id="5122" name="Picture 2" descr="C:\Users\Yenii\Desktop\23561531_10213621924116305_8209417342336069711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874729" y="2428868"/>
            <a:ext cx="4044950" cy="3033712"/>
          </a:xfrm>
          <a:prstGeom prst="rect">
            <a:avLst/>
          </a:prstGeom>
          <a:noFill/>
          <a:effectLst>
            <a:softEdge rad="127000"/>
          </a:effectLst>
        </p:spPr>
      </p:pic>
      <p:pic>
        <p:nvPicPr>
          <p:cNvPr id="5123" name="Picture 3" descr="C:\Users\Yenii\Desktop\23561642_10213621925796347_5626452245561147223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19" y="2428868"/>
            <a:ext cx="4571999" cy="3033712"/>
          </a:xfrm>
          <a:prstGeom prst="rect">
            <a:avLst/>
          </a:prstGeom>
          <a:noFill/>
          <a:effectLst>
            <a:softEdge rad="127000"/>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enii\Desktop\23319415_10213532158792228_7717147094038305593_n.jpg"/>
          <p:cNvPicPr>
            <a:picLocks noGrp="1" noChangeAspect="1" noChangeArrowheads="1"/>
          </p:cNvPicPr>
          <p:nvPr>
            <p:ph idx="1"/>
          </p:nvPr>
        </p:nvPicPr>
        <p:blipFill>
          <a:blip r:embed="rId2" cstate="print"/>
          <a:srcRect/>
          <a:stretch>
            <a:fillRect/>
          </a:stretch>
        </p:blipFill>
        <p:spPr bwMode="auto">
          <a:xfrm>
            <a:off x="457200" y="1357298"/>
            <a:ext cx="8229600" cy="4791407"/>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143000"/>
          </a:xfrm>
        </p:spPr>
        <p:txBody>
          <a:bodyPr>
            <a:normAutofit fontScale="90000"/>
          </a:bodyPr>
          <a:lstStyle/>
          <a:p>
            <a:r>
              <a:rPr lang="tr-TR" sz="2800" dirty="0" smtClean="0"/>
              <a:t>Dicle Üniversitesinde, Ev Hayvanlarında Davranış Bozuklukları ve Tedavileri Konferansı düzenlendi. 11 Mayıs 2017</a:t>
            </a:r>
            <a:endParaRPr lang="tr-TR" sz="2800" dirty="0"/>
          </a:p>
        </p:txBody>
      </p:sp>
      <p:pic>
        <p:nvPicPr>
          <p:cNvPr id="11266" name="Picture 2" descr="C:\Users\Yenii\Desktop\d4dfa7639ee7f703113d47ed032c3802_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788024" y="4221088"/>
            <a:ext cx="3809633" cy="2133394"/>
          </a:xfrm>
          <a:prstGeom prst="rect">
            <a:avLst/>
          </a:prstGeom>
          <a:noFill/>
          <a:effectLst>
            <a:softEdge rad="63500"/>
          </a:effectLst>
        </p:spPr>
      </p:pic>
      <p:pic>
        <p:nvPicPr>
          <p:cNvPr id="11268" name="Picture 4" descr="C:\Users\Yenii\Desktop\18425339_10211953220759764_1006447739487587878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916832"/>
            <a:ext cx="3967016" cy="2375725"/>
          </a:xfrm>
          <a:prstGeom prst="rect">
            <a:avLst/>
          </a:prstGeom>
          <a:noFill/>
          <a:effectLst>
            <a:softEdge rad="63500"/>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Prof. Dr. Servet BADEMKIRAN Hocamızın </a:t>
            </a:r>
            <a:r>
              <a:rPr lang="tr-TR" sz="2000" dirty="0" err="1" smtClean="0"/>
              <a:t>Moderatörlüğünde</a:t>
            </a:r>
            <a:r>
              <a:rPr lang="tr-TR" sz="2000" dirty="0" smtClean="0"/>
              <a:t> düzenlenen Panel ile Veteriner Fakültemiz </a:t>
            </a:r>
            <a:r>
              <a:rPr lang="tr-TR" sz="2000" dirty="0" err="1" smtClean="0"/>
              <a:t>intörn</a:t>
            </a:r>
            <a:r>
              <a:rPr lang="tr-TR" sz="2000" dirty="0" smtClean="0"/>
              <a:t> öğrencilerimizle çeşitli alanlarda görev yapan Veteriner Hekimlerin buluşmasını sağladık. 5 Mayıs 2017</a:t>
            </a:r>
            <a:endParaRPr lang="tr-TR" sz="2000" dirty="0"/>
          </a:p>
        </p:txBody>
      </p:sp>
      <p:pic>
        <p:nvPicPr>
          <p:cNvPr id="12290" name="Picture 2" descr="C:\Users\Yenii\Desktop\18222014_10211892659485770_7946389104227003755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900696" y="1935163"/>
            <a:ext cx="3600129" cy="4727611"/>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Kanatlı Hayvan Hastalıklarının Önlenmesi ve Korunması  Prof. Dr. Hakan KALENDER 21 Nisan 2017</a:t>
            </a:r>
            <a:endParaRPr lang="tr-TR" sz="2400" dirty="0"/>
          </a:p>
        </p:txBody>
      </p:sp>
      <p:pic>
        <p:nvPicPr>
          <p:cNvPr id="13314" name="Picture 2" descr="C:\Users\Yenii\Desktop\17951510_10211759511237147_3518245523934319763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57356" y="1935163"/>
            <a:ext cx="5786477" cy="4389437"/>
          </a:xfrm>
          <a:prstGeom prst="rect">
            <a:avLst/>
          </a:prstGeom>
          <a:noFill/>
          <a:effectLst>
            <a:softEdge rad="127000"/>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(18-22 Nisan 2017 tarihleri arasında) DİYARBAKIR TARIM HAYVANCILIK </a:t>
            </a:r>
            <a:r>
              <a:rPr lang="tr-TR" sz="2800" dirty="0" err="1" smtClean="0"/>
              <a:t>FUARI'ndaki</a:t>
            </a:r>
            <a:r>
              <a:rPr lang="tr-TR" sz="2800" dirty="0" smtClean="0"/>
              <a:t> standımız 18 Nisan 2017</a:t>
            </a:r>
            <a:endParaRPr lang="tr-TR" sz="2800" dirty="0"/>
          </a:p>
        </p:txBody>
      </p:sp>
      <p:pic>
        <p:nvPicPr>
          <p:cNvPr id="14338" name="Picture 2" descr="C:\Users\Yenii\Desktop\18010602_10211739398734347_6837103287632898183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14414" y="1935163"/>
            <a:ext cx="6283877" cy="4712907"/>
          </a:xfrm>
          <a:prstGeom prst="rect">
            <a:avLst/>
          </a:prstGeom>
          <a:noFill/>
          <a:effectLst>
            <a:softEdge rad="127000"/>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fontAlgn="ctr"/>
            <a:r>
              <a:rPr lang="tr-TR" sz="2200" dirty="0" smtClean="0"/>
              <a:t/>
            </a:r>
            <a:br>
              <a:rPr lang="tr-TR" sz="2200" dirty="0" smtClean="0"/>
            </a:br>
            <a:r>
              <a:rPr lang="tr-TR" sz="2200" dirty="0" smtClean="0">
                <a:solidFill>
                  <a:srgbClr val="0070C0"/>
                </a:solidFill>
              </a:rPr>
              <a:t>“PARDON DEMEDEN, VETERİNER HEKİMLİĞİNDE ETİK KARAR VERME SÜRECİ” KONFERANSI</a:t>
            </a:r>
            <a:br>
              <a:rPr lang="tr-TR" sz="2200" dirty="0" smtClean="0">
                <a:solidFill>
                  <a:srgbClr val="0070C0"/>
                </a:solidFill>
              </a:rPr>
            </a:br>
            <a:r>
              <a:rPr lang="tr-TR" sz="2200" u="sng" dirty="0" smtClean="0">
                <a:solidFill>
                  <a:schemeClr val="tx1"/>
                </a:solidFill>
              </a:rPr>
              <a:t>3 Nisan 2017</a:t>
            </a:r>
            <a:endParaRPr lang="tr-TR" dirty="0"/>
          </a:p>
        </p:txBody>
      </p:sp>
      <p:pic>
        <p:nvPicPr>
          <p:cNvPr id="15362" name="Picture 2" descr="C:\Users\Yenii\Desktop\17904384_10211687084586526_8189808615428873383_n.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835696" y="2060848"/>
            <a:ext cx="5616624" cy="4136516"/>
          </a:xfrm>
          <a:prstGeom prst="rect">
            <a:avLst/>
          </a:prstGeom>
          <a:noFill/>
          <a:effectLst>
            <a:softEdge rad="1270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467368"/>
          </a:xfrm>
        </p:spPr>
        <p:txBody>
          <a:bodyPr/>
          <a:lstStyle/>
          <a:p>
            <a:r>
              <a:rPr lang="tr-TR" dirty="0" smtClean="0"/>
              <a:t>Öğrenci koridorunda mermerleri kabarmış olması- </a:t>
            </a:r>
            <a:r>
              <a:rPr lang="tr-TR" dirty="0" smtClean="0">
                <a:solidFill>
                  <a:srgbClr val="FF0000"/>
                </a:solidFill>
              </a:rPr>
              <a:t>mermerler  yenilendi.</a:t>
            </a:r>
          </a:p>
          <a:p>
            <a:r>
              <a:rPr lang="tr-TR" dirty="0" err="1" smtClean="0"/>
              <a:t>Laboratuvarlarda</a:t>
            </a:r>
            <a:r>
              <a:rPr lang="tr-TR" dirty="0" smtClean="0"/>
              <a:t> düşen fayanslar- </a:t>
            </a:r>
            <a:r>
              <a:rPr lang="tr-TR" dirty="0" smtClean="0">
                <a:solidFill>
                  <a:srgbClr val="FF0000"/>
                </a:solidFill>
              </a:rPr>
              <a:t>fayanslar  yenilendi.</a:t>
            </a:r>
          </a:p>
          <a:p>
            <a:r>
              <a:rPr lang="tr-TR" dirty="0" smtClean="0"/>
              <a:t>Öğrencilere ait kütüphane olmayışı- </a:t>
            </a:r>
            <a:r>
              <a:rPr lang="tr-TR" dirty="0" smtClean="0">
                <a:solidFill>
                  <a:srgbClr val="FF0000"/>
                </a:solidFill>
              </a:rPr>
              <a:t>Klimalı Kütüphane oluşturuldu.</a:t>
            </a:r>
          </a:p>
          <a:p>
            <a:r>
              <a:rPr lang="tr-TR" dirty="0" smtClean="0"/>
              <a:t>Tüm koridorların boyası kötü durumdaydı- </a:t>
            </a:r>
            <a:r>
              <a:rPr lang="tr-TR" dirty="0" smtClean="0">
                <a:solidFill>
                  <a:srgbClr val="FF0000"/>
                </a:solidFill>
              </a:rPr>
              <a:t>boyaları yenilendi.</a:t>
            </a:r>
          </a:p>
          <a:p>
            <a:r>
              <a:rPr lang="tr-TR" dirty="0" smtClean="0"/>
              <a:t>Okul bahçesinde Öğrencilerin oturabileceği bank yetersizdi- </a:t>
            </a:r>
            <a:r>
              <a:rPr lang="tr-TR" dirty="0" smtClean="0">
                <a:solidFill>
                  <a:srgbClr val="FF0000"/>
                </a:solidFill>
              </a:rPr>
              <a:t>Sur ve </a:t>
            </a:r>
            <a:r>
              <a:rPr lang="tr-TR" dirty="0" err="1" smtClean="0">
                <a:solidFill>
                  <a:srgbClr val="FF0000"/>
                </a:solidFill>
              </a:rPr>
              <a:t>Kayapınar</a:t>
            </a:r>
            <a:r>
              <a:rPr lang="tr-TR" dirty="0" smtClean="0">
                <a:solidFill>
                  <a:srgbClr val="FF0000"/>
                </a:solidFill>
              </a:rPr>
              <a:t>  ilçe Belediyelerinden temin edildi.</a:t>
            </a:r>
          </a:p>
          <a:p>
            <a:r>
              <a:rPr lang="tr-TR" dirty="0" smtClean="0"/>
              <a:t>Fakültenin tabelası okunmayacak halde idi- </a:t>
            </a:r>
            <a:r>
              <a:rPr lang="tr-TR" dirty="0" smtClean="0">
                <a:solidFill>
                  <a:srgbClr val="FF0000"/>
                </a:solidFill>
              </a:rPr>
              <a:t>yenilendi.</a:t>
            </a:r>
          </a:p>
          <a:p>
            <a:r>
              <a:rPr lang="tr-TR" dirty="0" smtClean="0"/>
              <a:t>Fakültemiz önüne çeşme </a:t>
            </a:r>
            <a:r>
              <a:rPr lang="tr-TR" dirty="0" smtClean="0">
                <a:solidFill>
                  <a:srgbClr val="FF0000"/>
                </a:solidFill>
              </a:rPr>
              <a:t>yapıldı</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23 Mart 2017</a:t>
            </a:r>
            <a:br>
              <a:rPr lang="tr-TR" sz="2000" dirty="0" smtClean="0"/>
            </a:br>
            <a:r>
              <a:rPr lang="tr-TR" sz="2000" dirty="0" smtClean="0"/>
              <a:t>Dicle Üniversitesi Veteriner Fakültesi tarafından “At Hekimliğine Yaklaşım” konferansı düzenlendi.</a:t>
            </a:r>
            <a:endParaRPr lang="tr-TR" sz="2000" dirty="0"/>
          </a:p>
        </p:txBody>
      </p:sp>
      <p:pic>
        <p:nvPicPr>
          <p:cNvPr id="16387" name="Picture 3" descr="C:\Users\Yenii\Desktop\17498544_10211492086111686_6487102545851994725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653" y="1952331"/>
            <a:ext cx="4786314" cy="3976694"/>
          </a:xfrm>
          <a:prstGeom prst="rect">
            <a:avLst/>
          </a:prstGeom>
          <a:noFill/>
          <a:effectLst>
            <a:softEdge rad="127000"/>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186766" cy="1275608"/>
          </a:xfrm>
        </p:spPr>
        <p:txBody>
          <a:bodyPr>
            <a:normAutofit fontScale="90000"/>
          </a:bodyPr>
          <a:lstStyle/>
          <a:p>
            <a:r>
              <a:rPr lang="tr-TR" sz="2700" dirty="0" smtClean="0"/>
              <a:t/>
            </a:r>
            <a:br>
              <a:rPr lang="tr-TR" sz="2700" dirty="0" smtClean="0"/>
            </a:br>
            <a:r>
              <a:rPr lang="tr-TR" sz="2700" dirty="0" smtClean="0"/>
              <a:t>Veteriner Fakültesi tarafından ‘Marazi Madde Alımı, Korunması ve Yollanması’ Konferansı düzenlendi. 17 Mart 2017</a:t>
            </a:r>
            <a:r>
              <a:rPr lang="tr-TR" dirty="0" smtClean="0"/>
              <a:t/>
            </a:r>
            <a:br>
              <a:rPr lang="tr-TR" dirty="0" smtClean="0"/>
            </a:br>
            <a:endParaRPr lang="tr-TR" dirty="0"/>
          </a:p>
        </p:txBody>
      </p:sp>
      <p:pic>
        <p:nvPicPr>
          <p:cNvPr id="17410" name="Picture 2" descr="C:\Users\Yenii\Desktop\17352508_10211419214649945_529631074782673575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214422"/>
            <a:ext cx="4292210" cy="2861473"/>
          </a:xfrm>
          <a:prstGeom prst="rect">
            <a:avLst/>
          </a:prstGeom>
          <a:noFill/>
          <a:effectLst>
            <a:softEdge rad="127000"/>
          </a:effectLst>
        </p:spPr>
      </p:pic>
      <p:pic>
        <p:nvPicPr>
          <p:cNvPr id="17411" name="Picture 3" descr="C:\Users\Yenii\Desktop\17264752_10211419214689946_1927661958782038375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7380" y="3574305"/>
            <a:ext cx="4966619" cy="3311079"/>
          </a:xfrm>
          <a:prstGeom prst="rect">
            <a:avLst/>
          </a:prstGeom>
          <a:noFill/>
          <a:effectLst>
            <a:softEdge rad="127000"/>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229600" cy="4389120"/>
          </a:xfrm>
        </p:spPr>
        <p:txBody>
          <a:bodyPr/>
          <a:lstStyle/>
          <a:p>
            <a:r>
              <a:rPr lang="tr-TR" dirty="0"/>
              <a:t>“SAHİPSİZ HAYVANLARIN SORUNLARI VE ÇÖZÜM ÖNERİLERİ ÇALIŞTAYI”</a:t>
            </a:r>
          </a:p>
          <a:p>
            <a:r>
              <a:rPr lang="tr-TR" dirty="0"/>
              <a:t>Dicle Üniversitesinde, “Sahipsiz Hayvanların Sorunları ve Çözüm Önerileri” konulu </a:t>
            </a:r>
            <a:r>
              <a:rPr lang="tr-TR" dirty="0" err="1" smtClean="0"/>
              <a:t>çalıştayı</a:t>
            </a:r>
            <a:r>
              <a:rPr lang="tr-TR" dirty="0" smtClean="0"/>
              <a:t> </a:t>
            </a:r>
            <a:r>
              <a:rPr lang="tr-TR" dirty="0"/>
              <a:t>düzenlendi.   Dicle Üniversitesi Veterinerlik Fakültesinde Türkiye’nin faklı üniversitelerinden akademisyenlerin katıldığı “Sahipsiz Hayvanların Sorunları ve Çözüm Önerileri” konulu </a:t>
            </a:r>
            <a:r>
              <a:rPr lang="tr-TR" dirty="0" err="1"/>
              <a:t>çalıştay</a:t>
            </a:r>
            <a:r>
              <a:rPr lang="tr-TR" dirty="0"/>
              <a:t> </a:t>
            </a:r>
            <a:r>
              <a:rPr lang="tr-TR" dirty="0" smtClean="0"/>
              <a:t>üç </a:t>
            </a:r>
            <a:r>
              <a:rPr lang="tr-TR" dirty="0"/>
              <a:t>oturumda gerçekleştirildi. </a:t>
            </a:r>
          </a:p>
          <a:p>
            <a:endParaRPr lang="tr-TR" dirty="0"/>
          </a:p>
        </p:txBody>
      </p:sp>
    </p:spTree>
    <p:extLst>
      <p:ext uri="{BB962C8B-B14F-4D97-AF65-F5344CB8AC3E}">
        <p14:creationId xmlns:p14="http://schemas.microsoft.com/office/powerpoint/2010/main" val="30764032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5896" y="3140968"/>
            <a:ext cx="4967080" cy="3309317"/>
          </a:xfrm>
        </p:spPr>
      </p:pic>
      <p:pic>
        <p:nvPicPr>
          <p:cNvPr id="5" name="Picture 2" descr="DÜ’de ’Sahipsiz hayvanların sorunları ve çözüm yolları’ çalıştayı"/>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292957"/>
            <a:ext cx="380391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481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052736"/>
            <a:ext cx="8229600" cy="1143000"/>
          </a:xfrm>
        </p:spPr>
        <p:txBody>
          <a:bodyPr>
            <a:normAutofit fontScale="90000"/>
          </a:bodyPr>
          <a:lstStyle/>
          <a:p>
            <a:r>
              <a:rPr lang="tr-TR" sz="3600" dirty="0"/>
              <a:t>“TÜBA-I. Gıda ve Sağlıklı Beslenme Sempozyumu” Dicle Üniversitesi’nde Gerçekleştirildi</a:t>
            </a:r>
            <a:r>
              <a:rPr lang="tr-TR" dirty="0"/>
              <a:t/>
            </a:r>
            <a:br>
              <a:rPr lang="tr-TR" dirty="0"/>
            </a:br>
            <a:endParaRPr lang="tr-TR" dirty="0"/>
          </a:p>
        </p:txBody>
      </p:sp>
      <p:pic>
        <p:nvPicPr>
          <p:cNvPr id="2050" name="Picture 2" descr="“TÜBA-I. Gıda ve Sağlıklı Beslenme Sempozyumu” Dicle Üniversitesi’nde Gerçekleştirildi"/>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23875" y="2224881"/>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957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TÜBA-I. Gıda ve Sağlıklı Beslenme Sempozyumu” - 3. Oturum - YouTub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70278" y="620689"/>
            <a:ext cx="7803443" cy="57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04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844824"/>
            <a:ext cx="8075240" cy="4479776"/>
          </a:xfrm>
        </p:spPr>
        <p:txBody>
          <a:bodyPr>
            <a:normAutofit fontScale="77500" lnSpcReduction="20000"/>
          </a:bodyPr>
          <a:lstStyle/>
          <a:p>
            <a:r>
              <a:rPr lang="tr-TR" dirty="0"/>
              <a:t>TÜBA-Gıda ve Beslenme Çalışma Grubu tarafından düzenlenen “TÜBA-I. Gıda ve Sağlıklı Beslenme Sempozyumu” 26-27 Nisan tarihlerinde Dicle Üniversitesi (DÜ) ev sahipliğinde gerçekleştirildi.</a:t>
            </a:r>
          </a:p>
          <a:p>
            <a:r>
              <a:rPr lang="tr-TR" dirty="0"/>
              <a:t>TÜBA Başkanı Prof. Dr. Ahmet Cevat Acar ve TÜBA Şeref Üyesi ve Dicle Üniversitesi Öğretim Üyesi Prof. Dr. Mehmet Emin Yılmaz Sempozyum öncesinde Diyarbakır Valisi Hasan Basri Güzeloğlu’nu ziyaret etti. Prof. Acar, Güzeloğlu’na Akademi yayınlarından armağan etti. DÜ Kalp Hastanesi Konferans Salonu'nda düzenlenen; TÜBA Başkanı Prof. Dr. Ahmet Cevat Acar, TÜBA ve YÖK Üyesi Prof. Dr. Mehmet Emin Yılmaz Dicle Üniversitesi rektör yardımcıları Prof. Dr. Tahsin Kılıçoğlu ve Prof. Dr. Ali Kemal Kadiroğlu, Veteriner Fakültesi Dekanı Prof. Dr. Aydın </a:t>
            </a:r>
            <a:r>
              <a:rPr lang="tr-TR" dirty="0" err="1"/>
              <a:t>Ketani</a:t>
            </a:r>
            <a:r>
              <a:rPr lang="tr-TR" dirty="0"/>
              <a:t>, farklı alan ve üniversitelerden bilim insanları kurum müdürleri ve öğrencilerin katıldığı </a:t>
            </a:r>
            <a:r>
              <a:rPr lang="tr-TR" dirty="0" err="1"/>
              <a:t>Sempozyum’da</a:t>
            </a:r>
            <a:r>
              <a:rPr lang="tr-TR" dirty="0"/>
              <a:t> "Medyanın Rolü, Beslenme İlkeleri, Kanatlı Eti, Yumurta, Süt ve Süt Ürünleri" alt başlıkları tartışıldı.</a:t>
            </a:r>
          </a:p>
          <a:p>
            <a:endParaRPr lang="tr-TR" dirty="0"/>
          </a:p>
        </p:txBody>
      </p:sp>
      <p:pic>
        <p:nvPicPr>
          <p:cNvPr id="4098" name="Picture 2" descr="TÜB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476672"/>
            <a:ext cx="21717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961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600" dirty="0" smtClean="0"/>
              <a:t>Fakülteniz 3. sınıf öğrencileri Su Ürünleri ve Hastalıkları Dersi kapsamında, Türkiye’nin sayılı akvaryumlarından olan Diyarbakır Ceylan </a:t>
            </a:r>
            <a:r>
              <a:rPr lang="tr-TR" sz="1600" dirty="0" err="1" smtClean="0"/>
              <a:t>Karavil</a:t>
            </a:r>
            <a:r>
              <a:rPr lang="tr-TR" sz="1600" dirty="0" smtClean="0"/>
              <a:t> AVM içerisindeki PARK </a:t>
            </a:r>
            <a:r>
              <a:rPr lang="tr-TR" sz="1600" dirty="0" err="1" smtClean="0"/>
              <a:t>AKVARYUM’daki</a:t>
            </a:r>
            <a:r>
              <a:rPr lang="tr-TR" sz="1600" dirty="0" smtClean="0"/>
              <a:t> balık türlerinin öğrencilere tanıtılması ve teknik donanımı yerinde görmek amacıyla 30.10.2017 tarihinde teknik gezi </a:t>
            </a:r>
            <a:endParaRPr lang="tr-TR" sz="1600" dirty="0"/>
          </a:p>
        </p:txBody>
      </p:sp>
      <p:pic>
        <p:nvPicPr>
          <p:cNvPr id="7170" name="Picture 2" descr="C:\Users\Yenii\Desktop\22852920_10213473179357779_1067333224628252518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28662" y="1935163"/>
            <a:ext cx="7500990" cy="4389437"/>
          </a:xfrm>
          <a:prstGeom prst="rect">
            <a:avLst/>
          </a:prstGeom>
          <a:noFill/>
          <a:effectLst>
            <a:softEdge rad="127000"/>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9582" y="260648"/>
            <a:ext cx="8229600" cy="1863080"/>
          </a:xfrm>
        </p:spPr>
        <p:txBody>
          <a:bodyPr>
            <a:normAutofit/>
          </a:bodyPr>
          <a:lstStyle/>
          <a:p>
            <a:r>
              <a:rPr lang="tr-TR" sz="2000" b="1" dirty="0" smtClean="0">
                <a:solidFill>
                  <a:srgbClr val="FF0000"/>
                </a:solidFill>
              </a:rPr>
              <a:t>Fakülte Dergimiz;</a:t>
            </a:r>
            <a:r>
              <a:rPr lang="tr-TR" sz="2000" dirty="0" smtClean="0"/>
              <a:t/>
            </a:r>
            <a:br>
              <a:rPr lang="tr-TR" sz="2000" dirty="0" smtClean="0"/>
            </a:br>
            <a:r>
              <a:rPr lang="tr-TR" sz="2000" dirty="0" smtClean="0"/>
              <a:t>Dicle Üniversitesi Veteriner Fakültesi Dergimizin atıf dizinine girmesi sağlandı 11 Ekim 2017</a:t>
            </a:r>
            <a:r>
              <a:rPr lang="tr-TR" sz="2000" dirty="0"/>
              <a:t/>
            </a:r>
            <a:br>
              <a:rPr lang="tr-TR" sz="2000" dirty="0"/>
            </a:br>
            <a:r>
              <a:rPr lang="tr-TR" sz="2000" dirty="0" smtClean="0"/>
              <a:t>Aynı zamanda da TUBİTAK Yaşam Bilimleri -TR Dizinine girdi. </a:t>
            </a:r>
            <a:endParaRPr lang="tr-TR" sz="2000" dirty="0"/>
          </a:p>
        </p:txBody>
      </p:sp>
      <p:pic>
        <p:nvPicPr>
          <p:cNvPr id="8194" name="Picture 2" descr="C:\Users\Yenii\Desktop\22366266_10213328849789630_3317448215402065930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79712" y="2132856"/>
            <a:ext cx="5760640" cy="4511015"/>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8229600" cy="1143000"/>
          </a:xfrm>
        </p:spPr>
        <p:txBody>
          <a:bodyPr>
            <a:normAutofit/>
          </a:bodyPr>
          <a:lstStyle/>
          <a:p>
            <a:r>
              <a:rPr lang="tr-TR" sz="1800" dirty="0" smtClean="0"/>
              <a:t> 26.05.2017 tarihinde Gaziantep Büyükşehir Belediyesi Hayvanat Bahçesine düzenlemiş olduğumuz teknik gezi</a:t>
            </a:r>
            <a:endParaRPr lang="tr-TR" sz="1800" dirty="0"/>
          </a:p>
        </p:txBody>
      </p:sp>
      <p:pic>
        <p:nvPicPr>
          <p:cNvPr id="10242" name="Picture 2" descr="C:\Users\Yenii\Desktop\18670825_10212079402474228_5916214087723871424_n.jpg"/>
          <p:cNvPicPr>
            <a:picLocks noGrp="1" noChangeAspect="1" noChangeArrowheads="1"/>
          </p:cNvPicPr>
          <p:nvPr>
            <p:ph idx="1"/>
          </p:nvPr>
        </p:nvPicPr>
        <p:blipFill>
          <a:blip r:embed="rId2" cstate="print"/>
          <a:srcRect/>
          <a:stretch>
            <a:fillRect/>
          </a:stretch>
        </p:blipFill>
        <p:spPr bwMode="auto">
          <a:xfrm>
            <a:off x="928662" y="1643050"/>
            <a:ext cx="6434165" cy="4819508"/>
          </a:xfrm>
          <a:prstGeom prst="rect">
            <a:avLst/>
          </a:prstGeom>
          <a:noFill/>
          <a:effectLst>
            <a:softEdge rad="127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474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1412776"/>
            <a:ext cx="8576953" cy="4824536"/>
          </a:xfrm>
        </p:spPr>
      </p:pic>
      <p:sp>
        <p:nvSpPr>
          <p:cNvPr id="2" name="Dikdörtgen 1"/>
          <p:cNvSpPr/>
          <p:nvPr/>
        </p:nvSpPr>
        <p:spPr>
          <a:xfrm>
            <a:off x="1043608" y="620688"/>
            <a:ext cx="7294556" cy="1569660"/>
          </a:xfrm>
          <a:prstGeom prst="rect">
            <a:avLst/>
          </a:prstGeom>
        </p:spPr>
        <p:txBody>
          <a:bodyPr wrap="square">
            <a:spAutoFit/>
          </a:bodyPr>
          <a:lstStyle/>
          <a:p>
            <a:r>
              <a:rPr lang="tr-TR" sz="3200" b="1" dirty="0" smtClean="0">
                <a:solidFill>
                  <a:srgbClr val="002060"/>
                </a:solidFill>
              </a:rPr>
              <a:t>Fakültenin giriş kapısı yenilendi</a:t>
            </a:r>
            <a:r>
              <a:rPr lang="tr-TR" sz="3200" b="1" dirty="0">
                <a:solidFill>
                  <a:srgbClr val="C00000"/>
                </a:solidFill>
              </a:rPr>
              <a:t/>
            </a:r>
            <a:br>
              <a:rPr lang="tr-TR" sz="3200" b="1" dirty="0">
                <a:solidFill>
                  <a:srgbClr val="C00000"/>
                </a:solidFill>
              </a:rPr>
            </a:br>
            <a:r>
              <a:rPr lang="tr-TR" sz="3200" b="1" dirty="0">
                <a:solidFill>
                  <a:srgbClr val="C00000"/>
                </a:solidFill>
              </a:rPr>
              <a:t/>
            </a:r>
            <a:br>
              <a:rPr lang="tr-TR" sz="3200" b="1" dirty="0">
                <a:solidFill>
                  <a:srgbClr val="C00000"/>
                </a:solidFill>
              </a:rPr>
            </a:br>
            <a:endParaRPr lang="tr-TR" sz="3200" dirty="0"/>
          </a:p>
        </p:txBody>
      </p:sp>
    </p:spTree>
    <p:extLst>
      <p:ext uri="{BB962C8B-B14F-4D97-AF65-F5344CB8AC3E}">
        <p14:creationId xmlns:p14="http://schemas.microsoft.com/office/powerpoint/2010/main" val="125996894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t>Dicle Üniversitesi Veteriner Fakültesi Öğrencileri Malatya </a:t>
            </a:r>
            <a:r>
              <a:rPr lang="tr-TR" sz="2800" dirty="0" err="1" smtClean="0"/>
              <a:t>Sultansuyu</a:t>
            </a:r>
            <a:r>
              <a:rPr lang="tr-TR" sz="2800" dirty="0" smtClean="0"/>
              <a:t> Tarım İşletmesinde teknik incelemelerde bulundular. 2018 Kasım</a:t>
            </a:r>
            <a:endParaRPr lang="tr-TR" sz="2800" dirty="0"/>
          </a:p>
        </p:txBody>
      </p:sp>
      <p:pic>
        <p:nvPicPr>
          <p:cNvPr id="68610" name="Picture 2" descr="C:\Users\Yenii\Desktop\45093805_10216278415406927_2169437613851672576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2143116"/>
            <a:ext cx="4357718" cy="4389437"/>
          </a:xfrm>
          <a:prstGeom prst="rect">
            <a:avLst/>
          </a:prstGeom>
          <a:noFill/>
          <a:effectLst>
            <a:softEdge rad="127000"/>
          </a:effectLst>
        </p:spPr>
      </p:pic>
      <p:pic>
        <p:nvPicPr>
          <p:cNvPr id="68612" name="Picture 4" descr="GÃ¶rÃ¼ntÃ¼nÃ¼n olasÄ± iÃ§eriÄi: 1 kiÅi, iÃ§ mek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00306"/>
            <a:ext cx="4286279" cy="3214710"/>
          </a:xfrm>
          <a:prstGeom prst="rect">
            <a:avLst/>
          </a:prstGeom>
          <a:noFill/>
          <a:effectLst>
            <a:softEdge rad="127000"/>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Dicle Üniversitesi Veteriner Fakültesi Öğrencileri 4 Ekim Hayvanları Koruma Günü nedeniyle Diyarbakır Büyükşehir Belediyesi Hayvan Bakımevi ve Rehabilitasyon Merkezi’ni ziyaret etti.2018</a:t>
            </a:r>
            <a:endParaRPr lang="tr-TR" sz="2400" dirty="0"/>
          </a:p>
        </p:txBody>
      </p:sp>
      <p:pic>
        <p:nvPicPr>
          <p:cNvPr id="81922" name="Picture 2" descr="C:\Users\Yenii\Desktop\43078540_10216084206951837_4141517550557069312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40518" y="1935163"/>
            <a:ext cx="6862963" cy="4389437"/>
          </a:xfrm>
          <a:prstGeom prst="rect">
            <a:avLst/>
          </a:prstGeom>
          <a:noFill/>
          <a:effectLst>
            <a:softEdge rad="127000"/>
          </a:effec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en-US" sz="3100" b="1" dirty="0" smtClean="0"/>
              <a:t>FAKÜLTE</a:t>
            </a:r>
            <a:r>
              <a:rPr lang="tr-TR" sz="3100" b="1" smtClean="0"/>
              <a:t>MİZ </a:t>
            </a:r>
            <a:r>
              <a:rPr lang="en-US" sz="3100" b="1" smtClean="0"/>
              <a:t>KADRO </a:t>
            </a:r>
            <a:r>
              <a:rPr lang="en-US" sz="3100" b="1" dirty="0"/>
              <a:t>ATAMALARI</a:t>
            </a:r>
            <a:r>
              <a:rPr lang="tr-TR" b="1" dirty="0"/>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01453971"/>
              </p:ext>
            </p:extLst>
          </p:nvPr>
        </p:nvGraphicFramePr>
        <p:xfrm>
          <a:off x="0" y="1196755"/>
          <a:ext cx="9144001" cy="5661247"/>
        </p:xfrm>
        <a:graphic>
          <a:graphicData uri="http://schemas.openxmlformats.org/drawingml/2006/table">
            <a:tbl>
              <a:tblPr firstRow="1" firstCol="1" lastRow="1" lastCol="1" bandRow="1" bandCol="1">
                <a:tableStyleId>{5C22544A-7EE6-4342-B048-85BDC9FD1C3A}</a:tableStyleId>
              </a:tblPr>
              <a:tblGrid>
                <a:gridCol w="2892919"/>
                <a:gridCol w="1874957"/>
                <a:gridCol w="2812802"/>
                <a:gridCol w="1563323"/>
              </a:tblGrid>
              <a:tr h="458983">
                <a:tc>
                  <a:txBody>
                    <a:bodyPr/>
                    <a:lstStyle/>
                    <a:p>
                      <a:pPr marL="521335" algn="just">
                        <a:lnSpc>
                          <a:spcPts val="1365"/>
                        </a:lnSpc>
                        <a:spcAft>
                          <a:spcPts val="0"/>
                        </a:spcAft>
                      </a:pPr>
                      <a:r>
                        <a:rPr lang="en-US" sz="700">
                          <a:effectLst/>
                        </a:rPr>
                        <a:t>Adı ve Soyadı/ Ünvanı</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184785" marR="179070" algn="just">
                        <a:lnSpc>
                          <a:spcPts val="1365"/>
                        </a:lnSpc>
                        <a:spcAft>
                          <a:spcPts val="0"/>
                        </a:spcAft>
                      </a:pPr>
                      <a:r>
                        <a:rPr lang="en-US" sz="700">
                          <a:effectLst/>
                        </a:rPr>
                        <a:t>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95885" marR="90170" algn="just">
                        <a:lnSpc>
                          <a:spcPts val="1365"/>
                        </a:lnSpc>
                        <a:spcAft>
                          <a:spcPts val="0"/>
                        </a:spcAft>
                      </a:pPr>
                      <a:r>
                        <a:rPr lang="en-US" sz="700">
                          <a:effectLst/>
                        </a:rPr>
                        <a:t>Anabilim Dalı</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184150" algn="just">
                        <a:lnSpc>
                          <a:spcPts val="1365"/>
                        </a:lnSpc>
                        <a:spcAft>
                          <a:spcPts val="0"/>
                        </a:spcAft>
                      </a:pPr>
                      <a:r>
                        <a:rPr lang="en-US" sz="700">
                          <a:effectLst/>
                        </a:rPr>
                        <a:t>Atanma Tarihi</a:t>
                      </a:r>
                      <a:endParaRPr lang="tr-TR" sz="800">
                        <a:effectLst/>
                        <a:latin typeface="Times New Roman" panose="02020603050405020304" pitchFamily="18" charset="0"/>
                        <a:ea typeface="Times New Roman" panose="02020603050405020304" pitchFamily="18" charset="0"/>
                      </a:endParaRPr>
                    </a:p>
                  </a:txBody>
                  <a:tcPr marL="0" marR="0" marT="0" marB="0"/>
                </a:tc>
              </a:tr>
              <a:tr h="577067">
                <a:tc gridSpan="4">
                  <a:txBody>
                    <a:bodyPr/>
                    <a:lstStyle/>
                    <a:p>
                      <a:pPr marL="66675" algn="just">
                        <a:lnSpc>
                          <a:spcPts val="1000"/>
                        </a:lnSpc>
                        <a:spcAft>
                          <a:spcPts val="0"/>
                        </a:spcAft>
                      </a:pPr>
                      <a:r>
                        <a:rPr lang="en-US" sz="700">
                          <a:effectLst/>
                        </a:rPr>
                        <a:t> </a:t>
                      </a:r>
                      <a:endParaRPr lang="tr-TR" sz="800">
                        <a:effectLst/>
                      </a:endParaRPr>
                    </a:p>
                    <a:p>
                      <a:pPr marL="66675" algn="ctr">
                        <a:lnSpc>
                          <a:spcPts val="1000"/>
                        </a:lnSpc>
                        <a:spcAft>
                          <a:spcPts val="0"/>
                        </a:spcAft>
                      </a:pPr>
                      <a:r>
                        <a:rPr lang="en-US" sz="700">
                          <a:effectLst/>
                        </a:rPr>
                        <a:t>PROFESÖR ATAMALARI</a:t>
                      </a:r>
                      <a:endParaRPr lang="tr-TR" sz="800">
                        <a:effectLst/>
                      </a:endParaRPr>
                    </a:p>
                    <a:p>
                      <a:pPr marL="66675" algn="just">
                        <a:lnSpc>
                          <a:spcPts val="1000"/>
                        </a:lnSpc>
                        <a:spcAft>
                          <a:spcPts val="0"/>
                        </a:spcAft>
                      </a:pPr>
                      <a:r>
                        <a:rPr lang="en-US" sz="700">
                          <a:effectLst/>
                        </a:rPr>
                        <a:t> </a:t>
                      </a:r>
                      <a:endParaRPr lang="tr-TR" sz="800">
                        <a:effectLst/>
                      </a:endParaRPr>
                    </a:p>
                    <a:p>
                      <a:pPr algn="just">
                        <a:spcAft>
                          <a:spcPts val="0"/>
                        </a:spcAft>
                      </a:pPr>
                      <a:r>
                        <a:rPr lang="en-US" sz="700">
                          <a:effectLst/>
                        </a:rPr>
                        <a:t> </a:t>
                      </a:r>
                      <a:endParaRPr lang="tr-TR" sz="8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291142">
                <a:tc>
                  <a:txBody>
                    <a:bodyPr/>
                    <a:lstStyle/>
                    <a:p>
                      <a:pPr marL="66675" algn="just">
                        <a:lnSpc>
                          <a:spcPts val="1000"/>
                        </a:lnSpc>
                        <a:spcAft>
                          <a:spcPts val="0"/>
                        </a:spcAft>
                      </a:pPr>
                      <a:r>
                        <a:rPr lang="en-US" sz="700">
                          <a:effectLst/>
                        </a:rPr>
                        <a:t>Prof. Dr. Murat Sedat BARAN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184785" marR="179070" algn="just">
                        <a:lnSpc>
                          <a:spcPts val="1000"/>
                        </a:lnSpc>
                        <a:spcAft>
                          <a:spcPts val="0"/>
                        </a:spcAft>
                      </a:pPr>
                      <a:r>
                        <a:rPr lang="en-US" sz="700">
                          <a:effectLst/>
                        </a:rPr>
                        <a:t>Zootekni ve Hayvan Besleme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Hayvan Besleme ve Beslenme Hastalıkları</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23.07.2018</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Prof. Dr. Hasan İÇEN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700">
                          <a:effectLst/>
                        </a:rPr>
                        <a:t>Klinik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66675" marR="90170" algn="just">
                        <a:lnSpc>
                          <a:spcPts val="1025"/>
                        </a:lnSpc>
                        <a:spcAft>
                          <a:spcPts val="0"/>
                        </a:spcAft>
                      </a:pPr>
                      <a:r>
                        <a:rPr lang="en-US" sz="700">
                          <a:effectLst/>
                        </a:rPr>
                        <a:t>İç Hastalıkları</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03.04.2019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Prof Dr. Hakan SAĞSÖZ</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700">
                          <a:effectLst/>
                        </a:rPr>
                        <a:t>Temel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Histoloji ve Embriyoloji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31.10.2019</a:t>
                      </a:r>
                      <a:endParaRPr lang="tr-TR" sz="800">
                        <a:effectLst/>
                        <a:latin typeface="Times New Roman" panose="02020603050405020304" pitchFamily="18" charset="0"/>
                        <a:ea typeface="Times New Roman" panose="02020603050405020304" pitchFamily="18" charset="0"/>
                      </a:endParaRPr>
                    </a:p>
                  </a:txBody>
                  <a:tcPr marL="0" marR="0" marT="0" marB="0"/>
                </a:tc>
              </a:tr>
              <a:tr h="577067">
                <a:tc gridSpan="4">
                  <a:txBody>
                    <a:bodyPr/>
                    <a:lstStyle/>
                    <a:p>
                      <a:pPr marL="66675" algn="just">
                        <a:lnSpc>
                          <a:spcPts val="1025"/>
                        </a:lnSpc>
                        <a:spcAft>
                          <a:spcPts val="0"/>
                        </a:spcAft>
                      </a:pPr>
                      <a:r>
                        <a:rPr lang="en-US" sz="700">
                          <a:effectLst/>
                        </a:rPr>
                        <a:t> </a:t>
                      </a:r>
                      <a:endParaRPr lang="tr-TR" sz="800">
                        <a:effectLst/>
                      </a:endParaRPr>
                    </a:p>
                    <a:p>
                      <a:pPr marL="66675" algn="ctr">
                        <a:lnSpc>
                          <a:spcPts val="1025"/>
                        </a:lnSpc>
                        <a:spcAft>
                          <a:spcPts val="0"/>
                        </a:spcAft>
                      </a:pPr>
                      <a:r>
                        <a:rPr lang="en-US" sz="700">
                          <a:effectLst/>
                        </a:rPr>
                        <a:t>DOÇENT ATAMALARI</a:t>
                      </a:r>
                      <a:endParaRPr lang="tr-TR" sz="800">
                        <a:effectLst/>
                      </a:endParaRPr>
                    </a:p>
                    <a:p>
                      <a:pPr marL="66675" algn="just">
                        <a:lnSpc>
                          <a:spcPts val="1025"/>
                        </a:lnSpc>
                        <a:spcAft>
                          <a:spcPts val="0"/>
                        </a:spcAft>
                      </a:pPr>
                      <a:r>
                        <a:rPr lang="en-US" sz="700">
                          <a:effectLst/>
                        </a:rPr>
                        <a:t> </a:t>
                      </a:r>
                      <a:endParaRPr lang="tr-TR" sz="800">
                        <a:effectLst/>
                      </a:endParaRPr>
                    </a:p>
                    <a:p>
                      <a:pPr algn="just">
                        <a:spcAft>
                          <a:spcPts val="0"/>
                        </a:spcAft>
                      </a:pPr>
                      <a:r>
                        <a:rPr lang="en-US" sz="700">
                          <a:effectLst/>
                        </a:rPr>
                        <a:t> </a:t>
                      </a:r>
                      <a:endParaRPr lang="tr-TR" sz="8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268020">
                <a:tc>
                  <a:txBody>
                    <a:bodyPr/>
                    <a:lstStyle/>
                    <a:p>
                      <a:pPr marL="66675" algn="just">
                        <a:lnSpc>
                          <a:spcPts val="1025"/>
                        </a:lnSpc>
                        <a:spcAft>
                          <a:spcPts val="0"/>
                        </a:spcAft>
                      </a:pPr>
                      <a:r>
                        <a:rPr lang="en-US" sz="700">
                          <a:effectLst/>
                        </a:rPr>
                        <a:t>Doç. Dr. Neval Berrin ARSERİM</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Öncesi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96520" marR="90170" algn="just">
                        <a:lnSpc>
                          <a:spcPts val="1025"/>
                        </a:lnSpc>
                        <a:spcAft>
                          <a:spcPts val="0"/>
                        </a:spcAft>
                      </a:pPr>
                      <a:r>
                        <a:rPr lang="en-US" sz="700">
                          <a:effectLst/>
                        </a:rPr>
                        <a:t>Mikrobiyoloji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03.07.2018</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İbrahim KÜÇÜKASLAN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Bilimler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96520" marR="90170" algn="just">
                        <a:lnSpc>
                          <a:spcPts val="1025"/>
                        </a:lnSpc>
                        <a:spcAft>
                          <a:spcPts val="0"/>
                        </a:spcAft>
                      </a:pPr>
                      <a:r>
                        <a:rPr lang="en-US" sz="700">
                          <a:effectLst/>
                        </a:rPr>
                        <a:t>Doğum ve Jinekoloji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29.04.2019</a:t>
                      </a:r>
                      <a:endParaRPr lang="tr-TR" sz="800">
                        <a:effectLst/>
                        <a:latin typeface="Times New Roman" panose="02020603050405020304" pitchFamily="18" charset="0"/>
                        <a:ea typeface="Times New Roman" panose="02020603050405020304" pitchFamily="18" charset="0"/>
                      </a:endParaRPr>
                    </a:p>
                  </a:txBody>
                  <a:tcPr marL="0" marR="0" marT="0" marB="0"/>
                </a:tc>
              </a:tr>
              <a:tr h="268020">
                <a:tc>
                  <a:txBody>
                    <a:bodyPr/>
                    <a:lstStyle/>
                    <a:p>
                      <a:pPr marL="66675" algn="just">
                        <a:lnSpc>
                          <a:spcPts val="1025"/>
                        </a:lnSpc>
                        <a:spcAft>
                          <a:spcPts val="0"/>
                        </a:spcAft>
                      </a:pPr>
                      <a:r>
                        <a:rPr lang="en-US" sz="700">
                          <a:effectLst/>
                        </a:rPr>
                        <a:t>Doç. Dr. Simten YEŞİLMEN ALP</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Öncesi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96520" marR="90170" algn="just">
                        <a:lnSpc>
                          <a:spcPts val="1025"/>
                        </a:lnSpc>
                        <a:spcAft>
                          <a:spcPts val="0"/>
                        </a:spcAft>
                      </a:pPr>
                      <a:r>
                        <a:rPr lang="en-US" sz="700">
                          <a:effectLst/>
                        </a:rPr>
                        <a:t>Mikrobiyoloji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30.04.2019</a:t>
                      </a:r>
                      <a:endParaRPr lang="tr-TR" sz="800">
                        <a:effectLst/>
                        <a:latin typeface="Times New Roman" panose="02020603050405020304" pitchFamily="18" charset="0"/>
                        <a:ea typeface="Times New Roman" panose="02020603050405020304" pitchFamily="18" charset="0"/>
                      </a:endParaRPr>
                    </a:p>
                  </a:txBody>
                  <a:tcPr marL="0" marR="0" marT="0" marB="0"/>
                </a:tc>
              </a:tr>
              <a:tr h="268020">
                <a:tc>
                  <a:txBody>
                    <a:bodyPr/>
                    <a:lstStyle/>
                    <a:p>
                      <a:pPr marL="66675" algn="just">
                        <a:lnSpc>
                          <a:spcPts val="1025"/>
                        </a:lnSpc>
                        <a:spcAft>
                          <a:spcPts val="0"/>
                        </a:spcAft>
                      </a:pPr>
                      <a:r>
                        <a:rPr lang="en-US" sz="700">
                          <a:effectLst/>
                        </a:rPr>
                        <a:t>Doç. Dr. Hüsnü Şahan GÜRAN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Besin/Gıda Hijyeni ve Teknolojisi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L="95885" marR="90170" algn="just">
                        <a:lnSpc>
                          <a:spcPts val="1025"/>
                        </a:lnSpc>
                        <a:spcAft>
                          <a:spcPts val="0"/>
                        </a:spcAft>
                      </a:pPr>
                      <a:r>
                        <a:rPr lang="en-US" sz="700">
                          <a:effectLst/>
                        </a:rPr>
                        <a:t>Besin/Gıda Hijyeni ve Teknolojisi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30.04.2019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Mehmet Erdem AKBALIK</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700">
                          <a:effectLst/>
                        </a:rPr>
                        <a:t>Temel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Histoloji ve Embriyoloji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30.04.2019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Mehmet Hanifi DURAK</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179070" algn="just">
                        <a:lnSpc>
                          <a:spcPts val="1025"/>
                        </a:lnSpc>
                        <a:spcAft>
                          <a:spcPts val="0"/>
                        </a:spcAft>
                      </a:pPr>
                      <a:r>
                        <a:rPr lang="en-US" sz="700">
                          <a:effectLst/>
                        </a:rPr>
                        <a:t>Temel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Biyokimya</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31.05.2019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Sadık YAYLA</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Bilimler Bölümü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Cerrahi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27.07.2019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Semih ALTAN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Bilimler Bölümü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Cerrahi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31.10.2019</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Alaettin KAYA</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Temel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Yaban Hayvanları ve Ekoloji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28.11.2019</a:t>
                      </a:r>
                      <a:endParaRPr lang="tr-TR" sz="800">
                        <a:effectLst/>
                        <a:latin typeface="Times New Roman" panose="02020603050405020304" pitchFamily="18" charset="0"/>
                        <a:ea typeface="Times New Roman" panose="02020603050405020304" pitchFamily="18" charset="0"/>
                      </a:endParaRPr>
                    </a:p>
                  </a:txBody>
                  <a:tcPr marL="0" marR="0" marT="0" marB="0"/>
                </a:tc>
              </a:tr>
              <a:tr h="291142">
                <a:tc>
                  <a:txBody>
                    <a:bodyPr/>
                    <a:lstStyle/>
                    <a:p>
                      <a:pPr marL="66675" algn="just">
                        <a:lnSpc>
                          <a:spcPts val="1025"/>
                        </a:lnSpc>
                        <a:spcAft>
                          <a:spcPts val="0"/>
                        </a:spcAft>
                      </a:pPr>
                      <a:r>
                        <a:rPr lang="en-US" sz="700">
                          <a:effectLst/>
                        </a:rPr>
                        <a:t>Doç. Dr. Oktay KAPLAN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179070" algn="just">
                        <a:lnSpc>
                          <a:spcPts val="1000"/>
                        </a:lnSpc>
                        <a:spcAft>
                          <a:spcPts val="0"/>
                        </a:spcAft>
                      </a:pPr>
                      <a:r>
                        <a:rPr lang="en-US" sz="700">
                          <a:effectLst/>
                        </a:rPr>
                        <a:t>Zootekni ve Hayvan Besleme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Hayvan Besleme ve Beslenme Hastalıkları</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17.01.2020</a:t>
                      </a:r>
                      <a:endParaRPr lang="tr-TR" sz="800">
                        <a:effectLst/>
                        <a:latin typeface="Times New Roman" panose="02020603050405020304" pitchFamily="18" charset="0"/>
                        <a:ea typeface="Times New Roman" panose="02020603050405020304" pitchFamily="18" charset="0"/>
                      </a:endParaRPr>
                    </a:p>
                  </a:txBody>
                  <a:tcPr marL="0" marR="0" marT="0" marB="0"/>
                </a:tc>
              </a:tr>
              <a:tr h="268020">
                <a:tc>
                  <a:txBody>
                    <a:bodyPr/>
                    <a:lstStyle/>
                    <a:p>
                      <a:pPr marL="66675" algn="just">
                        <a:lnSpc>
                          <a:spcPts val="1025"/>
                        </a:lnSpc>
                        <a:spcAft>
                          <a:spcPts val="0"/>
                        </a:spcAft>
                      </a:pPr>
                      <a:r>
                        <a:rPr lang="en-US" sz="700">
                          <a:effectLst/>
                        </a:rPr>
                        <a:t>Doç. Dr. Duygu Neval SAYIN İPEK</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Öncesi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Parazitoloji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31.01.2020</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gn="just">
                        <a:lnSpc>
                          <a:spcPts val="1025"/>
                        </a:lnSpc>
                        <a:spcAft>
                          <a:spcPts val="0"/>
                        </a:spcAft>
                      </a:pPr>
                      <a:r>
                        <a:rPr lang="en-US" sz="700">
                          <a:effectLst/>
                        </a:rPr>
                        <a:t>Doç. Dr. Mehmet KÖSE</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Klinik Bilimler Bölümü </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700">
                          <a:effectLst/>
                        </a:rPr>
                        <a:t>Doğum ve Jinekoloji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19.02.2020</a:t>
                      </a:r>
                      <a:endParaRPr lang="tr-TR" sz="800">
                        <a:effectLst/>
                        <a:latin typeface="Times New Roman" panose="02020603050405020304" pitchFamily="18" charset="0"/>
                        <a:ea typeface="Times New Roman" panose="02020603050405020304" pitchFamily="18" charset="0"/>
                      </a:endParaRPr>
                    </a:p>
                  </a:txBody>
                  <a:tcPr marL="0" marR="0" marT="0" marB="0"/>
                </a:tc>
              </a:tr>
              <a:tr h="145570">
                <a:tc>
                  <a:txBody>
                    <a:bodyPr/>
                    <a:lstStyle/>
                    <a:p>
                      <a:pPr marL="66675">
                        <a:lnSpc>
                          <a:spcPts val="1025"/>
                        </a:lnSpc>
                        <a:spcAft>
                          <a:spcPts val="0"/>
                        </a:spcAft>
                      </a:pPr>
                      <a:r>
                        <a:rPr lang="en-US" sz="700">
                          <a:effectLst/>
                        </a:rPr>
                        <a:t>Doç. Dr. Özgül KÜÇÜKASLAN</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700">
                          <a:effectLst/>
                        </a:rPr>
                        <a:t>Temel Bilimler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nSpc>
                          <a:spcPts val="1025"/>
                        </a:lnSpc>
                        <a:spcAft>
                          <a:spcPts val="0"/>
                        </a:spcAft>
                      </a:pPr>
                      <a:r>
                        <a:rPr lang="en-US" sz="700">
                          <a:effectLst/>
                        </a:rPr>
                        <a:t>Veteriner Hekimliği Tarihi ve Deontoloji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700">
                          <a:effectLst/>
                        </a:rPr>
                        <a:t>08.04.2020</a:t>
                      </a:r>
                      <a:endParaRPr lang="tr-TR" sz="800">
                        <a:effectLst/>
                        <a:latin typeface="Times New Roman" panose="02020603050405020304" pitchFamily="18" charset="0"/>
                        <a:ea typeface="Times New Roman" panose="02020603050405020304" pitchFamily="18" charset="0"/>
                      </a:endParaRPr>
                    </a:p>
                  </a:txBody>
                  <a:tcPr marL="0" marR="0" marT="0" marB="0"/>
                </a:tc>
              </a:tr>
              <a:tr h="938066">
                <a:tc>
                  <a:txBody>
                    <a:bodyPr/>
                    <a:lstStyle/>
                    <a:p>
                      <a:pPr marL="66675" algn="just">
                        <a:lnSpc>
                          <a:spcPts val="1025"/>
                        </a:lnSpc>
                        <a:spcAft>
                          <a:spcPts val="0"/>
                        </a:spcAft>
                      </a:pPr>
                      <a:r>
                        <a:rPr lang="en-US" sz="700">
                          <a:effectLst/>
                        </a:rPr>
                        <a:t>Doç. Dr. Tahir BAYRIL</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marR="178435" algn="just">
                        <a:lnSpc>
                          <a:spcPts val="1025"/>
                        </a:lnSpc>
                        <a:spcAft>
                          <a:spcPts val="0"/>
                        </a:spcAft>
                      </a:pPr>
                      <a:r>
                        <a:rPr lang="en-US" sz="700">
                          <a:effectLst/>
                        </a:rPr>
                        <a:t>Zootekni ve Hayvan Besleme Bölümü</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a:effectLst/>
                        </a:rPr>
                        <a:t>Zootekni</a:t>
                      </a:r>
                      <a:endParaRPr lang="tr-TR" sz="8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700" dirty="0">
                          <a:effectLst/>
                        </a:rPr>
                        <a:t>08.04.2020</a:t>
                      </a:r>
                      <a:endParaRPr lang="tr-TR" sz="800" dirty="0">
                        <a:effectLst/>
                      </a:endParaRPr>
                    </a:p>
                    <a:p>
                      <a:pPr algn="just">
                        <a:spcAft>
                          <a:spcPts val="0"/>
                        </a:spcAft>
                      </a:pPr>
                      <a:r>
                        <a:rPr lang="en-US" sz="700" dirty="0">
                          <a:effectLst/>
                        </a:rPr>
                        <a:t> </a:t>
                      </a:r>
                      <a:endParaRPr lang="tr-TR" sz="800" dirty="0">
                        <a:effectLst/>
                      </a:endParaRPr>
                    </a:p>
                    <a:p>
                      <a:pPr algn="just">
                        <a:spcAft>
                          <a:spcPts val="0"/>
                        </a:spcAft>
                      </a:pPr>
                      <a:r>
                        <a:rPr lang="en-US" sz="700" dirty="0">
                          <a:effectLst/>
                        </a:rPr>
                        <a:t> </a:t>
                      </a:r>
                      <a:endParaRPr lang="tr-TR" sz="800" dirty="0">
                        <a:effectLst/>
                      </a:endParaRPr>
                    </a:p>
                    <a:p>
                      <a:pPr algn="just">
                        <a:spcAft>
                          <a:spcPts val="0"/>
                        </a:spcAft>
                      </a:pPr>
                      <a:r>
                        <a:rPr lang="en-US" sz="700" dirty="0">
                          <a:effectLst/>
                        </a:rPr>
                        <a:t> </a:t>
                      </a:r>
                      <a:endParaRPr lang="tr-TR" sz="800" dirty="0">
                        <a:effectLst/>
                      </a:endParaRPr>
                    </a:p>
                    <a:p>
                      <a:pPr algn="just">
                        <a:spcAft>
                          <a:spcPts val="0"/>
                        </a:spcAft>
                      </a:pPr>
                      <a:r>
                        <a:rPr lang="en-US" sz="700" dirty="0">
                          <a:effectLst/>
                        </a:rPr>
                        <a:t> </a:t>
                      </a:r>
                      <a:endParaRPr lang="tr-TR" sz="800" dirty="0">
                        <a:effectLst/>
                      </a:endParaRPr>
                    </a:p>
                    <a:p>
                      <a:pPr algn="just">
                        <a:spcAft>
                          <a:spcPts val="0"/>
                        </a:spcAft>
                      </a:pPr>
                      <a:r>
                        <a:rPr lang="en-US" sz="700" dirty="0">
                          <a:effectLst/>
                        </a:rPr>
                        <a:t> </a:t>
                      </a:r>
                      <a:endParaRPr lang="tr-TR" sz="800" dirty="0">
                        <a:effectLst/>
                      </a:endParaRPr>
                    </a:p>
                    <a:p>
                      <a:pPr algn="just">
                        <a:spcAft>
                          <a:spcPts val="0"/>
                        </a:spcAft>
                      </a:pPr>
                      <a:r>
                        <a:rPr lang="en-US" sz="700" dirty="0">
                          <a:effectLst/>
                        </a:rPr>
                        <a:t> </a:t>
                      </a:r>
                      <a:endParaRPr lang="tr-TR" sz="8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5" name="Rectangle 1"/>
          <p:cNvSpPr>
            <a:spLocks noChangeArrowheads="1"/>
          </p:cNvSpPr>
          <p:nvPr/>
        </p:nvSpPr>
        <p:spPr bwMode="auto">
          <a:xfrm>
            <a:off x="-2549226" y="-16710"/>
            <a:ext cx="14242449" cy="44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9759111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89586102"/>
              </p:ext>
            </p:extLst>
          </p:nvPr>
        </p:nvGraphicFramePr>
        <p:xfrm>
          <a:off x="0" y="620688"/>
          <a:ext cx="9252520" cy="6237312"/>
        </p:xfrm>
        <a:graphic>
          <a:graphicData uri="http://schemas.openxmlformats.org/drawingml/2006/table">
            <a:tbl>
              <a:tblPr firstRow="1" firstCol="1" lastRow="1" lastCol="1" bandRow="1" bandCol="1">
                <a:tableStyleId>{5C22544A-7EE6-4342-B048-85BDC9FD1C3A}</a:tableStyleId>
              </a:tblPr>
              <a:tblGrid>
                <a:gridCol w="2927250"/>
                <a:gridCol w="1897209"/>
                <a:gridCol w="2846186"/>
                <a:gridCol w="1581875"/>
              </a:tblGrid>
              <a:tr h="900849">
                <a:tc gridSpan="4">
                  <a:txBody>
                    <a:bodyPr/>
                    <a:lstStyle/>
                    <a:p>
                      <a:pPr marL="66675" algn="just">
                        <a:lnSpc>
                          <a:spcPts val="1025"/>
                        </a:lnSpc>
                        <a:spcAft>
                          <a:spcPts val="0"/>
                        </a:spcAft>
                      </a:pPr>
                      <a:r>
                        <a:rPr lang="en-US" sz="1000" dirty="0">
                          <a:effectLst/>
                        </a:rPr>
                        <a:t> </a:t>
                      </a:r>
                      <a:endParaRPr lang="tr-TR" sz="1100" dirty="0">
                        <a:effectLst/>
                      </a:endParaRPr>
                    </a:p>
                    <a:p>
                      <a:pPr algn="just">
                        <a:lnSpc>
                          <a:spcPts val="1025"/>
                        </a:lnSpc>
                        <a:spcAft>
                          <a:spcPts val="0"/>
                        </a:spcAft>
                      </a:pPr>
                      <a:r>
                        <a:rPr lang="en-US" sz="1000" dirty="0">
                          <a:effectLst/>
                        </a:rPr>
                        <a:t> </a:t>
                      </a:r>
                      <a:endParaRPr lang="tr-TR" sz="1100" dirty="0">
                        <a:effectLst/>
                      </a:endParaRPr>
                    </a:p>
                    <a:p>
                      <a:pPr marL="66675" algn="ctr">
                        <a:lnSpc>
                          <a:spcPts val="1025"/>
                        </a:lnSpc>
                        <a:spcAft>
                          <a:spcPts val="0"/>
                        </a:spcAft>
                      </a:pPr>
                      <a:r>
                        <a:rPr lang="en-US" sz="1000" dirty="0">
                          <a:effectLst/>
                        </a:rPr>
                        <a:t>DOKTOR ÖĞRETİM ÜYESİ ATAMALARI</a:t>
                      </a:r>
                      <a:endParaRPr lang="tr-TR" sz="1100" dirty="0">
                        <a:effectLst/>
                      </a:endParaRPr>
                    </a:p>
                    <a:p>
                      <a:pPr algn="just">
                        <a:spcAft>
                          <a:spcPts val="0"/>
                        </a:spcAft>
                      </a:pPr>
                      <a:r>
                        <a:rPr lang="en-US" sz="1000" dirty="0">
                          <a:effectLst/>
                        </a:rPr>
                        <a:t> </a:t>
                      </a:r>
                      <a:endParaRPr lang="tr-TR" sz="11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257386">
                <a:tc>
                  <a:txBody>
                    <a:bodyPr/>
                    <a:lstStyle/>
                    <a:p>
                      <a:pPr marL="66675" algn="just">
                        <a:lnSpc>
                          <a:spcPts val="1025"/>
                        </a:lnSpc>
                        <a:spcAft>
                          <a:spcPts val="0"/>
                        </a:spcAft>
                      </a:pPr>
                      <a:r>
                        <a:rPr lang="en-US" sz="1000">
                          <a:effectLst/>
                        </a:rPr>
                        <a:t>Dr. Öğr. Üyesi Mehmet Ferit ÖZMEN</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Klinik Bilimler Bölümü</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1000">
                          <a:effectLst/>
                        </a:rPr>
                        <a:t>Dölerme ve Suni Tohumlama</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05.06.2018</a:t>
                      </a:r>
                      <a:endParaRPr lang="tr-TR" sz="1100">
                        <a:effectLst/>
                        <a:latin typeface="Times New Roman" panose="02020603050405020304" pitchFamily="18" charset="0"/>
                        <a:ea typeface="Times New Roman" panose="02020603050405020304" pitchFamily="18" charset="0"/>
                      </a:endParaRPr>
                    </a:p>
                  </a:txBody>
                  <a:tcPr marL="0" marR="0" marT="0" marB="0"/>
                </a:tc>
              </a:tr>
              <a:tr h="257386">
                <a:tc>
                  <a:txBody>
                    <a:bodyPr/>
                    <a:lstStyle/>
                    <a:p>
                      <a:pPr marL="66675" algn="just">
                        <a:lnSpc>
                          <a:spcPts val="1025"/>
                        </a:lnSpc>
                        <a:spcAft>
                          <a:spcPts val="0"/>
                        </a:spcAft>
                      </a:pPr>
                      <a:r>
                        <a:rPr lang="en-US" sz="1000">
                          <a:effectLst/>
                        </a:rPr>
                        <a:t>Dr. Öğr. Üyesi Emine ÇATALKAYA</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Klinik Bilimler Bölümü </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1000">
                          <a:effectLst/>
                        </a:rPr>
                        <a:t>Cerrahi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12.11.2018</a:t>
                      </a:r>
                      <a:endParaRPr lang="tr-TR" sz="1100">
                        <a:effectLst/>
                        <a:latin typeface="Times New Roman" panose="02020603050405020304" pitchFamily="18" charset="0"/>
                        <a:ea typeface="Times New Roman" panose="02020603050405020304" pitchFamily="18" charset="0"/>
                      </a:endParaRPr>
                    </a:p>
                  </a:txBody>
                  <a:tcPr marL="0" marR="0" marT="0" marB="0"/>
                </a:tc>
              </a:tr>
              <a:tr h="257386">
                <a:tc>
                  <a:txBody>
                    <a:bodyPr/>
                    <a:lstStyle/>
                    <a:p>
                      <a:pPr marL="66675" algn="just">
                        <a:lnSpc>
                          <a:spcPts val="1025"/>
                        </a:lnSpc>
                        <a:spcAft>
                          <a:spcPts val="0"/>
                        </a:spcAft>
                      </a:pPr>
                      <a:r>
                        <a:rPr lang="en-US" sz="1000">
                          <a:effectLst/>
                        </a:rPr>
                        <a:t>Dr. Öğr. Üyesi Filiz ÖZCAN</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Klinik Öncesi Bilimler Böl.</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1000" dirty="0">
                          <a:effectLst/>
                        </a:rPr>
                        <a:t>Su </a:t>
                      </a:r>
                      <a:r>
                        <a:rPr lang="en-US" sz="1000" dirty="0" err="1">
                          <a:effectLst/>
                        </a:rPr>
                        <a:t>Ürünleri</a:t>
                      </a:r>
                      <a:r>
                        <a:rPr lang="en-US" sz="1000" dirty="0">
                          <a:effectLst/>
                        </a:rPr>
                        <a:t> </a:t>
                      </a:r>
                      <a:r>
                        <a:rPr lang="en-US" sz="1000" dirty="0" err="1">
                          <a:effectLst/>
                        </a:rPr>
                        <a:t>ve</a:t>
                      </a:r>
                      <a:r>
                        <a:rPr lang="en-US" sz="1000" dirty="0">
                          <a:effectLst/>
                        </a:rPr>
                        <a:t> </a:t>
                      </a:r>
                      <a:r>
                        <a:rPr lang="en-US" sz="1000" dirty="0" err="1">
                          <a:effectLst/>
                        </a:rPr>
                        <a:t>Hastalıkları</a:t>
                      </a:r>
                      <a:endParaRPr lang="tr-TR"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10.04.2019</a:t>
                      </a:r>
                      <a:endParaRPr lang="tr-TR" sz="1100">
                        <a:effectLst/>
                        <a:latin typeface="Times New Roman" panose="02020603050405020304" pitchFamily="18" charset="0"/>
                        <a:ea typeface="Times New Roman" panose="02020603050405020304" pitchFamily="18" charset="0"/>
                      </a:endParaRPr>
                    </a:p>
                  </a:txBody>
                  <a:tcPr marL="0" marR="0" marT="0" marB="0"/>
                </a:tc>
              </a:tr>
              <a:tr h="486888">
                <a:tc>
                  <a:txBody>
                    <a:bodyPr/>
                    <a:lstStyle/>
                    <a:p>
                      <a:pPr marL="66675" algn="just">
                        <a:lnSpc>
                          <a:spcPts val="1135"/>
                        </a:lnSpc>
                        <a:spcAft>
                          <a:spcPts val="0"/>
                        </a:spcAft>
                      </a:pPr>
                      <a:r>
                        <a:rPr lang="en-US" sz="1000">
                          <a:effectLst/>
                        </a:rPr>
                        <a:t>Dr. Öğr. Üyesi Polat İPEK</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242570" algn="just">
                        <a:lnSpc>
                          <a:spcPts val="1150"/>
                        </a:lnSpc>
                        <a:spcAft>
                          <a:spcPts val="0"/>
                        </a:spcAft>
                      </a:pPr>
                      <a:r>
                        <a:rPr lang="en-US" sz="1000">
                          <a:effectLst/>
                        </a:rPr>
                        <a:t>Temel Bilimler Bölümü</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Fizyoloji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21.05.2019</a:t>
                      </a:r>
                      <a:endParaRPr lang="tr-TR" sz="1100">
                        <a:effectLst/>
                        <a:latin typeface="Times New Roman" panose="02020603050405020304" pitchFamily="18" charset="0"/>
                        <a:ea typeface="Times New Roman" panose="02020603050405020304" pitchFamily="18" charset="0"/>
                      </a:endParaRPr>
                    </a:p>
                  </a:txBody>
                  <a:tcPr marL="0" marR="0" marT="0" marB="0"/>
                </a:tc>
              </a:tr>
              <a:tr h="257386">
                <a:tc>
                  <a:txBody>
                    <a:bodyPr/>
                    <a:lstStyle/>
                    <a:p>
                      <a:pPr marL="66675" algn="just">
                        <a:lnSpc>
                          <a:spcPts val="1000"/>
                        </a:lnSpc>
                        <a:spcAft>
                          <a:spcPts val="0"/>
                        </a:spcAft>
                      </a:pPr>
                      <a:r>
                        <a:rPr lang="en-US" sz="1000" dirty="0">
                          <a:effectLst/>
                        </a:rPr>
                        <a:t>Dr. </a:t>
                      </a:r>
                      <a:r>
                        <a:rPr lang="en-US" sz="1000" dirty="0" err="1">
                          <a:effectLst/>
                        </a:rPr>
                        <a:t>Öğr</a:t>
                      </a:r>
                      <a:r>
                        <a:rPr lang="en-US" sz="1000" dirty="0">
                          <a:effectLst/>
                        </a:rPr>
                        <a:t>. </a:t>
                      </a:r>
                      <a:r>
                        <a:rPr lang="en-US" sz="1000" dirty="0" err="1">
                          <a:effectLst/>
                        </a:rPr>
                        <a:t>Üyesi</a:t>
                      </a:r>
                      <a:r>
                        <a:rPr lang="en-US" sz="1000" dirty="0">
                          <a:effectLst/>
                        </a:rPr>
                        <a:t> </a:t>
                      </a:r>
                      <a:r>
                        <a:rPr lang="en-US" sz="1000" dirty="0" err="1">
                          <a:effectLst/>
                        </a:rPr>
                        <a:t>Zelal</a:t>
                      </a:r>
                      <a:r>
                        <a:rPr lang="en-US" sz="1000" dirty="0">
                          <a:effectLst/>
                        </a:rPr>
                        <a:t> </a:t>
                      </a:r>
                      <a:r>
                        <a:rPr lang="en-US" sz="1000" dirty="0" smtClean="0">
                          <a:effectLst/>
                        </a:rPr>
                        <a:t>KARAKOÇ</a:t>
                      </a:r>
                      <a:r>
                        <a:rPr lang="tr-TR" sz="1000" dirty="0" smtClean="0">
                          <a:effectLst/>
                        </a:rPr>
                        <a:t>,  </a:t>
                      </a:r>
                    </a:p>
                    <a:p>
                      <a:pPr marL="66675" algn="just">
                        <a:lnSpc>
                          <a:spcPts val="1000"/>
                        </a:lnSpc>
                        <a:spcAft>
                          <a:spcPts val="0"/>
                        </a:spcAft>
                      </a:pPr>
                      <a:r>
                        <a:rPr lang="tr-TR" sz="1000" dirty="0" smtClean="0">
                          <a:effectLst/>
                        </a:rPr>
                        <a:t>Dr. </a:t>
                      </a:r>
                      <a:r>
                        <a:rPr lang="tr-TR" sz="1000" dirty="0" err="1" smtClean="0">
                          <a:effectLst/>
                        </a:rPr>
                        <a:t>Öğr</a:t>
                      </a:r>
                      <a:r>
                        <a:rPr lang="tr-TR" sz="1000" dirty="0" smtClean="0">
                          <a:effectLst/>
                        </a:rPr>
                        <a:t>. Üyesi Selim KARAHAN</a:t>
                      </a:r>
                      <a:endParaRPr lang="tr-TR"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Temel Bilimler Bölümü </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L="96520" marR="90170" algn="just">
                        <a:lnSpc>
                          <a:spcPts val="1000"/>
                        </a:lnSpc>
                        <a:spcAft>
                          <a:spcPts val="0"/>
                        </a:spcAft>
                      </a:pPr>
                      <a:r>
                        <a:rPr lang="en-US" sz="1000" dirty="0" err="1">
                          <a:effectLst/>
                        </a:rPr>
                        <a:t>Laboratuvar</a:t>
                      </a:r>
                      <a:r>
                        <a:rPr lang="en-US" sz="1000" dirty="0">
                          <a:effectLst/>
                        </a:rPr>
                        <a:t> </a:t>
                      </a:r>
                      <a:r>
                        <a:rPr lang="en-US" sz="1000" dirty="0" err="1">
                          <a:effectLst/>
                        </a:rPr>
                        <a:t>Hayvanları</a:t>
                      </a:r>
                      <a:endParaRPr lang="tr-TR"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dirty="0">
                          <a:effectLst/>
                        </a:rPr>
                        <a:t>10.01.2020</a:t>
                      </a:r>
                      <a:endParaRPr lang="tr-TR" sz="1100" dirty="0">
                        <a:effectLst/>
                        <a:latin typeface="Times New Roman" panose="02020603050405020304" pitchFamily="18" charset="0"/>
                        <a:ea typeface="Times New Roman" panose="02020603050405020304" pitchFamily="18" charset="0"/>
                      </a:endParaRPr>
                    </a:p>
                  </a:txBody>
                  <a:tcPr marL="0" marR="0" marT="0" marB="0"/>
                </a:tc>
              </a:tr>
              <a:tr h="686361">
                <a:tc gridSpan="4">
                  <a:txBody>
                    <a:bodyPr/>
                    <a:lstStyle/>
                    <a:p>
                      <a:pPr marL="66675" algn="ctr">
                        <a:lnSpc>
                          <a:spcPts val="1025"/>
                        </a:lnSpc>
                        <a:spcAft>
                          <a:spcPts val="0"/>
                        </a:spcAft>
                      </a:pPr>
                      <a:r>
                        <a:rPr lang="en-US" sz="1000">
                          <a:effectLst/>
                        </a:rPr>
                        <a:t> </a:t>
                      </a:r>
                      <a:endParaRPr lang="tr-TR" sz="1100">
                        <a:effectLst/>
                      </a:endParaRPr>
                    </a:p>
                    <a:p>
                      <a:pPr marL="66675" algn="ctr">
                        <a:lnSpc>
                          <a:spcPts val="1025"/>
                        </a:lnSpc>
                        <a:spcAft>
                          <a:spcPts val="0"/>
                        </a:spcAft>
                      </a:pPr>
                      <a:r>
                        <a:rPr lang="en-US" sz="1000">
                          <a:effectLst/>
                        </a:rPr>
                        <a:t>ÖĞRETİM GÖREVLİSİ</a:t>
                      </a:r>
                      <a:endParaRPr lang="tr-TR" sz="1100">
                        <a:effectLst/>
                      </a:endParaRPr>
                    </a:p>
                    <a:p>
                      <a:pPr algn="ctr">
                        <a:spcAft>
                          <a:spcPts val="0"/>
                        </a:spcAft>
                      </a:pPr>
                      <a:r>
                        <a:rPr lang="en-US" sz="1000">
                          <a:effectLst/>
                        </a:rPr>
                        <a:t> </a:t>
                      </a:r>
                      <a:endParaRPr lang="tr-TR" sz="1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514771">
                <a:tc>
                  <a:txBody>
                    <a:bodyPr/>
                    <a:lstStyle/>
                    <a:p>
                      <a:pPr marL="66675" algn="just">
                        <a:lnSpc>
                          <a:spcPts val="1025"/>
                        </a:lnSpc>
                        <a:spcAft>
                          <a:spcPts val="0"/>
                        </a:spcAft>
                      </a:pPr>
                      <a:r>
                        <a:rPr lang="en-US" sz="1000">
                          <a:effectLst/>
                        </a:rPr>
                        <a:t>Öğr. Gör. Uğur UÇAR</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Besin/Gıda Hijyeni ve Teknolojisi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L="95885" marR="90170" algn="just">
                        <a:lnSpc>
                          <a:spcPts val="1025"/>
                        </a:lnSpc>
                        <a:spcAft>
                          <a:spcPts val="0"/>
                        </a:spcAft>
                      </a:pPr>
                      <a:r>
                        <a:rPr lang="en-US" sz="1000">
                          <a:effectLst/>
                        </a:rPr>
                        <a:t>Besin/Gıda Hijyeni ve Teknolojisi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08.06.2018</a:t>
                      </a:r>
                      <a:endParaRPr lang="tr-TR" sz="1100">
                        <a:effectLst/>
                        <a:latin typeface="Times New Roman" panose="02020603050405020304" pitchFamily="18" charset="0"/>
                        <a:ea typeface="Times New Roman" panose="02020603050405020304" pitchFamily="18" charset="0"/>
                      </a:endParaRPr>
                    </a:p>
                  </a:txBody>
                  <a:tcPr marL="0" marR="0" marT="0" marB="0"/>
                </a:tc>
              </a:tr>
              <a:tr h="257386">
                <a:tc>
                  <a:txBody>
                    <a:bodyPr/>
                    <a:lstStyle/>
                    <a:p>
                      <a:pPr marL="66675" algn="just">
                        <a:lnSpc>
                          <a:spcPts val="1025"/>
                        </a:lnSpc>
                        <a:spcAft>
                          <a:spcPts val="0"/>
                        </a:spcAft>
                      </a:pPr>
                      <a:r>
                        <a:rPr lang="en-US" sz="1000">
                          <a:effectLst/>
                        </a:rPr>
                        <a:t>Öğr. Gör. Ömer Faruk KATANALP</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Temel Bilimler Bölümü </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L="96520" marR="90170" algn="just">
                        <a:lnSpc>
                          <a:spcPts val="1000"/>
                        </a:lnSpc>
                        <a:spcAft>
                          <a:spcPts val="0"/>
                        </a:spcAft>
                      </a:pPr>
                      <a:r>
                        <a:rPr lang="en-US" sz="1000">
                          <a:effectLst/>
                        </a:rPr>
                        <a:t>Laboratuvar Hayvanları</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11.02.2020</a:t>
                      </a:r>
                      <a:endParaRPr lang="tr-TR" sz="1100">
                        <a:effectLst/>
                        <a:latin typeface="Times New Roman" panose="02020603050405020304" pitchFamily="18" charset="0"/>
                        <a:ea typeface="Times New Roman" panose="02020603050405020304" pitchFamily="18" charset="0"/>
                      </a:endParaRPr>
                    </a:p>
                  </a:txBody>
                  <a:tcPr marL="0" marR="0" marT="0" marB="0"/>
                </a:tc>
              </a:tr>
              <a:tr h="900849">
                <a:tc gridSpan="4">
                  <a:txBody>
                    <a:bodyPr/>
                    <a:lstStyle/>
                    <a:p>
                      <a:pPr marL="66675" algn="ctr">
                        <a:lnSpc>
                          <a:spcPts val="1025"/>
                        </a:lnSpc>
                        <a:spcAft>
                          <a:spcPts val="0"/>
                        </a:spcAft>
                      </a:pPr>
                      <a:r>
                        <a:rPr lang="en-US" sz="1000">
                          <a:effectLst/>
                        </a:rPr>
                        <a:t> </a:t>
                      </a:r>
                      <a:endParaRPr lang="tr-TR" sz="1100">
                        <a:effectLst/>
                      </a:endParaRPr>
                    </a:p>
                    <a:p>
                      <a:pPr marL="66675" algn="ctr">
                        <a:lnSpc>
                          <a:spcPts val="1025"/>
                        </a:lnSpc>
                        <a:spcAft>
                          <a:spcPts val="0"/>
                        </a:spcAft>
                      </a:pPr>
                      <a:r>
                        <a:rPr lang="en-US" sz="1000">
                          <a:effectLst/>
                        </a:rPr>
                        <a:t>ARAŞTIRMA GÖREVLİSİ</a:t>
                      </a:r>
                      <a:endParaRPr lang="tr-TR" sz="1100">
                        <a:effectLst/>
                      </a:endParaRPr>
                    </a:p>
                    <a:p>
                      <a:pPr marL="66675" algn="ctr">
                        <a:lnSpc>
                          <a:spcPts val="1025"/>
                        </a:lnSpc>
                        <a:spcAft>
                          <a:spcPts val="0"/>
                        </a:spcAft>
                      </a:pPr>
                      <a:r>
                        <a:rPr lang="en-US" sz="1000">
                          <a:effectLst/>
                        </a:rPr>
                        <a:t> </a:t>
                      </a:r>
                      <a:endParaRPr lang="tr-TR" sz="1100">
                        <a:effectLst/>
                      </a:endParaRPr>
                    </a:p>
                    <a:p>
                      <a:pPr algn="ctr">
                        <a:spcAft>
                          <a:spcPts val="0"/>
                        </a:spcAft>
                      </a:pPr>
                      <a:r>
                        <a:rPr lang="en-US" sz="1000">
                          <a:effectLst/>
                        </a:rPr>
                        <a:t> </a:t>
                      </a:r>
                      <a:endParaRPr lang="tr-TR" sz="1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486888">
                <a:tc>
                  <a:txBody>
                    <a:bodyPr/>
                    <a:lstStyle/>
                    <a:p>
                      <a:pPr marL="66675" algn="just">
                        <a:lnSpc>
                          <a:spcPts val="1135"/>
                        </a:lnSpc>
                        <a:spcAft>
                          <a:spcPts val="0"/>
                        </a:spcAft>
                      </a:pPr>
                      <a:r>
                        <a:rPr lang="en-US" sz="1000">
                          <a:effectLst/>
                        </a:rPr>
                        <a:t>Arş. Gör. Nahit SAYLAK</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Klinik Bilimler Bölümü </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1000">
                          <a:effectLst/>
                        </a:rPr>
                        <a:t>Cerrahi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18.03.2019</a:t>
                      </a:r>
                      <a:endParaRPr lang="tr-TR" sz="1100">
                        <a:effectLst/>
                        <a:latin typeface="Times New Roman" panose="02020603050405020304" pitchFamily="18" charset="0"/>
                        <a:ea typeface="Times New Roman" panose="02020603050405020304" pitchFamily="18" charset="0"/>
                      </a:endParaRPr>
                    </a:p>
                  </a:txBody>
                  <a:tcPr marL="0" marR="0" marT="0" marB="0"/>
                </a:tc>
              </a:tr>
              <a:tr h="486888">
                <a:tc>
                  <a:txBody>
                    <a:bodyPr/>
                    <a:lstStyle/>
                    <a:p>
                      <a:pPr marL="66675" algn="just">
                        <a:lnSpc>
                          <a:spcPts val="1135"/>
                        </a:lnSpc>
                        <a:spcAft>
                          <a:spcPts val="0"/>
                        </a:spcAft>
                      </a:pPr>
                      <a:r>
                        <a:rPr lang="en-US" sz="1000">
                          <a:effectLst/>
                        </a:rPr>
                        <a:t>Arş. Gör. Nazan BAKSİ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Temel Bilimler Bölümü </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00"/>
                        </a:lnSpc>
                        <a:spcAft>
                          <a:spcPts val="0"/>
                        </a:spcAft>
                      </a:pPr>
                      <a:r>
                        <a:rPr lang="en-US" sz="1000">
                          <a:effectLst/>
                        </a:rPr>
                        <a:t>Laboratuvar Hayvanları</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11.02.2020</a:t>
                      </a:r>
                      <a:endParaRPr lang="tr-TR" sz="1100">
                        <a:effectLst/>
                        <a:latin typeface="Times New Roman" panose="02020603050405020304" pitchFamily="18" charset="0"/>
                        <a:ea typeface="Times New Roman" panose="02020603050405020304" pitchFamily="18" charset="0"/>
                      </a:endParaRPr>
                    </a:p>
                  </a:txBody>
                  <a:tcPr marL="0" marR="0" marT="0" marB="0"/>
                </a:tc>
              </a:tr>
              <a:tr h="486888">
                <a:tc>
                  <a:txBody>
                    <a:bodyPr/>
                    <a:lstStyle/>
                    <a:p>
                      <a:pPr marL="66675" algn="just">
                        <a:lnSpc>
                          <a:spcPts val="1135"/>
                        </a:lnSpc>
                        <a:spcAft>
                          <a:spcPts val="0"/>
                        </a:spcAft>
                      </a:pPr>
                      <a:r>
                        <a:rPr lang="en-US" sz="1000">
                          <a:effectLst/>
                        </a:rPr>
                        <a:t>Arş. Gör. Elif EKİNCİ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a:effectLst/>
                        </a:rPr>
                        <a:t>Temel Bilimler Bölümü</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R="90170" algn="just">
                        <a:lnSpc>
                          <a:spcPts val="1025"/>
                        </a:lnSpc>
                        <a:spcAft>
                          <a:spcPts val="0"/>
                        </a:spcAft>
                      </a:pPr>
                      <a:r>
                        <a:rPr lang="en-US" sz="1000">
                          <a:effectLst/>
                        </a:rPr>
                        <a:t>Yaban Hayvanları ve Ekoloji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algn="just">
                        <a:spcAft>
                          <a:spcPts val="0"/>
                        </a:spcAft>
                      </a:pPr>
                      <a:r>
                        <a:rPr lang="en-US" sz="1000" dirty="0">
                          <a:effectLst/>
                        </a:rPr>
                        <a:t>11.02.2020</a:t>
                      </a:r>
                      <a:endParaRPr lang="tr-TR" sz="11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7204637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764704"/>
            <a:ext cx="9144000" cy="3949799"/>
          </a:xfrm>
          <a:prstGeom prst="rect">
            <a:avLst/>
          </a:prstGeom>
        </p:spPr>
        <p:txBody>
          <a:bodyPr wrap="square">
            <a:spAutoFit/>
          </a:bodyPr>
          <a:lstStyle/>
          <a:p>
            <a:pPr algn="ctr">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KAMPUS ALANINDAKİ SAHİPSİZ HAYVANLARI VE</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YABAN HAYVANLARINI İZLEME VE DEĞERLENDİRME KOMİSYONU</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ea typeface="Times New Roman" panose="02020603050405020304" pitchFamily="18" charset="0"/>
              </a:rPr>
              <a:t>1-</a:t>
            </a:r>
            <a:r>
              <a:rPr lang="tr-TR" dirty="0">
                <a:latin typeface="Times New Roman" panose="02020603050405020304" pitchFamily="18" charset="0"/>
                <a:ea typeface="Times New Roman" panose="02020603050405020304" pitchFamily="18" charset="0"/>
              </a:rPr>
              <a:t> Kampüs alanımız 27000 dönümlük alanı ile büyük bir ekosistemdir. Bu ekosistemde çeşitli yaban ve çok sayıda sokak hayvanı yaşamlarını sürdürmektedir. Rektörlük bünyesinde üniversitemiz kampüs alanı içerisinde hayvan refahı ve yaşam hakkının ile insan sağlığının korunması amacıyla Kampus Alanındaki Sahipsiz Hayvanları ve Yaban Hayvanlarını İzleme ve Değerlendirme Komisyonu kurulmuş olup 12.01.2018 tarihi itibarı ile faaliyet yürütmektedir. Bu komisyon Türkiye’de bulunan diğer üniversitelerde bulunmamaktadır. Bu komisyon; sokak hayvanları ve yaban hayvanlarının </a:t>
            </a:r>
            <a:r>
              <a:rPr lang="tr-TR" dirty="0" err="1">
                <a:latin typeface="Times New Roman" panose="02020603050405020304" pitchFamily="18" charset="0"/>
                <a:ea typeface="Times New Roman" panose="02020603050405020304" pitchFamily="18" charset="0"/>
              </a:rPr>
              <a:t>rehabilite</a:t>
            </a:r>
            <a:r>
              <a:rPr lang="tr-TR" dirty="0">
                <a:latin typeface="Times New Roman" panose="02020603050405020304" pitchFamily="18" charset="0"/>
                <a:ea typeface="Times New Roman" panose="02020603050405020304" pitchFamily="18" charset="0"/>
              </a:rPr>
              <a:t> (toplatılması, aşılanması, kısırlaştırılması ve tedavi edilmesi) edilmesi hususunda </a:t>
            </a:r>
            <a:r>
              <a:rPr lang="tr-TR" b="1" i="1" dirty="0">
                <a:solidFill>
                  <a:srgbClr val="000000"/>
                </a:solidFill>
                <a:latin typeface="Times New Roman" panose="02020603050405020304" pitchFamily="18" charset="0"/>
                <a:ea typeface="Times New Roman" panose="02020603050405020304" pitchFamily="18" charset="0"/>
              </a:rPr>
              <a:t>5199 </a:t>
            </a:r>
            <a:r>
              <a:rPr lang="tr-TR" dirty="0">
                <a:latin typeface="Times New Roman" panose="02020603050405020304" pitchFamily="18" charset="0"/>
                <a:ea typeface="Times New Roman" panose="02020603050405020304" pitchFamily="18" charset="0"/>
              </a:rPr>
              <a:t>sayılı kanun ile belirtilen yetkili ve sorumlu kurumlarla koordinasyonun kurulması, rehabilitasyon sürecinin takip edilmesi ve değerlendirilmesinden sorumludur</a:t>
            </a:r>
            <a:endParaRPr lang="tr-TR" dirty="0"/>
          </a:p>
        </p:txBody>
      </p:sp>
    </p:spTree>
    <p:extLst>
      <p:ext uri="{BB962C8B-B14F-4D97-AF65-F5344CB8AC3E}">
        <p14:creationId xmlns:p14="http://schemas.microsoft.com/office/powerpoint/2010/main" val="1666523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00390"/>
            <a:ext cx="9144000" cy="6678751"/>
          </a:xfrm>
          <a:prstGeom prst="rect">
            <a:avLst/>
          </a:prstGeom>
        </p:spPr>
        <p:txBody>
          <a:bodyPr wrap="square">
            <a:spAutoFit/>
          </a:bodyPr>
          <a:lstStyle/>
          <a:p>
            <a:pPr algn="just">
              <a:lnSpc>
                <a:spcPct val="150000"/>
              </a:lnSpc>
              <a:spcAft>
                <a:spcPts val="1000"/>
              </a:spcAft>
            </a:pPr>
            <a:endParaRPr lang="tr-TR"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endParaRPr lang="tr-TR"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tr-TR"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dirty="0">
                <a:latin typeface="Times New Roman" panose="02020603050405020304" pitchFamily="18" charset="0"/>
                <a:ea typeface="Times New Roman" panose="02020603050405020304" pitchFamily="18" charset="0"/>
                <a:cs typeface="Times New Roman" panose="02020603050405020304" pitchFamily="18" charset="0"/>
              </a:rPr>
              <a:t>Komisyonumuz yerleşke içerisindeki yaban hayvanları ve sokak hayvanlarının refahı ve rehabilitasyonu amacıyla hizmet alanlarına göre alınacak tedbirleri belirleyip Rektörlük Makamına sunmuş olup çerçevede ilk olarak Kampüs alanı içerisinde hayvanlar için uygun 11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onbir</a:t>
            </a:r>
            <a:r>
              <a:rPr lang="tr-TR" dirty="0">
                <a:latin typeface="Times New Roman" panose="02020603050405020304" pitchFamily="18" charset="0"/>
                <a:ea typeface="Times New Roman" panose="02020603050405020304" pitchFamily="18" charset="0"/>
                <a:cs typeface="Times New Roman" panose="02020603050405020304" pitchFamily="18" charset="0"/>
              </a:rPr>
              <a:t>) nokta belirlenmiş, bu alanlara besleme odakları yapılmış ve uyarı levhaları konulmuştur. </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3-</a:t>
            </a:r>
            <a:r>
              <a:rPr lang="tr-TR" dirty="0">
                <a:latin typeface="Times New Roman" panose="02020603050405020304" pitchFamily="18" charset="0"/>
                <a:ea typeface="Times New Roman" panose="02020603050405020304" pitchFamily="18" charset="0"/>
                <a:cs typeface="Times New Roman" panose="02020603050405020304" pitchFamily="18" charset="0"/>
              </a:rPr>
              <a:t> Komisyon üyelerimiz ve gönüllüler tarafından bu beslenme noktalarına düzenli olarak yiyecek bırakılmaktadır.</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4- </a:t>
            </a:r>
            <a:r>
              <a:rPr lang="tr-TR" dirty="0">
                <a:latin typeface="Times New Roman" panose="02020603050405020304" pitchFamily="18" charset="0"/>
                <a:ea typeface="Times New Roman" panose="02020603050405020304" pitchFamily="18" charset="0"/>
                <a:cs typeface="Times New Roman" panose="02020603050405020304" pitchFamily="18" charset="0"/>
              </a:rPr>
              <a:t>Kampüs alanı içerisinde gerek komisyon üyelerimizce gerekse gönüllüler tarafından tespit edilen </a:t>
            </a:r>
            <a:r>
              <a:rPr lang="tr-TR" b="1" i="1" dirty="0">
                <a:latin typeface="Times New Roman" panose="02020603050405020304" pitchFamily="18" charset="0"/>
                <a:ea typeface="Times New Roman" panose="02020603050405020304" pitchFamily="18" charset="0"/>
                <a:cs typeface="Times New Roman" panose="02020603050405020304" pitchFamily="18" charset="0"/>
              </a:rPr>
              <a:t>200’den </a:t>
            </a:r>
            <a:r>
              <a:rPr lang="tr-TR" dirty="0">
                <a:latin typeface="Times New Roman" panose="02020603050405020304" pitchFamily="18" charset="0"/>
                <a:ea typeface="Times New Roman" panose="02020603050405020304" pitchFamily="18" charset="0"/>
                <a:cs typeface="Times New Roman" panose="02020603050405020304" pitchFamily="18" charset="0"/>
              </a:rPr>
              <a:t>fazla sayıda </a:t>
            </a:r>
            <a:r>
              <a:rPr lang="tr-TR" b="1" i="1" dirty="0">
                <a:latin typeface="Times New Roman" panose="02020603050405020304" pitchFamily="18" charset="0"/>
                <a:ea typeface="Times New Roman" panose="02020603050405020304" pitchFamily="18" charset="0"/>
                <a:cs typeface="Times New Roman" panose="02020603050405020304" pitchFamily="18" charset="0"/>
              </a:rPr>
              <a:t>hasta köpek ve kedinin</a:t>
            </a:r>
            <a:r>
              <a:rPr lang="tr-TR" dirty="0">
                <a:latin typeface="Times New Roman" panose="02020603050405020304" pitchFamily="18" charset="0"/>
                <a:ea typeface="Times New Roman" panose="02020603050405020304" pitchFamily="18" charset="0"/>
                <a:cs typeface="Times New Roman" panose="02020603050405020304" pitchFamily="18" charset="0"/>
              </a:rPr>
              <a:t> imkânlar dâhilinde tedavileri komisyonumuzun girişimleri ile Veteriner Fakültesi Hayvan Hastanesinde tedavileri yapılmıştır. İmkânlar dâhilinde bunlar yapılmaya devam edilecektir.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3983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40768"/>
            <a:ext cx="9144000" cy="2713563"/>
          </a:xfrm>
          <a:prstGeom prst="rect">
            <a:avLst/>
          </a:prstGeom>
        </p:spPr>
        <p:txBody>
          <a:bodyPr wrap="square">
            <a:spAutoFit/>
          </a:bodyPr>
          <a:lstStyle/>
          <a:p>
            <a:pPr algn="just">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5- </a:t>
            </a:r>
            <a:r>
              <a:rPr lang="tr-TR" dirty="0">
                <a:latin typeface="Times New Roman" panose="02020603050405020304" pitchFamily="18" charset="0"/>
                <a:ea typeface="Times New Roman" panose="02020603050405020304" pitchFamily="18" charset="0"/>
                <a:cs typeface="Times New Roman" panose="02020603050405020304" pitchFamily="18" charset="0"/>
              </a:rPr>
              <a:t>2019 yıllı içerisinde komisyonumuzun girişimleri ile Veteriner Fakültesi öğretim üyelerinin bireysel destekleri (maddi ve manevi) kampüs alanındaki </a:t>
            </a:r>
            <a:r>
              <a:rPr lang="tr-TR" b="1" i="1" dirty="0">
                <a:latin typeface="Times New Roman" panose="02020603050405020304" pitchFamily="18" charset="0"/>
                <a:ea typeface="Times New Roman" panose="02020603050405020304" pitchFamily="18" charset="0"/>
                <a:cs typeface="Times New Roman" panose="02020603050405020304" pitchFamily="18" charset="0"/>
              </a:rPr>
              <a:t>150</a:t>
            </a:r>
            <a:r>
              <a:rPr lang="tr-TR" dirty="0">
                <a:latin typeface="Times New Roman" panose="02020603050405020304" pitchFamily="18" charset="0"/>
                <a:ea typeface="Times New Roman" panose="02020603050405020304" pitchFamily="18" charset="0"/>
                <a:cs typeface="Times New Roman" panose="02020603050405020304" pitchFamily="18" charset="0"/>
              </a:rPr>
              <a:t>’den fazla sokak hayvanın </a:t>
            </a:r>
            <a:r>
              <a:rPr lang="tr-TR" b="1" i="1" dirty="0">
                <a:latin typeface="Times New Roman" panose="02020603050405020304" pitchFamily="18" charset="0"/>
                <a:ea typeface="Times New Roman" panose="02020603050405020304" pitchFamily="18" charset="0"/>
                <a:cs typeface="Times New Roman" panose="02020603050405020304" pitchFamily="18" charset="0"/>
              </a:rPr>
              <a:t>iç-dış </a:t>
            </a:r>
            <a:r>
              <a:rPr lang="tr-TR" b="1" i="1" dirty="0" err="1">
                <a:latin typeface="Times New Roman" panose="02020603050405020304" pitchFamily="18" charset="0"/>
                <a:ea typeface="Times New Roman" panose="02020603050405020304" pitchFamily="18" charset="0"/>
                <a:cs typeface="Times New Roman" panose="02020603050405020304" pitchFamily="18" charset="0"/>
              </a:rPr>
              <a:t>paraziter</a:t>
            </a:r>
            <a:r>
              <a:rPr lang="tr-TR" b="1" i="1" dirty="0">
                <a:latin typeface="Times New Roman" panose="02020603050405020304" pitchFamily="18" charset="0"/>
                <a:ea typeface="Times New Roman" panose="02020603050405020304" pitchFamily="18" charset="0"/>
                <a:cs typeface="Times New Roman" panose="02020603050405020304" pitchFamily="18" charset="0"/>
              </a:rPr>
              <a:t> ilaçları, kuduz ve karma aşıları y</a:t>
            </a:r>
            <a:r>
              <a:rPr lang="tr-TR" dirty="0">
                <a:latin typeface="Times New Roman" panose="02020603050405020304" pitchFamily="18" charset="0"/>
                <a:ea typeface="Times New Roman" panose="02020603050405020304" pitchFamily="18" charset="0"/>
                <a:cs typeface="Times New Roman" panose="02020603050405020304" pitchFamily="18" charset="0"/>
              </a:rPr>
              <a:t>apılmıştır. </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6-</a:t>
            </a:r>
            <a:r>
              <a:rPr lang="tr-TR" dirty="0">
                <a:latin typeface="Times New Roman" panose="02020603050405020304" pitchFamily="18" charset="0"/>
                <a:ea typeface="Times New Roman" panose="02020603050405020304" pitchFamily="18" charset="0"/>
                <a:cs typeface="Times New Roman" panose="02020603050405020304" pitchFamily="18" charset="0"/>
              </a:rPr>
              <a:t> Ayrıca</a:t>
            </a:r>
            <a:r>
              <a:rPr lang="tr-TR" b="1" dirty="0">
                <a:latin typeface="Times New Roman" panose="02020603050405020304" pitchFamily="18" charset="0"/>
                <a:ea typeface="Times New Roman" panose="02020603050405020304" pitchFamily="18" charset="0"/>
                <a:cs typeface="Times New Roman" panose="02020603050405020304" pitchFamily="18" charset="0"/>
              </a:rPr>
              <a:t> </a:t>
            </a:r>
            <a:r>
              <a:rPr lang="tr-TR" dirty="0">
                <a:latin typeface="Times New Roman" panose="02020603050405020304" pitchFamily="18" charset="0"/>
                <a:ea typeface="Times New Roman" panose="02020603050405020304" pitchFamily="18" charset="0"/>
                <a:cs typeface="Times New Roman" panose="02020603050405020304" pitchFamily="18" charset="0"/>
              </a:rPr>
              <a:t>Veteriner Fakültesi tarafından 2019 yıllı içerisinde geniş katılımlı bir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çalıştay</a:t>
            </a:r>
            <a:r>
              <a:rPr lang="tr-TR" dirty="0">
                <a:latin typeface="Times New Roman" panose="02020603050405020304" pitchFamily="18" charset="0"/>
                <a:ea typeface="Times New Roman" panose="02020603050405020304" pitchFamily="18" charset="0"/>
                <a:cs typeface="Times New Roman" panose="02020603050405020304" pitchFamily="18" charset="0"/>
              </a:rPr>
              <a:t> yapılmış olup, sahipsiz hayvanlar konusu ele alınmış ve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çalıştay</a:t>
            </a:r>
            <a:r>
              <a:rPr lang="tr-TR" dirty="0">
                <a:latin typeface="Times New Roman" panose="02020603050405020304" pitchFamily="18" charset="0"/>
                <a:ea typeface="Times New Roman" panose="02020603050405020304" pitchFamily="18" charset="0"/>
                <a:cs typeface="Times New Roman" panose="02020603050405020304" pitchFamily="18" charset="0"/>
              </a:rPr>
              <a:t> sonuçları tüm kurum ve kuruluşlar ile paylaşılmıştır.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0569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556792"/>
            <a:ext cx="9144000" cy="4856966"/>
          </a:xfrm>
          <a:prstGeom prst="rect">
            <a:avLst/>
          </a:prstGeom>
        </p:spPr>
        <p:txBody>
          <a:bodyPr wrap="square">
            <a:spAutoFit/>
          </a:bodyPr>
          <a:lstStyle/>
          <a:p>
            <a:pPr indent="449580" algn="just">
              <a:lnSpc>
                <a:spcPct val="150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İlerleyen dönemlerde canlıların yaşam haklarının korunmasına olan saygımız ve duyarlılığımız çerçevesinde bu konudaki çalışmalarımız daha da hızlanarak devam edecektir.</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b="1" dirty="0" err="1">
                <a:latin typeface="Times New Roman" panose="02020603050405020304" pitchFamily="18" charset="0"/>
                <a:ea typeface="Times New Roman" panose="02020603050405020304" pitchFamily="18" charset="0"/>
                <a:cs typeface="Times New Roman" panose="02020603050405020304" pitchFamily="18" charset="0"/>
              </a:rPr>
              <a:t>Komisyomuz</a:t>
            </a:r>
            <a:r>
              <a:rPr lang="tr-TR" b="1" dirty="0">
                <a:latin typeface="Times New Roman" panose="02020603050405020304" pitchFamily="18" charset="0"/>
                <a:ea typeface="Times New Roman" panose="02020603050405020304" pitchFamily="18" charset="0"/>
                <a:cs typeface="Times New Roman" panose="02020603050405020304" pitchFamily="18" charset="0"/>
              </a:rPr>
              <a:t> Üyeleri:</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Öğr</a:t>
            </a:r>
            <a:r>
              <a:rPr lang="tr-TR" dirty="0">
                <a:latin typeface="Times New Roman" panose="02020603050405020304" pitchFamily="18" charset="0"/>
                <a:ea typeface="Times New Roman" panose="02020603050405020304" pitchFamily="18" charset="0"/>
                <a:cs typeface="Times New Roman" panose="02020603050405020304" pitchFamily="18" charset="0"/>
              </a:rPr>
              <a:t>. Üyesi Emine ÇATALKAYA (Başkan)</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Öğr</a:t>
            </a:r>
            <a:r>
              <a:rPr lang="tr-TR" dirty="0">
                <a:latin typeface="Times New Roman" panose="02020603050405020304" pitchFamily="18" charset="0"/>
                <a:ea typeface="Times New Roman" panose="02020603050405020304" pitchFamily="18" charset="0"/>
                <a:cs typeface="Times New Roman" panose="02020603050405020304" pitchFamily="18" charset="0"/>
              </a:rPr>
              <a:t>. Üyesi Akın KOÇHAN (Üye)</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err="1">
                <a:latin typeface="Times New Roman" panose="02020603050405020304" pitchFamily="18" charset="0"/>
                <a:ea typeface="Times New Roman" panose="02020603050405020304" pitchFamily="18" charset="0"/>
                <a:cs typeface="Times New Roman" panose="02020603050405020304" pitchFamily="18" charset="0"/>
              </a:rPr>
              <a:t>Araş</a:t>
            </a:r>
            <a:r>
              <a:rPr lang="tr-TR" dirty="0">
                <a:latin typeface="Times New Roman" panose="02020603050405020304" pitchFamily="18" charset="0"/>
                <a:ea typeface="Times New Roman" panose="02020603050405020304" pitchFamily="18" charset="0"/>
                <a:cs typeface="Times New Roman" panose="02020603050405020304" pitchFamily="18" charset="0"/>
              </a:rPr>
              <a:t>. Gör. Dr.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Serdal</a:t>
            </a:r>
            <a:r>
              <a:rPr lang="tr-TR" dirty="0">
                <a:latin typeface="Times New Roman" panose="02020603050405020304" pitchFamily="18" charset="0"/>
                <a:ea typeface="Times New Roman" panose="02020603050405020304" pitchFamily="18" charset="0"/>
                <a:cs typeface="Times New Roman" panose="02020603050405020304" pitchFamily="18" charset="0"/>
              </a:rPr>
              <a:t> KURT (Üye)</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err="1">
                <a:latin typeface="Times New Roman" panose="02020603050405020304" pitchFamily="18" charset="0"/>
                <a:ea typeface="Times New Roman" panose="02020603050405020304" pitchFamily="18" charset="0"/>
                <a:cs typeface="Times New Roman" panose="02020603050405020304" pitchFamily="18" charset="0"/>
              </a:rPr>
              <a:t>Araş</a:t>
            </a:r>
            <a:r>
              <a:rPr lang="tr-TR" dirty="0">
                <a:latin typeface="Times New Roman" panose="02020603050405020304" pitchFamily="18" charset="0"/>
                <a:ea typeface="Times New Roman" panose="02020603050405020304" pitchFamily="18" charset="0"/>
                <a:cs typeface="Times New Roman" panose="02020603050405020304" pitchFamily="18" charset="0"/>
              </a:rPr>
              <a:t>. Gör. Elif EKİNCİ (Üye)</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err="1">
                <a:latin typeface="Times New Roman" panose="02020603050405020304" pitchFamily="18" charset="0"/>
                <a:ea typeface="Times New Roman" panose="02020603050405020304" pitchFamily="18" charset="0"/>
                <a:cs typeface="Times New Roman" panose="02020603050405020304" pitchFamily="18" charset="0"/>
              </a:rPr>
              <a:t>Araş</a:t>
            </a:r>
            <a:r>
              <a:rPr lang="tr-TR" dirty="0">
                <a:latin typeface="Times New Roman" panose="02020603050405020304" pitchFamily="18" charset="0"/>
                <a:ea typeface="Times New Roman" panose="02020603050405020304" pitchFamily="18" charset="0"/>
                <a:cs typeface="Times New Roman" panose="02020603050405020304" pitchFamily="18" charset="0"/>
              </a:rPr>
              <a:t>. Gör. Nazan BAKSİ (Üye)</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Sevgi EKMEKÇİLER (Üye)</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21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1" y="908720"/>
            <a:ext cx="4091947" cy="3068960"/>
          </a:xfrm>
          <a:prstGeom prst="rect">
            <a:avLst/>
          </a:prstGeom>
          <a:ln>
            <a:noFill/>
          </a:ln>
          <a:effectLst>
            <a:softEdge rad="112500"/>
          </a:effectLst>
        </p:spPr>
      </p:pic>
      <p:pic>
        <p:nvPicPr>
          <p:cNvPr id="3" name="Resi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801553"/>
            <a:ext cx="4075262" cy="3056447"/>
          </a:xfrm>
          <a:prstGeom prst="rect">
            <a:avLst/>
          </a:prstGeom>
          <a:ln>
            <a:noFill/>
          </a:ln>
          <a:effectLst>
            <a:softEdge rad="112500"/>
          </a:effectLst>
        </p:spPr>
      </p:pic>
    </p:spTree>
    <p:extLst>
      <p:ext uri="{BB962C8B-B14F-4D97-AF65-F5344CB8AC3E}">
        <p14:creationId xmlns:p14="http://schemas.microsoft.com/office/powerpoint/2010/main" val="5584240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869816"/>
            <a:ext cx="7919864" cy="5849684"/>
          </a:xfrm>
          <a:prstGeom prst="rect">
            <a:avLst/>
          </a:prstGeom>
          <a:ln>
            <a:noFill/>
          </a:ln>
          <a:effectLst>
            <a:softEdge rad="112500"/>
          </a:effectLst>
        </p:spPr>
      </p:pic>
      <p:sp>
        <p:nvSpPr>
          <p:cNvPr id="3" name="Dikdörtgen 2"/>
          <p:cNvSpPr/>
          <p:nvPr/>
        </p:nvSpPr>
        <p:spPr>
          <a:xfrm>
            <a:off x="827584" y="548680"/>
            <a:ext cx="7164288" cy="923330"/>
          </a:xfrm>
          <a:prstGeom prst="rect">
            <a:avLst/>
          </a:prstGeom>
        </p:spPr>
        <p:txBody>
          <a:bodyPr wrap="square">
            <a:spAutoFit/>
          </a:bodyPr>
          <a:lstStyle/>
          <a:p>
            <a:r>
              <a:rPr lang="tr-TR" b="1" dirty="0">
                <a:solidFill>
                  <a:srgbClr val="FF0000"/>
                </a:solidFill>
              </a:rPr>
              <a:t>Polikliniğimizin Ruhsat Problemi çözüldü ( Yıllarca resmi ilaç alınamıyordu)</a:t>
            </a:r>
            <a:br>
              <a:rPr lang="tr-TR" b="1" dirty="0">
                <a:solidFill>
                  <a:srgbClr val="FF0000"/>
                </a:solidFill>
              </a:rPr>
            </a:br>
            <a:endParaRPr lang="tr-TR" dirty="0">
              <a:solidFill>
                <a:srgbClr val="FF0000"/>
              </a:solidFill>
            </a:endParaRPr>
          </a:p>
        </p:txBody>
      </p:sp>
    </p:spTree>
    <p:extLst>
      <p:ext uri="{BB962C8B-B14F-4D97-AF65-F5344CB8AC3E}">
        <p14:creationId xmlns:p14="http://schemas.microsoft.com/office/powerpoint/2010/main" val="372633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1026" name="Picture 2" descr="C:\Users\hp\Desktop\BRİFİNG RAPORU\WhatsApp Image 2020-06-25 at 09.57.09 (2).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134240"/>
            <a:ext cx="7920000" cy="4455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169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80928"/>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smtClean="0"/>
              <a:t>2020 Yaz Dönemi İçerisinde Fakültemize 150 kişilik Amfinin yapım işi  Rektörlüğümüzce  programa alınmıştır.</a:t>
            </a:r>
            <a:endParaRPr lang="tr-TR" sz="3200" dirty="0"/>
          </a:p>
        </p:txBody>
      </p:sp>
    </p:spTree>
    <p:extLst>
      <p:ext uri="{BB962C8B-B14F-4D97-AF65-F5344CB8AC3E}">
        <p14:creationId xmlns:p14="http://schemas.microsoft.com/office/powerpoint/2010/main" val="3857988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ydın Ketani\Desktop\52af8e51-514b-4119-bef5-e08025ab0c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311850"/>
            <a:ext cx="7487357" cy="421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200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dın Ketani\Desktop\52af8e51-514b-4119-bef5-e08025ab0c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412776"/>
            <a:ext cx="7272603" cy="409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4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060848"/>
            <a:ext cx="8229600" cy="1143000"/>
          </a:xfrm>
        </p:spPr>
        <p:txBody>
          <a:bodyPr>
            <a:normAutofit fontScale="90000"/>
          </a:bodyPr>
          <a:lstStyle/>
          <a:p>
            <a:r>
              <a:rPr lang="tr-TR" dirty="0" smtClean="0"/>
              <a:t>Sur ve </a:t>
            </a:r>
            <a:r>
              <a:rPr lang="tr-TR" dirty="0" err="1" smtClean="0"/>
              <a:t>Kayapınar</a:t>
            </a:r>
            <a:r>
              <a:rPr lang="tr-TR" dirty="0" smtClean="0"/>
              <a:t> ilçe Belediyelerimizden oturma bankı , çöp kutları,  beton saksılar ve kedi evi temin edildi</a:t>
            </a:r>
            <a:endParaRPr lang="tr-TR" dirty="0"/>
          </a:p>
        </p:txBody>
      </p:sp>
    </p:spTree>
    <p:extLst>
      <p:ext uri="{BB962C8B-B14F-4D97-AF65-F5344CB8AC3E}">
        <p14:creationId xmlns:p14="http://schemas.microsoft.com/office/powerpoint/2010/main" val="151283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ydın Ketani\Desktop\1d1abe21-9b48-4584-9cc2-ced0ca3b7be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557047"/>
            <a:ext cx="7416824" cy="556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4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hp\Desktop\BRİFİNG RAPORU\WhatsApp Image 2020-06-25 at 09.57.08 (3).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46"/>
            <a:ext cx="5940000" cy="33412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C:\Users\hp\Desktop\BRİFİNG RAPORU\WhatsApp Image 2020-06-25 at 09.57.08.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512" y="3544134"/>
            <a:ext cx="5940000" cy="33412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206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hp\Desktop\BRİFİNG RAPORU\WhatsApp Image 2020-06-25 at 09.57.09.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36712"/>
            <a:ext cx="8688761" cy="48874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46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Yenii\Desktop\42683515_10216041786571354_6570972690667012096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844824"/>
            <a:ext cx="4570614" cy="3096344"/>
          </a:xfrm>
          <a:prstGeom prst="rect">
            <a:avLst/>
          </a:prstGeom>
          <a:noFill/>
          <a:effectLst>
            <a:softEdge rad="127000"/>
          </a:effectLst>
        </p:spPr>
      </p:pic>
      <p:sp>
        <p:nvSpPr>
          <p:cNvPr id="2" name="Dikdörtgen 1"/>
          <p:cNvSpPr/>
          <p:nvPr/>
        </p:nvSpPr>
        <p:spPr>
          <a:xfrm>
            <a:off x="755576" y="1071900"/>
            <a:ext cx="7776864" cy="523220"/>
          </a:xfrm>
          <a:prstGeom prst="rect">
            <a:avLst/>
          </a:prstGeom>
        </p:spPr>
        <p:txBody>
          <a:bodyPr wrap="square">
            <a:spAutoFit/>
          </a:bodyPr>
          <a:lstStyle/>
          <a:p>
            <a:r>
              <a:rPr lang="tr-TR" sz="2800" dirty="0" smtClean="0">
                <a:solidFill>
                  <a:srgbClr val="FF0000"/>
                </a:solidFill>
              </a:rPr>
              <a:t>Fakültenin girişine Veteriner Hekim  Andı asıldı. </a:t>
            </a:r>
            <a:endParaRPr lang="tr-TR" sz="2800" dirty="0"/>
          </a:p>
        </p:txBody>
      </p:sp>
      <p:pic>
        <p:nvPicPr>
          <p:cNvPr id="8194" name="Picture 2" descr="C:\Users\Aydın Ketani\Desktop\f7215ab0-77c7-4978-82f7-a8063d3f4e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1605934"/>
            <a:ext cx="3716778" cy="4955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1143000"/>
          </a:xfrm>
        </p:spPr>
        <p:txBody>
          <a:bodyPr/>
          <a:lstStyle/>
          <a:p>
            <a:r>
              <a:rPr lang="tr-TR" b="1" dirty="0" smtClean="0">
                <a:solidFill>
                  <a:srgbClr val="002060"/>
                </a:solidFill>
              </a:rPr>
              <a:t>Yönetim Anlayışımız </a:t>
            </a:r>
            <a:endParaRPr lang="tr-TR" b="1" dirty="0">
              <a:solidFill>
                <a:srgbClr val="002060"/>
              </a:solidFill>
            </a:endParaRPr>
          </a:p>
        </p:txBody>
      </p:sp>
      <p:sp>
        <p:nvSpPr>
          <p:cNvPr id="3" name="2 İçerik Yer Tutucusu"/>
          <p:cNvSpPr>
            <a:spLocks noGrp="1"/>
          </p:cNvSpPr>
          <p:nvPr>
            <p:ph idx="1"/>
          </p:nvPr>
        </p:nvSpPr>
        <p:spPr>
          <a:xfrm>
            <a:off x="395536" y="2060848"/>
            <a:ext cx="8229600" cy="4389120"/>
          </a:xfrm>
        </p:spPr>
        <p:txBody>
          <a:bodyPr>
            <a:normAutofit/>
          </a:bodyPr>
          <a:lstStyle/>
          <a:p>
            <a:r>
              <a:rPr lang="tr-TR" b="1" dirty="0" smtClean="0">
                <a:solidFill>
                  <a:srgbClr val="C00000"/>
                </a:solidFill>
              </a:rPr>
              <a:t>Şeffaflık</a:t>
            </a:r>
          </a:p>
          <a:p>
            <a:r>
              <a:rPr lang="tr-TR" b="1" dirty="0" smtClean="0">
                <a:solidFill>
                  <a:srgbClr val="C00000"/>
                </a:solidFill>
              </a:rPr>
              <a:t>Hesap verebilme </a:t>
            </a:r>
          </a:p>
          <a:p>
            <a:r>
              <a:rPr lang="tr-TR" b="1" dirty="0" smtClean="0">
                <a:solidFill>
                  <a:srgbClr val="C00000"/>
                </a:solidFill>
              </a:rPr>
              <a:t>Bilgilendirme ( Whatsapp iletişimi)</a:t>
            </a:r>
          </a:p>
          <a:p>
            <a:r>
              <a:rPr lang="tr-TR" b="1" dirty="0" smtClean="0">
                <a:solidFill>
                  <a:srgbClr val="C00000"/>
                </a:solidFill>
              </a:rPr>
              <a:t>Kurumsallaşma</a:t>
            </a:r>
          </a:p>
          <a:p>
            <a:r>
              <a:rPr lang="tr-TR" b="1" dirty="0" smtClean="0">
                <a:solidFill>
                  <a:srgbClr val="C00000"/>
                </a:solidFill>
              </a:rPr>
              <a:t>Fakültenin tanınabilirliği ( Protokoller)</a:t>
            </a:r>
          </a:p>
          <a:p>
            <a:pPr>
              <a:buNone/>
            </a:pPr>
            <a:r>
              <a:rPr lang="tr-TR" dirty="0" smtClean="0"/>
              <a:t>    </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56992"/>
            <a:ext cx="8229600" cy="1143000"/>
          </a:xfrm>
        </p:spPr>
        <p:txBody>
          <a:bodyPr>
            <a:normAutofit fontScale="90000"/>
          </a:bodyPr>
          <a:lstStyle/>
          <a:p>
            <a:r>
              <a:rPr lang="tr-TR" dirty="0" smtClean="0"/>
              <a:t>Fakültenin girişine saat , Merdiven başına ve dershanelerin girişine ayna takıldı</a:t>
            </a:r>
            <a:r>
              <a:rPr lang="tr-TR" smtClean="0"/>
              <a:t/>
            </a:r>
            <a:br>
              <a:rPr lang="tr-TR" smtClean="0"/>
            </a:br>
            <a:r>
              <a:rPr lang="tr-TR" smtClean="0"/>
              <a:t>Dershane </a:t>
            </a:r>
            <a:r>
              <a:rPr lang="tr-TR" dirty="0" smtClean="0"/>
              <a:t>koridoru  resimler ile zenginleştirildi.</a:t>
            </a:r>
            <a:br>
              <a:rPr lang="tr-TR" dirty="0" smtClean="0"/>
            </a:br>
            <a:endParaRPr lang="tr-TR" dirty="0"/>
          </a:p>
        </p:txBody>
      </p:sp>
    </p:spTree>
    <p:extLst>
      <p:ext uri="{BB962C8B-B14F-4D97-AF65-F5344CB8AC3E}">
        <p14:creationId xmlns:p14="http://schemas.microsoft.com/office/powerpoint/2010/main" val="2348452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ydın Ketani\Desktop\cfce7b6f-90f7-4c8a-836d-3ce4a344a3c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908720"/>
            <a:ext cx="6110535" cy="549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6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ydın Ketani\Desktop\a77b41ff-f93a-499c-862e-3977ff09a76e.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64088" y="1772816"/>
            <a:ext cx="3292077" cy="438943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ydın Ketani\Desktop\62eb71c4-a06c-4c35-b31f-5f4d06c99bb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481" y="1340768"/>
            <a:ext cx="4944549"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94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ydın Ketani\Desktop\d3990ca8-c6ce-47d0-879d-08701157ab8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296652"/>
            <a:ext cx="8136904" cy="61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33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İş güvenliğine yönelik düzenlemeler</a:t>
            </a:r>
            <a:endParaRPr lang="tr-TR" dirty="0"/>
          </a:p>
        </p:txBody>
      </p:sp>
      <p:pic>
        <p:nvPicPr>
          <p:cNvPr id="10242" name="Picture 2" descr="C:\Users\Aydın Ketani\Desktop\5c5bc656-da7b-4146-b007-01e5212bedc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0" y="1412776"/>
            <a:ext cx="3778131" cy="5037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556" y="2132856"/>
            <a:ext cx="3789428" cy="394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55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892480" cy="1152128"/>
          </a:xfrm>
        </p:spPr>
        <p:txBody>
          <a:bodyPr>
            <a:normAutofit fontScale="90000"/>
          </a:bodyPr>
          <a:lstStyle/>
          <a:p>
            <a:r>
              <a:rPr lang="tr-TR" sz="4000" dirty="0" smtClean="0">
                <a:solidFill>
                  <a:srgbClr val="FF0000"/>
                </a:solidFill>
              </a:rPr>
              <a:t>Fakülte bahçesine Sebil Çeşme yapıldı-</a:t>
            </a:r>
            <a:r>
              <a:rPr lang="tr-TR" sz="4000" dirty="0" err="1" smtClean="0">
                <a:solidFill>
                  <a:srgbClr val="FF0000"/>
                </a:solidFill>
              </a:rPr>
              <a:t>hibbe</a:t>
            </a:r>
            <a:endParaRPr lang="tr-TR" sz="4000" dirty="0">
              <a:solidFill>
                <a:srgbClr val="FF0000"/>
              </a:solidFill>
            </a:endParaRP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9672" y="1772816"/>
            <a:ext cx="5852582" cy="4389437"/>
          </a:xfrm>
          <a:effectLst>
            <a:softEdge rad="317500"/>
          </a:effectLst>
        </p:spPr>
      </p:pic>
    </p:spTree>
    <p:extLst>
      <p:ext uri="{BB962C8B-B14F-4D97-AF65-F5344CB8AC3E}">
        <p14:creationId xmlns:p14="http://schemas.microsoft.com/office/powerpoint/2010/main" val="163754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538806"/>
          </a:xfrm>
        </p:spPr>
        <p:txBody>
          <a:bodyPr>
            <a:normAutofit fontScale="92500"/>
          </a:bodyPr>
          <a:lstStyle/>
          <a:p>
            <a:r>
              <a:rPr lang="tr-TR" dirty="0" smtClean="0"/>
              <a:t>İş güvenliğine yönelik hiçbir çalışma yapılmamıştı- </a:t>
            </a:r>
            <a:r>
              <a:rPr lang="tr-TR" dirty="0" smtClean="0">
                <a:solidFill>
                  <a:srgbClr val="FF0000"/>
                </a:solidFill>
              </a:rPr>
              <a:t>Koruyucu güvenlik önlemleri kademeli olarak yapılmakta.</a:t>
            </a:r>
          </a:p>
          <a:p>
            <a:r>
              <a:rPr lang="tr-TR" dirty="0" smtClean="0"/>
              <a:t>Fakülteye ait Depolar düzensiz-  </a:t>
            </a:r>
            <a:r>
              <a:rPr lang="tr-TR" dirty="0" smtClean="0">
                <a:solidFill>
                  <a:srgbClr val="FF0000"/>
                </a:solidFill>
              </a:rPr>
              <a:t>düzenli hale getirildi.</a:t>
            </a:r>
          </a:p>
          <a:p>
            <a:r>
              <a:rPr lang="tr-TR" dirty="0" smtClean="0"/>
              <a:t>Tıbbi atık geçici depolama odası mevcut değildi- </a:t>
            </a:r>
            <a:r>
              <a:rPr lang="tr-TR" dirty="0" smtClean="0">
                <a:solidFill>
                  <a:srgbClr val="FF0000"/>
                </a:solidFill>
              </a:rPr>
              <a:t>oluşturuldu.</a:t>
            </a:r>
          </a:p>
          <a:p>
            <a:r>
              <a:rPr lang="tr-TR" dirty="0" smtClean="0"/>
              <a:t>Öğrenci bay mescidi bodrumda kötü bir durumda idi- </a:t>
            </a:r>
            <a:r>
              <a:rPr lang="tr-TR" dirty="0" smtClean="0">
                <a:solidFill>
                  <a:srgbClr val="FF0000"/>
                </a:solidFill>
              </a:rPr>
              <a:t>1. katta klimalı temiz bir ortam oluşturuldu.</a:t>
            </a:r>
          </a:p>
          <a:p>
            <a:r>
              <a:rPr lang="tr-TR" dirty="0" smtClean="0"/>
              <a:t>Bölümlerin </a:t>
            </a:r>
            <a:r>
              <a:rPr lang="tr-TR" dirty="0" err="1" smtClean="0"/>
              <a:t>sekreterya</a:t>
            </a:r>
            <a:r>
              <a:rPr lang="tr-TR" dirty="0" smtClean="0"/>
              <a:t> odası ve sekreterleri bulunmamaktaydı- </a:t>
            </a:r>
            <a:r>
              <a:rPr lang="tr-TR" dirty="0" smtClean="0">
                <a:solidFill>
                  <a:srgbClr val="FF0000"/>
                </a:solidFill>
              </a:rPr>
              <a:t>oluşturuldu.</a:t>
            </a:r>
          </a:p>
          <a:p>
            <a:r>
              <a:rPr lang="tr-TR" dirty="0" smtClean="0">
                <a:solidFill>
                  <a:srgbClr val="FF0000"/>
                </a:solidFill>
              </a:rPr>
              <a:t>Fakültenin ana girişine 1 boğa, 1 inek heykeli bağış yolu ile bırakıldı.</a:t>
            </a:r>
          </a:p>
          <a:p>
            <a:r>
              <a:rPr lang="tr-TR" dirty="0" smtClean="0"/>
              <a:t>Fakültenin çevre aydınlatma sistemi yetersiz idi- </a:t>
            </a:r>
            <a:r>
              <a:rPr lang="tr-TR" dirty="0" smtClean="0">
                <a:solidFill>
                  <a:srgbClr val="FF0000"/>
                </a:solidFill>
              </a:rPr>
              <a:t>Zaman ayarlı </a:t>
            </a:r>
            <a:r>
              <a:rPr lang="tr-TR" dirty="0" err="1" smtClean="0">
                <a:solidFill>
                  <a:srgbClr val="FF0000"/>
                </a:solidFill>
              </a:rPr>
              <a:t>led</a:t>
            </a:r>
            <a:r>
              <a:rPr lang="tr-TR" dirty="0" smtClean="0">
                <a:solidFill>
                  <a:srgbClr val="FF0000"/>
                </a:solidFill>
              </a:rPr>
              <a:t> projektörler ile güçlendirildi.</a:t>
            </a: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ydın Ketani\Desktop\5ad2dd9f-1f31-46e4-b9d9-2cece10b594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764704"/>
            <a:ext cx="7221173" cy="541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8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t>Diyarbakır İl Özel İdare kayıtlarındaki traktörün Veteriner Fakültesi Dekanlığı tescil işlemi yapıldı.</a:t>
            </a:r>
            <a:endParaRPr lang="tr-TR" sz="3600" dirty="0"/>
          </a:p>
        </p:txBody>
      </p:sp>
      <p:pic>
        <p:nvPicPr>
          <p:cNvPr id="4098" name="Picture 2" descr="C:\Users\Aydın Ketani\Desktop\69507cd4-aefc-436c-8b5c-2cc49ccd4ef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330" y="1916832"/>
            <a:ext cx="3523622" cy="45379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ydın Ketani\Desktop\cb668854-821e-4ab4-a0a5-12835d12a0f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644008" y="1596795"/>
            <a:ext cx="2808312"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3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descr="C:\Users\Aydın Ketani\Desktop\28a1c4d4-0b08-4651-afed-afc6b53ad7f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764704"/>
            <a:ext cx="4104456" cy="547260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ydın Ketani\Desktop\6f68ae7a-4a78-4370-8e08-7cd438b1982e.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39552" y="764704"/>
            <a:ext cx="3518247"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C:\Users\Yenii\Desktop\44744909_2118355978185672_5582816688564338688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292" y="33916"/>
            <a:ext cx="5500693" cy="3667128"/>
          </a:xfrm>
          <a:prstGeom prst="rect">
            <a:avLst/>
          </a:prstGeom>
          <a:noFill/>
          <a:effectLst>
            <a:softEdge rad="317500"/>
          </a:effectLst>
        </p:spPr>
      </p:pic>
      <p:pic>
        <p:nvPicPr>
          <p:cNvPr id="9218" name="Picture 2" descr="C:\Users\Yenii\Desktop\21728447_10213127190508274_3541827585363271654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16" y="3202085"/>
            <a:ext cx="4857784" cy="3643339"/>
          </a:xfrm>
          <a:prstGeom prst="rect">
            <a:avLst/>
          </a:prstGeom>
          <a:noFill/>
          <a:effectLst>
            <a:softEdge rad="635000"/>
          </a:effectLst>
        </p:spPr>
      </p:pic>
    </p:spTree>
    <p:extLst>
      <p:ext uri="{BB962C8B-B14F-4D97-AF65-F5344CB8AC3E}">
        <p14:creationId xmlns:p14="http://schemas.microsoft.com/office/powerpoint/2010/main" val="3330644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7882" y="404664"/>
            <a:ext cx="8229600" cy="1143000"/>
          </a:xfrm>
        </p:spPr>
        <p:txBody>
          <a:bodyPr>
            <a:normAutofit fontScale="90000"/>
          </a:bodyPr>
          <a:lstStyle/>
          <a:p>
            <a:r>
              <a:rPr lang="tr-TR" dirty="0" smtClean="0"/>
              <a:t>Akademik yapılandırmadaki düzenleme</a:t>
            </a:r>
            <a:endParaRPr lang="tr-TR" dirty="0"/>
          </a:p>
        </p:txBody>
      </p:sp>
      <p:sp>
        <p:nvSpPr>
          <p:cNvPr id="3" name="2 İçerik Yer Tutucusu"/>
          <p:cNvSpPr>
            <a:spLocks noGrp="1"/>
          </p:cNvSpPr>
          <p:nvPr>
            <p:ph idx="1"/>
          </p:nvPr>
        </p:nvSpPr>
        <p:spPr>
          <a:xfrm>
            <a:off x="539552" y="1844824"/>
            <a:ext cx="8229600" cy="4389120"/>
          </a:xfrm>
        </p:spPr>
        <p:txBody>
          <a:bodyPr>
            <a:normAutofit fontScale="77500" lnSpcReduction="20000"/>
          </a:bodyPr>
          <a:lstStyle/>
          <a:p>
            <a:r>
              <a:rPr lang="tr-TR" b="1" dirty="0" smtClean="0"/>
              <a:t> </a:t>
            </a:r>
            <a:r>
              <a:rPr lang="tr-TR" b="1" dirty="0" smtClean="0">
                <a:solidFill>
                  <a:srgbClr val="FF0000"/>
                </a:solidFill>
              </a:rPr>
              <a:t>Üç yeni  Anabilim Dalı Kuruldu;</a:t>
            </a:r>
          </a:p>
          <a:p>
            <a:pPr marL="0" indent="0">
              <a:buNone/>
            </a:pPr>
            <a:endParaRPr lang="tr-TR" dirty="0" smtClean="0">
              <a:solidFill>
                <a:srgbClr val="FF0000"/>
              </a:solidFill>
            </a:endParaRPr>
          </a:p>
          <a:p>
            <a:r>
              <a:rPr lang="tr-TR" dirty="0" smtClean="0"/>
              <a:t>1. Su Ürünleri ve Hastalıkları</a:t>
            </a:r>
          </a:p>
          <a:p>
            <a:r>
              <a:rPr lang="tr-TR" dirty="0" smtClean="0"/>
              <a:t>2. </a:t>
            </a:r>
            <a:r>
              <a:rPr lang="tr-TR" dirty="0" err="1" smtClean="0"/>
              <a:t>Laboratuvar</a:t>
            </a:r>
            <a:r>
              <a:rPr lang="tr-TR" dirty="0" smtClean="0"/>
              <a:t> Hayvanları</a:t>
            </a:r>
          </a:p>
          <a:p>
            <a:r>
              <a:rPr lang="tr-TR" dirty="0" smtClean="0"/>
              <a:t>3. Yaban Hayvanları ve Ekoloji</a:t>
            </a:r>
          </a:p>
          <a:p>
            <a:endParaRPr lang="tr-TR" dirty="0" smtClean="0"/>
          </a:p>
          <a:p>
            <a:r>
              <a:rPr lang="tr-TR" b="1" dirty="0" smtClean="0">
                <a:solidFill>
                  <a:srgbClr val="FF0000"/>
                </a:solidFill>
              </a:rPr>
              <a:t>Yeni Açılan Lisansüstü programlarımız</a:t>
            </a:r>
          </a:p>
          <a:p>
            <a:pPr>
              <a:buNone/>
            </a:pPr>
            <a:endParaRPr lang="tr-TR" dirty="0" smtClean="0"/>
          </a:p>
          <a:p>
            <a:r>
              <a:rPr lang="tr-TR" b="1" dirty="0" smtClean="0">
                <a:solidFill>
                  <a:srgbClr val="0070C0"/>
                </a:solidFill>
              </a:rPr>
              <a:t>Besin/Gıda Hijyeni ve Teknolojisi Anabilim dalı Doktora Programı</a:t>
            </a:r>
          </a:p>
          <a:p>
            <a:r>
              <a:rPr lang="tr-TR" b="1" dirty="0" smtClean="0">
                <a:solidFill>
                  <a:srgbClr val="0070C0"/>
                </a:solidFill>
              </a:rPr>
              <a:t>Histoloji ve Embriyoloji Yüksek Lisans Programı</a:t>
            </a:r>
          </a:p>
          <a:p>
            <a:r>
              <a:rPr lang="tr-TR" b="1" dirty="0" smtClean="0">
                <a:solidFill>
                  <a:srgbClr val="0070C0"/>
                </a:solidFill>
              </a:rPr>
              <a:t>Cerrahi – Doktora</a:t>
            </a:r>
          </a:p>
          <a:p>
            <a:r>
              <a:rPr lang="tr-TR" b="1" dirty="0" smtClean="0">
                <a:solidFill>
                  <a:srgbClr val="0070C0"/>
                </a:solidFill>
              </a:rPr>
              <a:t>Laboratuvar Hayvanları – Yüksek Lisans v</a:t>
            </a:r>
            <a:r>
              <a:rPr lang="tr-TR" b="1" dirty="0" smtClean="0">
                <a:solidFill>
                  <a:schemeClr val="accent1"/>
                </a:solidFill>
              </a:rPr>
              <a:t>e birde Araştırma Merkezinin kuruluşu</a:t>
            </a:r>
            <a:endParaRPr lang="tr-TR" b="1" dirty="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Yenii\Desktop\46793474_10216443249527677_2684059839344148480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00" y="357166"/>
            <a:ext cx="7072362" cy="626892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071546"/>
            <a:ext cx="8229600" cy="1143000"/>
          </a:xfrm>
        </p:spPr>
        <p:txBody>
          <a:bodyPr>
            <a:normAutofit fontScale="90000"/>
          </a:bodyPr>
          <a:lstStyle/>
          <a:p>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Fakültenin tanınabilirliği                  ( Protokoller)</a:t>
            </a:r>
            <a:br>
              <a:rPr lang="tr-TR" b="1" dirty="0" smtClean="0">
                <a:solidFill>
                  <a:srgbClr val="C00000"/>
                </a:solidFill>
              </a:rPr>
            </a:br>
            <a:endParaRPr lang="tr-TR" b="1" dirty="0">
              <a:solidFill>
                <a:srgbClr val="002060"/>
              </a:solidFill>
            </a:endParaRPr>
          </a:p>
        </p:txBody>
      </p:sp>
      <p:sp>
        <p:nvSpPr>
          <p:cNvPr id="3" name="2 İçerik Yer Tutucusu"/>
          <p:cNvSpPr>
            <a:spLocks noGrp="1"/>
          </p:cNvSpPr>
          <p:nvPr>
            <p:ph idx="1"/>
          </p:nvPr>
        </p:nvSpPr>
        <p:spPr>
          <a:xfrm>
            <a:off x="428596" y="1714488"/>
            <a:ext cx="8229600" cy="4389120"/>
          </a:xfrm>
        </p:spPr>
        <p:txBody>
          <a:bodyPr>
            <a:normAutofit fontScale="77500" lnSpcReduction="20000"/>
          </a:bodyPr>
          <a:lstStyle/>
          <a:p>
            <a:r>
              <a:rPr lang="en-US" b="1" dirty="0">
                <a:solidFill>
                  <a:schemeClr val="accent1"/>
                </a:solidFill>
              </a:rPr>
              <a:t>1-</a:t>
            </a:r>
            <a:r>
              <a:rPr lang="en-US" dirty="0">
                <a:solidFill>
                  <a:schemeClr val="accent1"/>
                </a:solidFill>
              </a:rPr>
              <a:t>Dicle </a:t>
            </a:r>
            <a:r>
              <a:rPr lang="en-US" dirty="0" err="1">
                <a:solidFill>
                  <a:schemeClr val="accent1"/>
                </a:solidFill>
              </a:rPr>
              <a:t>Üniversitesi</a:t>
            </a:r>
            <a:r>
              <a:rPr lang="en-US" dirty="0">
                <a:solidFill>
                  <a:schemeClr val="accent1"/>
                </a:solidFill>
              </a:rPr>
              <a:t> </a:t>
            </a:r>
            <a:r>
              <a:rPr lang="en-US" dirty="0" err="1">
                <a:solidFill>
                  <a:schemeClr val="accent1"/>
                </a:solidFill>
              </a:rPr>
              <a:t>Veteriner</a:t>
            </a:r>
            <a:r>
              <a:rPr lang="en-US" dirty="0">
                <a:solidFill>
                  <a:schemeClr val="accent1"/>
                </a:solidFill>
              </a:rPr>
              <a:t> </a:t>
            </a:r>
            <a:r>
              <a:rPr lang="en-US" dirty="0" err="1">
                <a:solidFill>
                  <a:schemeClr val="accent1"/>
                </a:solidFill>
              </a:rPr>
              <a:t>Fakültesi</a:t>
            </a:r>
            <a:r>
              <a:rPr lang="en-US" dirty="0">
                <a:solidFill>
                  <a:schemeClr val="accent1"/>
                </a:solidFill>
              </a:rPr>
              <a:t> </a:t>
            </a:r>
            <a:r>
              <a:rPr lang="en-US" dirty="0" err="1">
                <a:solidFill>
                  <a:schemeClr val="accent1"/>
                </a:solidFill>
              </a:rPr>
              <a:t>Dekanlığı</a:t>
            </a:r>
            <a:r>
              <a:rPr lang="en-US" dirty="0">
                <a:solidFill>
                  <a:schemeClr val="accent1"/>
                </a:solidFill>
              </a:rPr>
              <a:t> </a:t>
            </a:r>
            <a:r>
              <a:rPr lang="en-US" dirty="0" err="1">
                <a:solidFill>
                  <a:schemeClr val="accent1"/>
                </a:solidFill>
              </a:rPr>
              <a:t>ile</a:t>
            </a:r>
            <a:r>
              <a:rPr lang="en-US" dirty="0">
                <a:solidFill>
                  <a:schemeClr val="accent1"/>
                </a:solidFill>
              </a:rPr>
              <a:t> </a:t>
            </a:r>
            <a:r>
              <a:rPr lang="en-US" dirty="0" err="1">
                <a:solidFill>
                  <a:schemeClr val="accent1"/>
                </a:solidFill>
              </a:rPr>
              <a:t>Türkiye</a:t>
            </a:r>
            <a:r>
              <a:rPr lang="en-US" dirty="0">
                <a:solidFill>
                  <a:schemeClr val="accent1"/>
                </a:solidFill>
              </a:rPr>
              <a:t> Jokey </a:t>
            </a:r>
            <a:r>
              <a:rPr lang="en-US" dirty="0" err="1">
                <a:solidFill>
                  <a:schemeClr val="accent1"/>
                </a:solidFill>
              </a:rPr>
              <a:t>Kulübü</a:t>
            </a:r>
            <a:r>
              <a:rPr lang="en-US" dirty="0">
                <a:solidFill>
                  <a:schemeClr val="accent1"/>
                </a:solidFill>
              </a:rPr>
              <a:t> </a:t>
            </a:r>
            <a:r>
              <a:rPr lang="en-US" dirty="0" err="1">
                <a:solidFill>
                  <a:schemeClr val="accent1"/>
                </a:solidFill>
              </a:rPr>
              <a:t>Genel</a:t>
            </a:r>
            <a:r>
              <a:rPr lang="en-US" dirty="0">
                <a:solidFill>
                  <a:schemeClr val="accent1"/>
                </a:solidFill>
              </a:rPr>
              <a:t> </a:t>
            </a:r>
            <a:r>
              <a:rPr lang="en-US" dirty="0" err="1">
                <a:solidFill>
                  <a:schemeClr val="accent1"/>
                </a:solidFill>
              </a:rPr>
              <a:t>Müdürlüğü</a:t>
            </a:r>
            <a:r>
              <a:rPr lang="en-US" dirty="0">
                <a:solidFill>
                  <a:schemeClr val="accent1"/>
                </a:solidFill>
              </a:rPr>
              <a:t> </a:t>
            </a:r>
            <a:r>
              <a:rPr lang="en-US" dirty="0" err="1">
                <a:solidFill>
                  <a:schemeClr val="accent1"/>
                </a:solidFill>
              </a:rPr>
              <a:t>İşbirliği</a:t>
            </a:r>
            <a:r>
              <a:rPr lang="en-US" dirty="0">
                <a:solidFill>
                  <a:schemeClr val="accent1"/>
                </a:solidFill>
              </a:rPr>
              <a:t> </a:t>
            </a:r>
            <a:r>
              <a:rPr lang="en-US" dirty="0" err="1">
                <a:solidFill>
                  <a:schemeClr val="accent1"/>
                </a:solidFill>
              </a:rPr>
              <a:t>Protokolü</a:t>
            </a:r>
            <a:endParaRPr lang="tr-TR" dirty="0">
              <a:solidFill>
                <a:schemeClr val="accent1"/>
              </a:solidFill>
            </a:endParaRPr>
          </a:p>
          <a:p>
            <a:r>
              <a:rPr lang="en-US" b="1" dirty="0">
                <a:solidFill>
                  <a:schemeClr val="accent1"/>
                </a:solidFill>
              </a:rPr>
              <a:t>2- </a:t>
            </a:r>
            <a:r>
              <a:rPr lang="en-US" dirty="0">
                <a:solidFill>
                  <a:schemeClr val="accent1"/>
                </a:solidFill>
              </a:rPr>
              <a:t>8’inci Ana Jet </a:t>
            </a:r>
            <a:r>
              <a:rPr lang="en-US" dirty="0" err="1">
                <a:solidFill>
                  <a:schemeClr val="accent1"/>
                </a:solidFill>
              </a:rPr>
              <a:t>Üs</a:t>
            </a:r>
            <a:r>
              <a:rPr lang="en-US" dirty="0">
                <a:solidFill>
                  <a:schemeClr val="accent1"/>
                </a:solidFill>
              </a:rPr>
              <a:t> </a:t>
            </a:r>
            <a:r>
              <a:rPr lang="en-US" dirty="0" err="1">
                <a:solidFill>
                  <a:schemeClr val="accent1"/>
                </a:solidFill>
              </a:rPr>
              <a:t>Komutanlığına</a:t>
            </a:r>
            <a:r>
              <a:rPr lang="en-US" dirty="0">
                <a:solidFill>
                  <a:schemeClr val="accent1"/>
                </a:solidFill>
              </a:rPr>
              <a:t> </a:t>
            </a:r>
            <a:r>
              <a:rPr lang="en-US" dirty="0" err="1">
                <a:solidFill>
                  <a:schemeClr val="accent1"/>
                </a:solidFill>
              </a:rPr>
              <a:t>ait</a:t>
            </a:r>
            <a:r>
              <a:rPr lang="en-US" dirty="0">
                <a:solidFill>
                  <a:schemeClr val="accent1"/>
                </a:solidFill>
              </a:rPr>
              <a:t> </a:t>
            </a:r>
            <a:r>
              <a:rPr lang="en-US" dirty="0" err="1">
                <a:solidFill>
                  <a:schemeClr val="accent1"/>
                </a:solidFill>
              </a:rPr>
              <a:t>Askeri</a:t>
            </a:r>
            <a:r>
              <a:rPr lang="en-US" dirty="0">
                <a:solidFill>
                  <a:schemeClr val="accent1"/>
                </a:solidFill>
              </a:rPr>
              <a:t> </a:t>
            </a:r>
            <a:r>
              <a:rPr lang="en-US" dirty="0" err="1">
                <a:solidFill>
                  <a:schemeClr val="accent1"/>
                </a:solidFill>
              </a:rPr>
              <a:t>Güvenlik</a:t>
            </a:r>
            <a:r>
              <a:rPr lang="en-US" dirty="0">
                <a:solidFill>
                  <a:schemeClr val="accent1"/>
                </a:solidFill>
              </a:rPr>
              <a:t> </a:t>
            </a:r>
            <a:r>
              <a:rPr lang="en-US" dirty="0" err="1">
                <a:solidFill>
                  <a:schemeClr val="accent1"/>
                </a:solidFill>
              </a:rPr>
              <a:t>Köpeklerinin</a:t>
            </a:r>
            <a:r>
              <a:rPr lang="en-US" dirty="0">
                <a:solidFill>
                  <a:schemeClr val="accent1"/>
                </a:solidFill>
              </a:rPr>
              <a:t> </a:t>
            </a:r>
            <a:r>
              <a:rPr lang="en-US" dirty="0" err="1">
                <a:solidFill>
                  <a:schemeClr val="accent1"/>
                </a:solidFill>
              </a:rPr>
              <a:t>Dicle</a:t>
            </a:r>
            <a:r>
              <a:rPr lang="en-US" dirty="0">
                <a:solidFill>
                  <a:schemeClr val="accent1"/>
                </a:solidFill>
              </a:rPr>
              <a:t> </a:t>
            </a:r>
            <a:r>
              <a:rPr lang="en-US" dirty="0" err="1">
                <a:solidFill>
                  <a:schemeClr val="accent1"/>
                </a:solidFill>
              </a:rPr>
              <a:t>Üniversitesi</a:t>
            </a:r>
            <a:r>
              <a:rPr lang="en-US" dirty="0">
                <a:solidFill>
                  <a:schemeClr val="accent1"/>
                </a:solidFill>
              </a:rPr>
              <a:t> </a:t>
            </a:r>
            <a:r>
              <a:rPr lang="en-US" dirty="0" err="1">
                <a:solidFill>
                  <a:schemeClr val="accent1"/>
                </a:solidFill>
              </a:rPr>
              <a:t>Veteriner</a:t>
            </a:r>
            <a:r>
              <a:rPr lang="en-US" dirty="0">
                <a:solidFill>
                  <a:schemeClr val="accent1"/>
                </a:solidFill>
              </a:rPr>
              <a:t> </a:t>
            </a:r>
            <a:r>
              <a:rPr lang="en-US" dirty="0" err="1">
                <a:solidFill>
                  <a:schemeClr val="accent1"/>
                </a:solidFill>
              </a:rPr>
              <a:t>Fakültesinde</a:t>
            </a:r>
            <a:r>
              <a:rPr lang="en-US" dirty="0">
                <a:solidFill>
                  <a:schemeClr val="accent1"/>
                </a:solidFill>
              </a:rPr>
              <a:t> </a:t>
            </a:r>
            <a:r>
              <a:rPr lang="en-US" dirty="0" err="1">
                <a:solidFill>
                  <a:schemeClr val="accent1"/>
                </a:solidFill>
              </a:rPr>
              <a:t>İleri</a:t>
            </a:r>
            <a:r>
              <a:rPr lang="en-US" dirty="0">
                <a:solidFill>
                  <a:schemeClr val="accent1"/>
                </a:solidFill>
              </a:rPr>
              <a:t> </a:t>
            </a:r>
            <a:r>
              <a:rPr lang="en-US" dirty="0" err="1">
                <a:solidFill>
                  <a:schemeClr val="accent1"/>
                </a:solidFill>
              </a:rPr>
              <a:t>Tetkik</a:t>
            </a:r>
            <a:r>
              <a:rPr lang="en-US" dirty="0">
                <a:solidFill>
                  <a:schemeClr val="accent1"/>
                </a:solidFill>
              </a:rPr>
              <a:t>, </a:t>
            </a:r>
            <a:r>
              <a:rPr lang="en-US" dirty="0" err="1">
                <a:solidFill>
                  <a:schemeClr val="accent1"/>
                </a:solidFill>
              </a:rPr>
              <a:t>Teşhis</a:t>
            </a:r>
            <a:r>
              <a:rPr lang="en-US" dirty="0">
                <a:solidFill>
                  <a:schemeClr val="accent1"/>
                </a:solidFill>
              </a:rPr>
              <a:t> </a:t>
            </a:r>
            <a:r>
              <a:rPr lang="en-US" dirty="0" err="1">
                <a:solidFill>
                  <a:schemeClr val="accent1"/>
                </a:solidFill>
              </a:rPr>
              <a:t>ve</a:t>
            </a:r>
            <a:r>
              <a:rPr lang="en-US" dirty="0">
                <a:solidFill>
                  <a:schemeClr val="accent1"/>
                </a:solidFill>
              </a:rPr>
              <a:t> </a:t>
            </a:r>
            <a:r>
              <a:rPr lang="en-US" dirty="0" err="1">
                <a:solidFill>
                  <a:schemeClr val="accent1"/>
                </a:solidFill>
              </a:rPr>
              <a:t>Tedavilerine</a:t>
            </a:r>
            <a:r>
              <a:rPr lang="en-US" dirty="0">
                <a:solidFill>
                  <a:schemeClr val="accent1"/>
                </a:solidFill>
              </a:rPr>
              <a:t> </a:t>
            </a:r>
            <a:r>
              <a:rPr lang="en-US" dirty="0" err="1">
                <a:solidFill>
                  <a:schemeClr val="accent1"/>
                </a:solidFill>
              </a:rPr>
              <a:t>Dair</a:t>
            </a:r>
            <a:r>
              <a:rPr lang="en-US" dirty="0">
                <a:solidFill>
                  <a:schemeClr val="accent1"/>
                </a:solidFill>
              </a:rPr>
              <a:t> </a:t>
            </a:r>
            <a:r>
              <a:rPr lang="en-US" dirty="0" err="1">
                <a:solidFill>
                  <a:schemeClr val="accent1"/>
                </a:solidFill>
              </a:rPr>
              <a:t>Protokol</a:t>
            </a:r>
            <a:endParaRPr lang="tr-TR" dirty="0">
              <a:solidFill>
                <a:schemeClr val="accent1"/>
              </a:solidFill>
            </a:endParaRPr>
          </a:p>
          <a:p>
            <a:r>
              <a:rPr lang="en-US" b="1" dirty="0">
                <a:solidFill>
                  <a:schemeClr val="accent1"/>
                </a:solidFill>
              </a:rPr>
              <a:t>3-</a:t>
            </a:r>
            <a:r>
              <a:rPr lang="en-US" dirty="0">
                <a:solidFill>
                  <a:schemeClr val="accent1"/>
                </a:solidFill>
              </a:rPr>
              <a:t>Batman </a:t>
            </a:r>
            <a:r>
              <a:rPr lang="en-US" dirty="0" err="1">
                <a:solidFill>
                  <a:schemeClr val="accent1"/>
                </a:solidFill>
              </a:rPr>
              <a:t>Jandarma</a:t>
            </a:r>
            <a:r>
              <a:rPr lang="en-US" dirty="0">
                <a:solidFill>
                  <a:schemeClr val="accent1"/>
                </a:solidFill>
              </a:rPr>
              <a:t> </a:t>
            </a:r>
            <a:r>
              <a:rPr lang="en-US" dirty="0" err="1">
                <a:solidFill>
                  <a:schemeClr val="accent1"/>
                </a:solidFill>
              </a:rPr>
              <a:t>Komutanlığına</a:t>
            </a:r>
            <a:r>
              <a:rPr lang="en-US" dirty="0">
                <a:solidFill>
                  <a:schemeClr val="accent1"/>
                </a:solidFill>
              </a:rPr>
              <a:t> </a:t>
            </a:r>
            <a:r>
              <a:rPr lang="en-US" dirty="0" err="1">
                <a:solidFill>
                  <a:schemeClr val="accent1"/>
                </a:solidFill>
              </a:rPr>
              <a:t>Ait</a:t>
            </a:r>
            <a:r>
              <a:rPr lang="en-US" dirty="0">
                <a:solidFill>
                  <a:schemeClr val="accent1"/>
                </a:solidFill>
              </a:rPr>
              <a:t> </a:t>
            </a:r>
            <a:r>
              <a:rPr lang="en-US" dirty="0" err="1">
                <a:solidFill>
                  <a:schemeClr val="accent1"/>
                </a:solidFill>
              </a:rPr>
              <a:t>Askeri</a:t>
            </a:r>
            <a:r>
              <a:rPr lang="en-US" dirty="0">
                <a:solidFill>
                  <a:schemeClr val="accent1"/>
                </a:solidFill>
              </a:rPr>
              <a:t> </a:t>
            </a:r>
            <a:r>
              <a:rPr lang="en-US" dirty="0" err="1">
                <a:solidFill>
                  <a:schemeClr val="accent1"/>
                </a:solidFill>
              </a:rPr>
              <a:t>Güvenlik</a:t>
            </a:r>
            <a:r>
              <a:rPr lang="en-US" dirty="0">
                <a:solidFill>
                  <a:schemeClr val="accent1"/>
                </a:solidFill>
              </a:rPr>
              <a:t> </a:t>
            </a:r>
            <a:r>
              <a:rPr lang="en-US" dirty="0" err="1">
                <a:solidFill>
                  <a:schemeClr val="accent1"/>
                </a:solidFill>
              </a:rPr>
              <a:t>Köpeklerinin</a:t>
            </a:r>
            <a:r>
              <a:rPr lang="en-US" dirty="0">
                <a:solidFill>
                  <a:schemeClr val="accent1"/>
                </a:solidFill>
              </a:rPr>
              <a:t> </a:t>
            </a:r>
            <a:r>
              <a:rPr lang="en-US" dirty="0" err="1">
                <a:solidFill>
                  <a:schemeClr val="accent1"/>
                </a:solidFill>
              </a:rPr>
              <a:t>Dicle</a:t>
            </a:r>
            <a:r>
              <a:rPr lang="en-US" dirty="0">
                <a:solidFill>
                  <a:schemeClr val="accent1"/>
                </a:solidFill>
              </a:rPr>
              <a:t> </a:t>
            </a:r>
            <a:r>
              <a:rPr lang="en-US" dirty="0" err="1">
                <a:solidFill>
                  <a:schemeClr val="accent1"/>
                </a:solidFill>
              </a:rPr>
              <a:t>Üniversitesi</a:t>
            </a:r>
            <a:r>
              <a:rPr lang="en-US" dirty="0">
                <a:solidFill>
                  <a:schemeClr val="accent1"/>
                </a:solidFill>
              </a:rPr>
              <a:t> </a:t>
            </a:r>
            <a:r>
              <a:rPr lang="en-US" dirty="0" err="1">
                <a:solidFill>
                  <a:schemeClr val="accent1"/>
                </a:solidFill>
              </a:rPr>
              <a:t>Veteriner</a:t>
            </a:r>
            <a:r>
              <a:rPr lang="en-US" dirty="0">
                <a:solidFill>
                  <a:schemeClr val="accent1"/>
                </a:solidFill>
              </a:rPr>
              <a:t> </a:t>
            </a:r>
            <a:r>
              <a:rPr lang="en-US" dirty="0" err="1">
                <a:solidFill>
                  <a:schemeClr val="accent1"/>
                </a:solidFill>
              </a:rPr>
              <a:t>Fakültesinde</a:t>
            </a:r>
            <a:r>
              <a:rPr lang="en-US" dirty="0">
                <a:solidFill>
                  <a:schemeClr val="accent1"/>
                </a:solidFill>
              </a:rPr>
              <a:t> </a:t>
            </a:r>
            <a:r>
              <a:rPr lang="en-US" dirty="0" err="1">
                <a:solidFill>
                  <a:schemeClr val="accent1"/>
                </a:solidFill>
              </a:rPr>
              <a:t>İleri</a:t>
            </a:r>
            <a:r>
              <a:rPr lang="en-US" dirty="0">
                <a:solidFill>
                  <a:schemeClr val="accent1"/>
                </a:solidFill>
              </a:rPr>
              <a:t> </a:t>
            </a:r>
            <a:r>
              <a:rPr lang="en-US" dirty="0" err="1">
                <a:solidFill>
                  <a:schemeClr val="accent1"/>
                </a:solidFill>
              </a:rPr>
              <a:t>Tetkik</a:t>
            </a:r>
            <a:r>
              <a:rPr lang="en-US" dirty="0">
                <a:solidFill>
                  <a:schemeClr val="accent1"/>
                </a:solidFill>
              </a:rPr>
              <a:t>, </a:t>
            </a:r>
            <a:r>
              <a:rPr lang="en-US" dirty="0" err="1">
                <a:solidFill>
                  <a:schemeClr val="accent1"/>
                </a:solidFill>
              </a:rPr>
              <a:t>Teşhis</a:t>
            </a:r>
            <a:r>
              <a:rPr lang="en-US" dirty="0">
                <a:solidFill>
                  <a:schemeClr val="accent1"/>
                </a:solidFill>
              </a:rPr>
              <a:t> </a:t>
            </a:r>
            <a:r>
              <a:rPr lang="en-US" dirty="0" err="1">
                <a:solidFill>
                  <a:schemeClr val="accent1"/>
                </a:solidFill>
              </a:rPr>
              <a:t>ve</a:t>
            </a:r>
            <a:r>
              <a:rPr lang="en-US" dirty="0">
                <a:solidFill>
                  <a:schemeClr val="accent1"/>
                </a:solidFill>
              </a:rPr>
              <a:t> </a:t>
            </a:r>
            <a:r>
              <a:rPr lang="en-US" dirty="0" err="1">
                <a:solidFill>
                  <a:schemeClr val="accent1"/>
                </a:solidFill>
              </a:rPr>
              <a:t>Tedavilerine</a:t>
            </a:r>
            <a:r>
              <a:rPr lang="en-US" dirty="0">
                <a:solidFill>
                  <a:schemeClr val="accent1"/>
                </a:solidFill>
              </a:rPr>
              <a:t> </a:t>
            </a:r>
            <a:r>
              <a:rPr lang="en-US" dirty="0" err="1">
                <a:solidFill>
                  <a:schemeClr val="accent1"/>
                </a:solidFill>
              </a:rPr>
              <a:t>Dair</a:t>
            </a:r>
            <a:r>
              <a:rPr lang="en-US" dirty="0">
                <a:solidFill>
                  <a:schemeClr val="accent1"/>
                </a:solidFill>
              </a:rPr>
              <a:t> </a:t>
            </a:r>
            <a:r>
              <a:rPr lang="en-US" dirty="0" err="1">
                <a:solidFill>
                  <a:schemeClr val="accent1"/>
                </a:solidFill>
              </a:rPr>
              <a:t>Protokol</a:t>
            </a:r>
            <a:endParaRPr lang="tr-TR" dirty="0">
              <a:solidFill>
                <a:schemeClr val="accent1"/>
              </a:solidFill>
            </a:endParaRPr>
          </a:p>
          <a:p>
            <a:r>
              <a:rPr lang="en-US" b="1" dirty="0">
                <a:solidFill>
                  <a:schemeClr val="accent1"/>
                </a:solidFill>
              </a:rPr>
              <a:t>4-</a:t>
            </a:r>
            <a:r>
              <a:rPr lang="en-US" dirty="0">
                <a:solidFill>
                  <a:schemeClr val="accent1"/>
                </a:solidFill>
              </a:rPr>
              <a:t>Orman </a:t>
            </a:r>
            <a:r>
              <a:rPr lang="en-US" dirty="0" err="1">
                <a:solidFill>
                  <a:schemeClr val="accent1"/>
                </a:solidFill>
              </a:rPr>
              <a:t>ve</a:t>
            </a:r>
            <a:r>
              <a:rPr lang="en-US" dirty="0">
                <a:solidFill>
                  <a:schemeClr val="accent1"/>
                </a:solidFill>
              </a:rPr>
              <a:t> Su </a:t>
            </a:r>
            <a:r>
              <a:rPr lang="en-US" dirty="0" err="1">
                <a:solidFill>
                  <a:schemeClr val="accent1"/>
                </a:solidFill>
              </a:rPr>
              <a:t>İşleri</a:t>
            </a:r>
            <a:r>
              <a:rPr lang="en-US" dirty="0">
                <a:solidFill>
                  <a:schemeClr val="accent1"/>
                </a:solidFill>
              </a:rPr>
              <a:t> </a:t>
            </a:r>
            <a:r>
              <a:rPr lang="en-US" dirty="0" err="1">
                <a:solidFill>
                  <a:schemeClr val="accent1"/>
                </a:solidFill>
              </a:rPr>
              <a:t>Bakanlığı</a:t>
            </a:r>
            <a:r>
              <a:rPr lang="en-US" dirty="0">
                <a:solidFill>
                  <a:schemeClr val="accent1"/>
                </a:solidFill>
              </a:rPr>
              <a:t> </a:t>
            </a:r>
            <a:r>
              <a:rPr lang="en-US" dirty="0" err="1">
                <a:solidFill>
                  <a:schemeClr val="accent1"/>
                </a:solidFill>
              </a:rPr>
              <a:t>Doğa</a:t>
            </a:r>
            <a:r>
              <a:rPr lang="en-US" dirty="0">
                <a:solidFill>
                  <a:schemeClr val="accent1"/>
                </a:solidFill>
              </a:rPr>
              <a:t> </a:t>
            </a:r>
            <a:r>
              <a:rPr lang="en-US" dirty="0" err="1">
                <a:solidFill>
                  <a:schemeClr val="accent1"/>
                </a:solidFill>
              </a:rPr>
              <a:t>Koruma</a:t>
            </a:r>
            <a:r>
              <a:rPr lang="en-US" dirty="0">
                <a:solidFill>
                  <a:schemeClr val="accent1"/>
                </a:solidFill>
              </a:rPr>
              <a:t> </a:t>
            </a:r>
            <a:r>
              <a:rPr lang="en-US" dirty="0" err="1">
                <a:solidFill>
                  <a:schemeClr val="accent1"/>
                </a:solidFill>
              </a:rPr>
              <a:t>ve</a:t>
            </a:r>
            <a:r>
              <a:rPr lang="en-US" dirty="0">
                <a:solidFill>
                  <a:schemeClr val="accent1"/>
                </a:solidFill>
              </a:rPr>
              <a:t> </a:t>
            </a:r>
            <a:r>
              <a:rPr lang="en-US" dirty="0" err="1">
                <a:solidFill>
                  <a:schemeClr val="accent1"/>
                </a:solidFill>
              </a:rPr>
              <a:t>Milli</a:t>
            </a:r>
            <a:r>
              <a:rPr lang="en-US" dirty="0">
                <a:solidFill>
                  <a:schemeClr val="accent1"/>
                </a:solidFill>
              </a:rPr>
              <a:t> </a:t>
            </a:r>
            <a:r>
              <a:rPr lang="en-US" dirty="0" err="1">
                <a:solidFill>
                  <a:schemeClr val="accent1"/>
                </a:solidFill>
              </a:rPr>
              <a:t>Parklar</a:t>
            </a:r>
            <a:r>
              <a:rPr lang="en-US" dirty="0">
                <a:solidFill>
                  <a:schemeClr val="accent1"/>
                </a:solidFill>
              </a:rPr>
              <a:t> </a:t>
            </a:r>
            <a:r>
              <a:rPr lang="en-US" dirty="0" err="1">
                <a:solidFill>
                  <a:schemeClr val="accent1"/>
                </a:solidFill>
              </a:rPr>
              <a:t>Genel</a:t>
            </a:r>
            <a:r>
              <a:rPr lang="en-US" dirty="0">
                <a:solidFill>
                  <a:schemeClr val="accent1"/>
                </a:solidFill>
              </a:rPr>
              <a:t> </a:t>
            </a:r>
            <a:r>
              <a:rPr lang="en-US" dirty="0" err="1">
                <a:solidFill>
                  <a:schemeClr val="accent1"/>
                </a:solidFill>
              </a:rPr>
              <a:t>Müdürlüğü</a:t>
            </a:r>
            <a:r>
              <a:rPr lang="en-US" dirty="0">
                <a:solidFill>
                  <a:schemeClr val="accent1"/>
                </a:solidFill>
              </a:rPr>
              <a:t> </a:t>
            </a:r>
            <a:r>
              <a:rPr lang="en-US" dirty="0" err="1">
                <a:solidFill>
                  <a:schemeClr val="accent1"/>
                </a:solidFill>
              </a:rPr>
              <a:t>ile</a:t>
            </a:r>
            <a:r>
              <a:rPr lang="en-US" dirty="0">
                <a:solidFill>
                  <a:schemeClr val="accent1"/>
                </a:solidFill>
              </a:rPr>
              <a:t> </a:t>
            </a:r>
            <a:r>
              <a:rPr lang="en-US" dirty="0" err="1">
                <a:solidFill>
                  <a:schemeClr val="accent1"/>
                </a:solidFill>
              </a:rPr>
              <a:t>Dicle</a:t>
            </a:r>
            <a:r>
              <a:rPr lang="en-US" dirty="0">
                <a:solidFill>
                  <a:schemeClr val="accent1"/>
                </a:solidFill>
              </a:rPr>
              <a:t> </a:t>
            </a:r>
            <a:r>
              <a:rPr lang="en-US" dirty="0" err="1">
                <a:solidFill>
                  <a:schemeClr val="accent1"/>
                </a:solidFill>
              </a:rPr>
              <a:t>Üniversitesi</a:t>
            </a:r>
            <a:r>
              <a:rPr lang="en-US" dirty="0">
                <a:solidFill>
                  <a:schemeClr val="accent1"/>
                </a:solidFill>
              </a:rPr>
              <a:t> </a:t>
            </a:r>
            <a:r>
              <a:rPr lang="en-US" dirty="0" err="1">
                <a:solidFill>
                  <a:schemeClr val="accent1"/>
                </a:solidFill>
              </a:rPr>
              <a:t>Rektörlüğü</a:t>
            </a:r>
            <a:r>
              <a:rPr lang="en-US" dirty="0">
                <a:solidFill>
                  <a:schemeClr val="accent1"/>
                </a:solidFill>
              </a:rPr>
              <a:t> (</a:t>
            </a:r>
            <a:r>
              <a:rPr lang="en-US" dirty="0" err="1">
                <a:solidFill>
                  <a:schemeClr val="accent1"/>
                </a:solidFill>
              </a:rPr>
              <a:t>Yaban</a:t>
            </a:r>
            <a:r>
              <a:rPr lang="en-US" dirty="0">
                <a:solidFill>
                  <a:schemeClr val="accent1"/>
                </a:solidFill>
              </a:rPr>
              <a:t> </a:t>
            </a:r>
            <a:r>
              <a:rPr lang="en-US" dirty="0" err="1">
                <a:solidFill>
                  <a:schemeClr val="accent1"/>
                </a:solidFill>
              </a:rPr>
              <a:t>Hayvanı</a:t>
            </a:r>
            <a:r>
              <a:rPr lang="en-US" dirty="0">
                <a:solidFill>
                  <a:schemeClr val="accent1"/>
                </a:solidFill>
              </a:rPr>
              <a:t> </a:t>
            </a:r>
            <a:r>
              <a:rPr lang="en-US" dirty="0" err="1">
                <a:solidFill>
                  <a:schemeClr val="accent1"/>
                </a:solidFill>
              </a:rPr>
              <a:t>Kurtarma</a:t>
            </a:r>
            <a:r>
              <a:rPr lang="en-US" dirty="0">
                <a:solidFill>
                  <a:schemeClr val="accent1"/>
                </a:solidFill>
              </a:rPr>
              <a:t> </a:t>
            </a:r>
            <a:r>
              <a:rPr lang="en-US" dirty="0" err="1">
                <a:solidFill>
                  <a:schemeClr val="accent1"/>
                </a:solidFill>
              </a:rPr>
              <a:t>ve</a:t>
            </a:r>
            <a:r>
              <a:rPr lang="en-US" dirty="0">
                <a:solidFill>
                  <a:schemeClr val="accent1"/>
                </a:solidFill>
              </a:rPr>
              <a:t> </a:t>
            </a:r>
            <a:r>
              <a:rPr lang="en-US" dirty="0" err="1">
                <a:solidFill>
                  <a:schemeClr val="accent1"/>
                </a:solidFill>
              </a:rPr>
              <a:t>Rehabilitasyon</a:t>
            </a:r>
            <a:r>
              <a:rPr lang="en-US" dirty="0">
                <a:solidFill>
                  <a:schemeClr val="accent1"/>
                </a:solidFill>
              </a:rPr>
              <a:t> </a:t>
            </a:r>
            <a:r>
              <a:rPr lang="en-US" dirty="0" err="1">
                <a:solidFill>
                  <a:schemeClr val="accent1"/>
                </a:solidFill>
              </a:rPr>
              <a:t>Merkezi</a:t>
            </a:r>
            <a:r>
              <a:rPr lang="en-US" dirty="0">
                <a:solidFill>
                  <a:schemeClr val="accent1"/>
                </a:solidFill>
              </a:rPr>
              <a:t>) </a:t>
            </a:r>
            <a:r>
              <a:rPr lang="en-US" dirty="0" err="1">
                <a:solidFill>
                  <a:schemeClr val="accent1"/>
                </a:solidFill>
              </a:rPr>
              <a:t>Arasındaki</a:t>
            </a:r>
            <a:r>
              <a:rPr lang="en-US" dirty="0">
                <a:solidFill>
                  <a:schemeClr val="accent1"/>
                </a:solidFill>
              </a:rPr>
              <a:t> </a:t>
            </a:r>
            <a:r>
              <a:rPr lang="en-US" dirty="0" err="1">
                <a:solidFill>
                  <a:schemeClr val="accent1"/>
                </a:solidFill>
              </a:rPr>
              <a:t>İşbirliği</a:t>
            </a:r>
            <a:r>
              <a:rPr lang="en-US" dirty="0">
                <a:solidFill>
                  <a:schemeClr val="accent1"/>
                </a:solidFill>
              </a:rPr>
              <a:t> </a:t>
            </a:r>
            <a:r>
              <a:rPr lang="en-US" dirty="0" err="1">
                <a:solidFill>
                  <a:schemeClr val="accent1"/>
                </a:solidFill>
              </a:rPr>
              <a:t>Protokolü</a:t>
            </a:r>
            <a:endParaRPr lang="tr-TR" dirty="0">
              <a:solidFill>
                <a:schemeClr val="accent1"/>
              </a:solidFill>
            </a:endParaRPr>
          </a:p>
          <a:p>
            <a:r>
              <a:rPr lang="en-US" b="1" dirty="0">
                <a:solidFill>
                  <a:schemeClr val="accent1"/>
                </a:solidFill>
              </a:rPr>
              <a:t>5-</a:t>
            </a:r>
            <a:r>
              <a:rPr lang="en-US" dirty="0">
                <a:solidFill>
                  <a:schemeClr val="accent1"/>
                </a:solidFill>
              </a:rPr>
              <a:t> TİGEM</a:t>
            </a:r>
            <a:endParaRPr lang="tr-TR" dirty="0">
              <a:solidFill>
                <a:schemeClr val="accent1"/>
              </a:solidFill>
            </a:endParaRPr>
          </a:p>
          <a:p>
            <a:pPr>
              <a:buNone/>
            </a:pPr>
            <a:endParaRPr lang="tr-TR" b="1" dirty="0" smtClean="0">
              <a:solidFill>
                <a:srgbClr val="002060"/>
              </a:solidFill>
            </a:endParaRPr>
          </a:p>
          <a:p>
            <a:pPr>
              <a:buNone/>
            </a:pPr>
            <a:r>
              <a:rPr lang="tr-TR" b="1" dirty="0" smtClean="0">
                <a:solidFill>
                  <a:srgbClr val="C00000"/>
                </a:solidFill>
              </a:rPr>
              <a:t>3 Ekim 2018     2. D.Ü. Rektörlük Koşusu</a:t>
            </a:r>
          </a:p>
          <a:p>
            <a:pPr>
              <a:buNone/>
            </a:pPr>
            <a:r>
              <a:rPr lang="tr-TR" b="1" dirty="0" smtClean="0">
                <a:solidFill>
                  <a:srgbClr val="C00000"/>
                </a:solidFill>
              </a:rPr>
              <a:t>16 Kasım  2018  1. D.Ü. Veteriner Fakültesi Koşusu</a:t>
            </a:r>
            <a:endParaRPr lang="tr-TR"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KOMBİNE SIĞIR IRKI ÜRETİMİ İÇİN EMBRİYO TRANSFERİ ARGE ÇALIŞMA PROTOKOLÜ -TİGEM</a:t>
            </a:r>
            <a:endParaRPr lang="tr-TR" sz="2800" dirty="0"/>
          </a:p>
        </p:txBody>
      </p:sp>
      <p:pic>
        <p:nvPicPr>
          <p:cNvPr id="91138" name="Picture 2" descr="C:\Users\Yenii\Desktop\29133570_10214570917680551_612433829508517582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64418" y="1935163"/>
            <a:ext cx="6615164" cy="438943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Koşu 2018\6ac5facc-8f43-4ff7-8c83-3df67995e45d.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989910" y="500042"/>
            <a:ext cx="4154090" cy="5538787"/>
          </a:xfrm>
          <a:prstGeom prst="rect">
            <a:avLst/>
          </a:prstGeom>
          <a:noFill/>
        </p:spPr>
      </p:pic>
      <p:pic>
        <p:nvPicPr>
          <p:cNvPr id="67587" name="Picture 3" descr="C:\Users\Yenii\Desktop\43493547_10216125544425248_2620839883547082752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72" y="1500174"/>
            <a:ext cx="4166197" cy="307183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Yeni Projelerimiz - 1</a:t>
            </a:r>
            <a:endParaRPr lang="tr-TR" dirty="0"/>
          </a:p>
        </p:txBody>
      </p:sp>
      <p:sp>
        <p:nvSpPr>
          <p:cNvPr id="3" name="İçerik Yer Tutucusu 2"/>
          <p:cNvSpPr>
            <a:spLocks noGrp="1"/>
          </p:cNvSpPr>
          <p:nvPr>
            <p:ph idx="1"/>
          </p:nvPr>
        </p:nvSpPr>
        <p:spPr/>
        <p:txBody>
          <a:bodyPr/>
          <a:lstStyle/>
          <a:p>
            <a:pPr marL="0" indent="0" algn="just">
              <a:buNone/>
            </a:pPr>
            <a:r>
              <a:rPr lang="tr-TR" b="1" i="1" dirty="0" smtClean="0"/>
              <a:t>Diyarbakır </a:t>
            </a:r>
            <a:r>
              <a:rPr lang="tr-TR" b="1" i="1" dirty="0"/>
              <a:t>İlinde Mandalarda Embriyo Transferi-Çekirdek Sürü Yöntemiyle Verimlerin, Yetiştirici Kazancının ve İstihdamın </a:t>
            </a:r>
            <a:r>
              <a:rPr lang="tr-TR" b="1" i="1" dirty="0" smtClean="0"/>
              <a:t>Arttırılması</a:t>
            </a:r>
          </a:p>
          <a:p>
            <a:pPr marL="0" indent="0" algn="just">
              <a:buNone/>
            </a:pPr>
            <a:endParaRPr lang="tr-TR" b="1" i="1" dirty="0" smtClean="0"/>
          </a:p>
          <a:p>
            <a:r>
              <a:rPr lang="tr-TR" dirty="0" smtClean="0"/>
              <a:t>Destekleyen Kuruluş: GAP</a:t>
            </a:r>
          </a:p>
          <a:p>
            <a:r>
              <a:rPr lang="tr-TR" dirty="0" smtClean="0"/>
              <a:t>Yürütücü: Prof. Dr. </a:t>
            </a:r>
            <a:r>
              <a:rPr lang="tr-TR" dirty="0" err="1" smtClean="0"/>
              <a:t>Ümüt</a:t>
            </a:r>
            <a:r>
              <a:rPr lang="tr-TR" dirty="0" smtClean="0"/>
              <a:t> CİRİT- Dr. </a:t>
            </a:r>
            <a:r>
              <a:rPr lang="tr-TR" dirty="0" err="1" smtClean="0"/>
              <a:t>Öğrt</a:t>
            </a:r>
            <a:r>
              <a:rPr lang="tr-TR" dirty="0" smtClean="0"/>
              <a:t>. Üyesi Ferit ÖZMEN</a:t>
            </a:r>
          </a:p>
          <a:p>
            <a:r>
              <a:rPr lang="tr-TR" dirty="0"/>
              <a:t>Bütçe: 689.607 TL</a:t>
            </a:r>
          </a:p>
        </p:txBody>
      </p:sp>
    </p:spTree>
    <p:extLst>
      <p:ext uri="{BB962C8B-B14F-4D97-AF65-F5344CB8AC3E}">
        <p14:creationId xmlns:p14="http://schemas.microsoft.com/office/powerpoint/2010/main" val="10974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C:\Users\hp\Desktop\ONARIM İNŞAAT RESİM\IMG_04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76672"/>
            <a:ext cx="7920000"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12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hp\Desktop\ONARIM İNŞAAT RESİM\IMG_05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476672"/>
            <a:ext cx="7920880" cy="59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8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C:\Users\hp\Desktop\ONARIM İNŞAAT RESİM\IMG_05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620688"/>
            <a:ext cx="7920000"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6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hp\Desktop\ONARIM İNŞAAT RESİM\IMG_066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57057"/>
            <a:ext cx="7920000"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41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1143000"/>
          </a:xfrm>
        </p:spPr>
        <p:txBody>
          <a:bodyPr>
            <a:normAutofit fontScale="90000"/>
          </a:bodyPr>
          <a:lstStyle/>
          <a:p>
            <a:r>
              <a:rPr lang="tr-TR" b="1" dirty="0" smtClean="0">
                <a:solidFill>
                  <a:srgbClr val="002060"/>
                </a:solidFill>
              </a:rPr>
              <a:t>2016 yılı Veteriner Fakültesinde Alt yapı sorunları giderildi. </a:t>
            </a:r>
            <a:endParaRPr lang="tr-TR" b="1" dirty="0">
              <a:solidFill>
                <a:srgbClr val="002060"/>
              </a:solidFill>
            </a:endParaRPr>
          </a:p>
        </p:txBody>
      </p:sp>
      <p:sp>
        <p:nvSpPr>
          <p:cNvPr id="3" name="2 İçerik Yer Tutucusu"/>
          <p:cNvSpPr>
            <a:spLocks noGrp="1"/>
          </p:cNvSpPr>
          <p:nvPr>
            <p:ph idx="1"/>
          </p:nvPr>
        </p:nvSpPr>
        <p:spPr>
          <a:xfrm>
            <a:off x="428596" y="1714488"/>
            <a:ext cx="8229600" cy="4389120"/>
          </a:xfrm>
        </p:spPr>
        <p:txBody>
          <a:bodyPr>
            <a:normAutofit fontScale="85000" lnSpcReduction="20000"/>
          </a:bodyPr>
          <a:lstStyle/>
          <a:p>
            <a:pPr lvl="0"/>
            <a:r>
              <a:rPr lang="tr-TR" b="1" dirty="0" smtClean="0"/>
              <a:t>Asansörlerin devre dışı olması- </a:t>
            </a:r>
            <a:r>
              <a:rPr lang="tr-TR" b="1" dirty="0">
                <a:solidFill>
                  <a:srgbClr val="FF0000"/>
                </a:solidFill>
              </a:rPr>
              <a:t>2</a:t>
            </a:r>
            <a:r>
              <a:rPr lang="tr-TR" b="1" dirty="0" smtClean="0">
                <a:solidFill>
                  <a:srgbClr val="FF0000"/>
                </a:solidFill>
              </a:rPr>
              <a:t> adet asansörün yeniden yapılması ve kullanıma sunulması.</a:t>
            </a:r>
            <a:endParaRPr lang="tr-TR" dirty="0" smtClean="0">
              <a:solidFill>
                <a:srgbClr val="FF0000"/>
              </a:solidFill>
            </a:endParaRPr>
          </a:p>
          <a:p>
            <a:pPr lvl="0"/>
            <a:r>
              <a:rPr lang="tr-TR" b="1" dirty="0" smtClean="0"/>
              <a:t> Pencerelerin izolasyonu, çatı problemleri- </a:t>
            </a:r>
            <a:r>
              <a:rPr lang="tr-TR" b="1" dirty="0" smtClean="0">
                <a:solidFill>
                  <a:srgbClr val="FF0000"/>
                </a:solidFill>
              </a:rPr>
              <a:t>akademik ve idari personellerin pencereleri </a:t>
            </a:r>
            <a:r>
              <a:rPr lang="tr-TR" b="1" dirty="0" err="1" smtClean="0">
                <a:solidFill>
                  <a:srgbClr val="FF0000"/>
                </a:solidFill>
              </a:rPr>
              <a:t>pimapen</a:t>
            </a:r>
            <a:r>
              <a:rPr lang="tr-TR" b="1" dirty="0" smtClean="0">
                <a:solidFill>
                  <a:srgbClr val="FF0000"/>
                </a:solidFill>
              </a:rPr>
              <a:t> olarak değiştirildi, çatı onarımı yapıldı.</a:t>
            </a:r>
          </a:p>
          <a:p>
            <a:pPr lvl="0"/>
            <a:r>
              <a:rPr lang="tr-TR" b="1" dirty="0" smtClean="0"/>
              <a:t>Giriş Merdivenlerinin bozukluğu- </a:t>
            </a:r>
            <a:r>
              <a:rPr lang="tr-TR" b="1" dirty="0" smtClean="0">
                <a:solidFill>
                  <a:srgbClr val="FF0000"/>
                </a:solidFill>
              </a:rPr>
              <a:t>bazalt taştan yeniden yapıldı.</a:t>
            </a:r>
            <a:endParaRPr lang="tr-TR" dirty="0" smtClean="0">
              <a:solidFill>
                <a:srgbClr val="FF0000"/>
              </a:solidFill>
            </a:endParaRPr>
          </a:p>
          <a:p>
            <a:pPr lvl="0"/>
            <a:r>
              <a:rPr lang="tr-TR" b="1" dirty="0" smtClean="0"/>
              <a:t>Öğrenci yemekhane, kantin şartlarının düzeltilmesi- </a:t>
            </a:r>
            <a:r>
              <a:rPr lang="tr-TR" b="1" dirty="0" smtClean="0">
                <a:solidFill>
                  <a:srgbClr val="FF0000"/>
                </a:solidFill>
              </a:rPr>
              <a:t>kanalizasyon problemi, temizlik problemleri giderildi.</a:t>
            </a:r>
            <a:endParaRPr lang="tr-TR" dirty="0" smtClean="0">
              <a:solidFill>
                <a:srgbClr val="FF0000"/>
              </a:solidFill>
            </a:endParaRPr>
          </a:p>
          <a:p>
            <a:pPr lvl="0"/>
            <a:r>
              <a:rPr lang="tr-TR" b="1" dirty="0" smtClean="0"/>
              <a:t>Jeneratörün bulunmaması- </a:t>
            </a:r>
            <a:r>
              <a:rPr lang="tr-TR" b="1" dirty="0" smtClean="0">
                <a:solidFill>
                  <a:srgbClr val="FF0000"/>
                </a:solidFill>
              </a:rPr>
              <a:t>2 blok ve polikliniğe yetecek 2 adet yeni jeneratörün montajı yapıldı.</a:t>
            </a:r>
          </a:p>
          <a:p>
            <a:pPr lvl="0"/>
            <a:r>
              <a:rPr lang="tr-TR" b="1" dirty="0" smtClean="0">
                <a:solidFill>
                  <a:srgbClr val="FF0000"/>
                </a:solidFill>
              </a:rPr>
              <a:t>Çatı akıntıları giderildi.</a:t>
            </a:r>
          </a:p>
          <a:p>
            <a:pPr lvl="0"/>
            <a:r>
              <a:rPr lang="tr-TR" b="1" dirty="0" smtClean="0">
                <a:solidFill>
                  <a:srgbClr val="FF0000"/>
                </a:solidFill>
              </a:rPr>
              <a:t>Bahçe düzenlemeleri ve temizliğine önem verildi.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Yeni Projelerimiz - 2</a:t>
            </a:r>
            <a:endParaRPr lang="tr-TR" dirty="0"/>
          </a:p>
        </p:txBody>
      </p:sp>
      <p:sp>
        <p:nvSpPr>
          <p:cNvPr id="3" name="İçerik Yer Tutucusu 2"/>
          <p:cNvSpPr>
            <a:spLocks noGrp="1"/>
          </p:cNvSpPr>
          <p:nvPr>
            <p:ph idx="1"/>
          </p:nvPr>
        </p:nvSpPr>
        <p:spPr/>
        <p:txBody>
          <a:bodyPr>
            <a:normAutofit/>
          </a:bodyPr>
          <a:lstStyle/>
          <a:p>
            <a:pPr algn="just"/>
            <a:r>
              <a:rPr lang="tr-TR" b="1" i="1" dirty="0" err="1"/>
              <a:t>Güneyoğu</a:t>
            </a:r>
            <a:r>
              <a:rPr lang="tr-TR" b="1" i="1" dirty="0"/>
              <a:t> Anadolu Bölgesinde Gökkuşağı Alabalığı İşletmelerinde Bakteriyel Enfeksiyonların Araştırılması İklimin Bu Enfeksiyonlar Üzerine Etkisinin Tespiti ve Sağlıklı İşletmeciliğin Teşvik </a:t>
            </a:r>
            <a:r>
              <a:rPr lang="tr-TR" b="1" i="1" dirty="0" smtClean="0"/>
              <a:t>Edilmesi</a:t>
            </a:r>
          </a:p>
          <a:p>
            <a:pPr algn="just"/>
            <a:endParaRPr lang="tr-TR" dirty="0"/>
          </a:p>
          <a:p>
            <a:pPr algn="just"/>
            <a:r>
              <a:rPr lang="tr-TR" dirty="0" smtClean="0"/>
              <a:t>Destekleyen Kuruluş: GAP</a:t>
            </a:r>
          </a:p>
          <a:p>
            <a:pPr algn="just"/>
            <a:r>
              <a:rPr lang="tr-TR" dirty="0" smtClean="0"/>
              <a:t>Yürütücü: Dr. </a:t>
            </a:r>
            <a:r>
              <a:rPr lang="tr-TR" dirty="0" err="1" smtClean="0"/>
              <a:t>Öğr</a:t>
            </a:r>
            <a:r>
              <a:rPr lang="tr-TR" dirty="0" smtClean="0"/>
              <a:t>. Üyesi Filiz ÖZCAN</a:t>
            </a:r>
          </a:p>
          <a:p>
            <a:pPr algn="just"/>
            <a:r>
              <a:rPr lang="tr-TR" dirty="0" smtClean="0"/>
              <a:t>Bütçe: 375.000 TL</a:t>
            </a:r>
            <a:endParaRPr lang="tr-TR" dirty="0"/>
          </a:p>
        </p:txBody>
      </p:sp>
    </p:spTree>
    <p:extLst>
      <p:ext uri="{BB962C8B-B14F-4D97-AF65-F5344CB8AC3E}">
        <p14:creationId xmlns:p14="http://schemas.microsoft.com/office/powerpoint/2010/main" val="3176319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Yeni Projelerimiz - 3</a:t>
            </a:r>
            <a:endParaRPr lang="tr-TR" dirty="0"/>
          </a:p>
        </p:txBody>
      </p:sp>
      <p:sp>
        <p:nvSpPr>
          <p:cNvPr id="3" name="İçerik Yer Tutucusu 2"/>
          <p:cNvSpPr>
            <a:spLocks noGrp="1"/>
          </p:cNvSpPr>
          <p:nvPr>
            <p:ph idx="1"/>
          </p:nvPr>
        </p:nvSpPr>
        <p:spPr/>
        <p:txBody>
          <a:bodyPr/>
          <a:lstStyle/>
          <a:p>
            <a:r>
              <a:rPr lang="tr-TR" b="1" i="1" dirty="0" smtClean="0"/>
              <a:t>Buzağılar Ölmesin Projesi</a:t>
            </a:r>
          </a:p>
          <a:p>
            <a:endParaRPr lang="tr-TR" dirty="0"/>
          </a:p>
          <a:p>
            <a:r>
              <a:rPr lang="tr-TR" dirty="0" smtClean="0"/>
              <a:t>Destekleyen Kuruluş: GAP</a:t>
            </a:r>
          </a:p>
          <a:p>
            <a:r>
              <a:rPr lang="tr-TR" dirty="0" smtClean="0"/>
              <a:t>Yürütücü: Doç. Dr. Neval Berrin ARSERİM</a:t>
            </a:r>
          </a:p>
          <a:p>
            <a:r>
              <a:rPr lang="tr-TR" dirty="0" smtClean="0"/>
              <a:t>Bütçesi: 300.000 TL</a:t>
            </a:r>
            <a:endParaRPr lang="tr-TR" dirty="0"/>
          </a:p>
        </p:txBody>
      </p:sp>
    </p:spTree>
    <p:extLst>
      <p:ext uri="{BB962C8B-B14F-4D97-AF65-F5344CB8AC3E}">
        <p14:creationId xmlns:p14="http://schemas.microsoft.com/office/powerpoint/2010/main" val="1755893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Yeni Projelerimiz - 4</a:t>
            </a:r>
            <a:endParaRPr lang="tr-TR" dirty="0"/>
          </a:p>
        </p:txBody>
      </p:sp>
      <p:sp>
        <p:nvSpPr>
          <p:cNvPr id="3" name="İçerik Yer Tutucusu 2"/>
          <p:cNvSpPr>
            <a:spLocks noGrp="1"/>
          </p:cNvSpPr>
          <p:nvPr>
            <p:ph idx="1"/>
          </p:nvPr>
        </p:nvSpPr>
        <p:spPr/>
        <p:txBody>
          <a:bodyPr/>
          <a:lstStyle/>
          <a:p>
            <a:r>
              <a:rPr lang="tr-TR" b="1" i="1" dirty="0" smtClean="0"/>
              <a:t>Kuzu ve Oğlaklar Ölmesin Projesi</a:t>
            </a:r>
          </a:p>
          <a:p>
            <a:endParaRPr lang="tr-TR" dirty="0"/>
          </a:p>
          <a:p>
            <a:r>
              <a:rPr lang="tr-TR" dirty="0" smtClean="0"/>
              <a:t>Destekleyen Kuruluş: GAP</a:t>
            </a:r>
          </a:p>
          <a:p>
            <a:r>
              <a:rPr lang="tr-TR" dirty="0" smtClean="0"/>
              <a:t>Yürütücü: Doç. Dr. Neval SAYIN İPEK</a:t>
            </a:r>
          </a:p>
          <a:p>
            <a:r>
              <a:rPr lang="tr-TR" dirty="0" smtClean="0"/>
              <a:t>Bütçesi: 300.000 TL</a:t>
            </a:r>
            <a:endParaRPr lang="tr-TR" dirty="0"/>
          </a:p>
        </p:txBody>
      </p:sp>
    </p:spTree>
    <p:extLst>
      <p:ext uri="{BB962C8B-B14F-4D97-AF65-F5344CB8AC3E}">
        <p14:creationId xmlns:p14="http://schemas.microsoft.com/office/powerpoint/2010/main" val="2274936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143000"/>
          </a:xfrm>
        </p:spPr>
        <p:txBody>
          <a:bodyPr>
            <a:noAutofit/>
          </a:bodyPr>
          <a:lstStyle/>
          <a:p>
            <a:pPr algn="just"/>
            <a:r>
              <a:rPr lang="tr-TR" sz="4400" dirty="0" smtClean="0"/>
              <a:t>Covid-19 İlaç Geliştirme Programına Katılımcı Olduğumuz Projemiz</a:t>
            </a:r>
            <a:endParaRPr lang="tr-TR" sz="4400" dirty="0"/>
          </a:p>
        </p:txBody>
      </p:sp>
      <p:sp>
        <p:nvSpPr>
          <p:cNvPr id="3" name="İçerik Yer Tutucusu 2"/>
          <p:cNvSpPr>
            <a:spLocks noGrp="1"/>
          </p:cNvSpPr>
          <p:nvPr>
            <p:ph idx="1"/>
          </p:nvPr>
        </p:nvSpPr>
        <p:spPr>
          <a:xfrm>
            <a:off x="457200" y="1935480"/>
            <a:ext cx="8229600" cy="4661872"/>
          </a:xfrm>
        </p:spPr>
        <p:txBody>
          <a:bodyPr>
            <a:normAutofit fontScale="92500"/>
          </a:bodyPr>
          <a:lstStyle/>
          <a:p>
            <a:r>
              <a:rPr lang="tr-TR" b="1" i="1" dirty="0"/>
              <a:t>SARS-CoV-2 (COVID-19) </a:t>
            </a:r>
            <a:r>
              <a:rPr lang="tr-TR" b="1" i="1" dirty="0" err="1"/>
              <a:t>Spike</a:t>
            </a:r>
            <a:r>
              <a:rPr lang="tr-TR" b="1" i="1" dirty="0"/>
              <a:t> (S) Antijenine Karşı Kendiliğinden </a:t>
            </a:r>
            <a:r>
              <a:rPr lang="tr-TR" b="1" i="1" dirty="0" err="1"/>
              <a:t>Amplifiye</a:t>
            </a:r>
            <a:r>
              <a:rPr lang="tr-TR" b="1" i="1" dirty="0"/>
              <a:t> Olabilen </a:t>
            </a:r>
            <a:r>
              <a:rPr lang="tr-TR" b="1" i="1" dirty="0" err="1"/>
              <a:t>mRNA</a:t>
            </a:r>
            <a:r>
              <a:rPr lang="tr-TR" b="1" i="1" dirty="0"/>
              <a:t> Aşısının </a:t>
            </a:r>
            <a:r>
              <a:rPr lang="tr-TR" b="1" i="1" dirty="0" smtClean="0"/>
              <a:t>Geliştirilmesi</a:t>
            </a:r>
          </a:p>
          <a:p>
            <a:endParaRPr lang="tr-TR" b="1" i="1" dirty="0"/>
          </a:p>
          <a:p>
            <a:r>
              <a:rPr lang="tr-TR" i="1" dirty="0" smtClean="0"/>
              <a:t>Dr. </a:t>
            </a:r>
            <a:r>
              <a:rPr lang="tr-TR" i="1" dirty="0" err="1" smtClean="0"/>
              <a:t>Öğr</a:t>
            </a:r>
            <a:r>
              <a:rPr lang="tr-TR" i="1" dirty="0" smtClean="0"/>
              <a:t>. Üyesi Halil İbrahim YILDIRIM</a:t>
            </a:r>
            <a:endParaRPr lang="tr-TR" i="1" dirty="0"/>
          </a:p>
          <a:p>
            <a:endParaRPr lang="tr-TR" b="1" i="1" dirty="0" smtClean="0"/>
          </a:p>
          <a:p>
            <a:r>
              <a:rPr lang="tr-TR" dirty="0"/>
              <a:t>Destekleyen Kuruluş: </a:t>
            </a:r>
            <a:r>
              <a:rPr lang="tr-TR" dirty="0" smtClean="0"/>
              <a:t>TÜBİTAK</a:t>
            </a:r>
          </a:p>
          <a:p>
            <a:r>
              <a:rPr lang="tr-TR" dirty="0"/>
              <a:t>Ege Üniversitesi İlaç Geliştirme Ve </a:t>
            </a:r>
            <a:r>
              <a:rPr lang="tr-TR" dirty="0" err="1"/>
              <a:t>Farmakokinetik</a:t>
            </a:r>
            <a:r>
              <a:rPr lang="tr-TR" dirty="0"/>
              <a:t> Araştırma Uygulama Merkezi (ARGEFAR</a:t>
            </a:r>
            <a:r>
              <a:rPr lang="tr-TR" dirty="0" smtClean="0"/>
              <a:t>) - </a:t>
            </a:r>
            <a:r>
              <a:rPr lang="tr-TR" dirty="0"/>
              <a:t>Araştırma Programı Yöneticisi Kuruluş</a:t>
            </a:r>
          </a:p>
          <a:p>
            <a:r>
              <a:rPr lang="tr-TR" dirty="0" smtClean="0"/>
              <a:t>TÜBİTAK-MAM - </a:t>
            </a:r>
            <a:r>
              <a:rPr lang="tr-TR" dirty="0"/>
              <a:t>Araştırma Programı Yürütücüsü </a:t>
            </a:r>
            <a:r>
              <a:rPr lang="tr-TR" dirty="0" smtClean="0"/>
              <a:t>Kuruluş</a:t>
            </a:r>
          </a:p>
          <a:p>
            <a:endParaRPr lang="tr-TR" dirty="0"/>
          </a:p>
        </p:txBody>
      </p:sp>
    </p:spTree>
    <p:extLst>
      <p:ext uri="{BB962C8B-B14F-4D97-AF65-F5344CB8AC3E}">
        <p14:creationId xmlns:p14="http://schemas.microsoft.com/office/powerpoint/2010/main" val="3204635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dın Ketani\Desktop\115d0357-229c-4ad6-8a10-a5c0711fbfdd.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500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ydın Ketani\Desktop\b1d9b9e3-7161-4d33-ba0a-2e06e31ca32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3105" y="2084937"/>
            <a:ext cx="4581128"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78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t>2. Alt Yapı Projemiz</a:t>
            </a:r>
            <a:endParaRPr lang="tr-TR" dirty="0"/>
          </a:p>
        </p:txBody>
      </p:sp>
      <p:sp>
        <p:nvSpPr>
          <p:cNvPr id="3" name="2 İçerik Yer Tutucusu"/>
          <p:cNvSpPr>
            <a:spLocks noGrp="1"/>
          </p:cNvSpPr>
          <p:nvPr>
            <p:ph idx="1"/>
          </p:nvPr>
        </p:nvSpPr>
        <p:spPr>
          <a:xfrm>
            <a:off x="428596" y="1214422"/>
            <a:ext cx="8229600" cy="5310922"/>
          </a:xfrm>
        </p:spPr>
        <p:txBody>
          <a:bodyPr>
            <a:normAutofit fontScale="62500" lnSpcReduction="20000"/>
          </a:bodyPr>
          <a:lstStyle/>
          <a:p>
            <a:pPr>
              <a:buNone/>
            </a:pPr>
            <a:r>
              <a:rPr lang="tr-TR" dirty="0" smtClean="0"/>
              <a:t>1.Temel Bilimler ve Klinik Öncesi Bilimler Öğrenci Uygulama Laboratuvarlarının Kurulması </a:t>
            </a:r>
            <a:r>
              <a:rPr lang="tr-TR" b="1" dirty="0" smtClean="0">
                <a:solidFill>
                  <a:srgbClr val="7030A0"/>
                </a:solidFill>
              </a:rPr>
              <a:t>(</a:t>
            </a:r>
            <a:r>
              <a:rPr lang="tr-TR" b="1" dirty="0" err="1" smtClean="0">
                <a:solidFill>
                  <a:srgbClr val="7030A0"/>
                </a:solidFill>
              </a:rPr>
              <a:t>Prof.Dr</a:t>
            </a:r>
            <a:r>
              <a:rPr lang="tr-TR" b="1" dirty="0" smtClean="0">
                <a:solidFill>
                  <a:srgbClr val="7030A0"/>
                </a:solidFill>
              </a:rPr>
              <a:t>. Hakan SAĞSÖZ, Temel ve Klinik Öncesi Bilimler  Bölümü Öğretim Üyeleri ) </a:t>
            </a:r>
            <a:r>
              <a:rPr lang="tr-TR" dirty="0" smtClean="0"/>
              <a:t>DÜBAP destekli</a:t>
            </a:r>
          </a:p>
          <a:p>
            <a:pPr>
              <a:buNone/>
            </a:pPr>
            <a:endParaRPr lang="tr-TR" dirty="0" smtClean="0"/>
          </a:p>
          <a:p>
            <a:pPr>
              <a:buNone/>
            </a:pPr>
            <a:r>
              <a:rPr lang="tr-TR" dirty="0" smtClean="0"/>
              <a:t>2. Klinik Bilimler Bölümüne ait alt yapı projesi </a:t>
            </a:r>
            <a:r>
              <a:rPr lang="tr-TR" b="1" dirty="0" smtClean="0">
                <a:solidFill>
                  <a:srgbClr val="7030A0"/>
                </a:solidFill>
              </a:rPr>
              <a:t>( Prof. Dr. Servet BADEMKIRAN ve Klinik Bilimler  Bölümü Öğretim Üyeleri) DÜBAP destekli</a:t>
            </a:r>
          </a:p>
          <a:p>
            <a:pPr>
              <a:buNone/>
            </a:pPr>
            <a:endParaRPr lang="tr-TR" b="1" dirty="0" smtClean="0">
              <a:solidFill>
                <a:srgbClr val="7030A0"/>
              </a:solidFill>
            </a:endParaRPr>
          </a:p>
          <a:p>
            <a:pPr>
              <a:buNone/>
            </a:pPr>
            <a:r>
              <a:rPr lang="tr-TR" dirty="0" smtClean="0"/>
              <a:t>3. Dicle Üniversitesi Eğitim-Öğretim-Araştırma ve Uygulama Çiftliğinin  Kurulması </a:t>
            </a:r>
            <a:r>
              <a:rPr lang="tr-TR" b="1" dirty="0" smtClean="0">
                <a:solidFill>
                  <a:srgbClr val="7030A0"/>
                </a:solidFill>
              </a:rPr>
              <a:t>(Prof. Dr. M. Aydın KETANİ, </a:t>
            </a:r>
            <a:r>
              <a:rPr lang="tr-TR" b="1" dirty="0" err="1" smtClean="0">
                <a:solidFill>
                  <a:srgbClr val="7030A0"/>
                </a:solidFill>
              </a:rPr>
              <a:t>Doç.Dr</a:t>
            </a:r>
            <a:r>
              <a:rPr lang="tr-TR" b="1" dirty="0" smtClean="0">
                <a:solidFill>
                  <a:srgbClr val="7030A0"/>
                </a:solidFill>
              </a:rPr>
              <a:t>. Tahir BAYRIL,  Dr. Öğretim Üyesi  Ahmet ŞENER) DÜBAP destekli</a:t>
            </a:r>
          </a:p>
          <a:p>
            <a:pPr>
              <a:buNone/>
            </a:pPr>
            <a:endParaRPr lang="tr-TR" b="1" dirty="0" smtClean="0">
              <a:solidFill>
                <a:srgbClr val="7030A0"/>
              </a:solidFill>
            </a:endParaRPr>
          </a:p>
          <a:p>
            <a:pPr>
              <a:buNone/>
            </a:pPr>
            <a:r>
              <a:rPr lang="tr-TR" dirty="0" smtClean="0"/>
              <a:t>4. Koyun Ünitesine yönelik alt yapı projesi</a:t>
            </a:r>
            <a:r>
              <a:rPr lang="tr-TR" b="1" dirty="0" smtClean="0">
                <a:solidFill>
                  <a:srgbClr val="7030A0"/>
                </a:solidFill>
              </a:rPr>
              <a:t>( Doç. Dr. Tahir BAYRIL) DÜBAP destekli</a:t>
            </a:r>
          </a:p>
          <a:p>
            <a:pPr>
              <a:buNone/>
            </a:pPr>
            <a:endParaRPr lang="tr-TR" b="1" dirty="0" smtClean="0">
              <a:solidFill>
                <a:srgbClr val="7030A0"/>
              </a:solidFill>
            </a:endParaRPr>
          </a:p>
          <a:p>
            <a:pPr>
              <a:buNone/>
            </a:pPr>
            <a:r>
              <a:rPr lang="tr-TR" b="1" dirty="0" smtClean="0">
                <a:solidFill>
                  <a:schemeClr val="tx1">
                    <a:lumMod val="75000"/>
                    <a:lumOff val="25000"/>
                  </a:schemeClr>
                </a:solidFill>
              </a:rPr>
              <a:t>5. Anatomi ABD  </a:t>
            </a:r>
            <a:r>
              <a:rPr lang="tr-TR" b="1" dirty="0" err="1" smtClean="0">
                <a:solidFill>
                  <a:schemeClr val="tx1">
                    <a:lumMod val="75000"/>
                    <a:lumOff val="25000"/>
                  </a:schemeClr>
                </a:solidFill>
              </a:rPr>
              <a:t>Digital</a:t>
            </a:r>
            <a:r>
              <a:rPr lang="tr-TR" b="1" dirty="0" smtClean="0">
                <a:solidFill>
                  <a:schemeClr val="tx1">
                    <a:lumMod val="75000"/>
                    <a:lumOff val="25000"/>
                  </a:schemeClr>
                </a:solidFill>
              </a:rPr>
              <a:t> Uygulama </a:t>
            </a:r>
            <a:r>
              <a:rPr lang="tr-TR" b="1" dirty="0" err="1" smtClean="0">
                <a:solidFill>
                  <a:schemeClr val="tx1">
                    <a:lumMod val="75000"/>
                    <a:lumOff val="25000"/>
                  </a:schemeClr>
                </a:solidFill>
              </a:rPr>
              <a:t>Lab</a:t>
            </a:r>
            <a:r>
              <a:rPr lang="tr-TR" b="1" dirty="0" smtClean="0">
                <a:solidFill>
                  <a:schemeClr val="tx1">
                    <a:lumMod val="75000"/>
                    <a:lumOff val="25000"/>
                  </a:schemeClr>
                </a:solidFill>
              </a:rPr>
              <a:t>.</a:t>
            </a:r>
          </a:p>
          <a:p>
            <a:pPr>
              <a:buNone/>
            </a:pPr>
            <a:endParaRPr lang="tr-TR" b="1" dirty="0" smtClean="0">
              <a:solidFill>
                <a:schemeClr val="tx1">
                  <a:lumMod val="75000"/>
                  <a:lumOff val="25000"/>
                </a:schemeClr>
              </a:solidFill>
            </a:endParaRPr>
          </a:p>
          <a:p>
            <a:pPr>
              <a:buNone/>
            </a:pPr>
            <a:r>
              <a:rPr lang="tr-TR" b="1" dirty="0" smtClean="0">
                <a:solidFill>
                  <a:schemeClr val="tx1">
                    <a:lumMod val="75000"/>
                    <a:lumOff val="25000"/>
                  </a:schemeClr>
                </a:solidFill>
              </a:rPr>
              <a:t>6. Klinik Öncesi Bilimler Bölümü 2 Adet seminer salonu</a:t>
            </a:r>
            <a:r>
              <a:rPr lang="tr-TR" b="1" dirty="0">
                <a:solidFill>
                  <a:schemeClr val="tx1">
                    <a:lumMod val="75000"/>
                    <a:lumOff val="25000"/>
                  </a:schemeClr>
                </a:solidFill>
              </a:rPr>
              <a:t> </a:t>
            </a:r>
            <a:r>
              <a:rPr lang="tr-TR" b="1" dirty="0" smtClean="0">
                <a:solidFill>
                  <a:schemeClr val="tx1">
                    <a:lumMod val="75000"/>
                    <a:lumOff val="25000"/>
                  </a:schemeClr>
                </a:solidFill>
              </a:rPr>
              <a:t>ve </a:t>
            </a:r>
            <a:r>
              <a:rPr lang="tr-TR" b="1" dirty="0">
                <a:solidFill>
                  <a:schemeClr val="tx1">
                    <a:lumMod val="75000"/>
                    <a:lumOff val="25000"/>
                  </a:schemeClr>
                </a:solidFill>
              </a:rPr>
              <a:t>Ö</a:t>
            </a:r>
            <a:r>
              <a:rPr lang="tr-TR" b="1" dirty="0" smtClean="0">
                <a:solidFill>
                  <a:schemeClr val="tx1">
                    <a:lumMod val="75000"/>
                    <a:lumOff val="25000"/>
                  </a:schemeClr>
                </a:solidFill>
              </a:rPr>
              <a:t>ğrenci Uygulama </a:t>
            </a:r>
            <a:r>
              <a:rPr lang="tr-TR" b="1" dirty="0" err="1">
                <a:solidFill>
                  <a:schemeClr val="tx1">
                    <a:lumMod val="75000"/>
                    <a:lumOff val="25000"/>
                  </a:schemeClr>
                </a:solidFill>
              </a:rPr>
              <a:t>L</a:t>
            </a:r>
            <a:r>
              <a:rPr lang="tr-TR" b="1" dirty="0" err="1" smtClean="0">
                <a:solidFill>
                  <a:schemeClr val="tx1">
                    <a:lumMod val="75000"/>
                    <a:lumOff val="25000"/>
                  </a:schemeClr>
                </a:solidFill>
              </a:rPr>
              <a:t>ab</a:t>
            </a:r>
            <a:r>
              <a:rPr lang="tr-TR" b="1" dirty="0" smtClean="0">
                <a:solidFill>
                  <a:schemeClr val="tx1">
                    <a:lumMod val="75000"/>
                    <a:lumOff val="25000"/>
                  </a:schemeClr>
                </a:solidFill>
              </a:rPr>
              <a:t>.</a:t>
            </a:r>
          </a:p>
          <a:p>
            <a:pPr>
              <a:buNone/>
            </a:pPr>
            <a:endParaRPr lang="tr-TR" b="1" dirty="0" smtClean="0">
              <a:solidFill>
                <a:schemeClr val="tx1">
                  <a:lumMod val="75000"/>
                  <a:lumOff val="25000"/>
                </a:schemeClr>
              </a:solidFill>
            </a:endParaRPr>
          </a:p>
          <a:p>
            <a:pPr>
              <a:buNone/>
            </a:pPr>
            <a:r>
              <a:rPr lang="tr-TR" b="1" dirty="0" smtClean="0">
                <a:solidFill>
                  <a:schemeClr val="tx1">
                    <a:lumMod val="75000"/>
                    <a:lumOff val="25000"/>
                  </a:schemeClr>
                </a:solidFill>
              </a:rPr>
              <a:t>7. Klinik Bilimler Bölümü Toplantı Salonu, seminer salonu</a:t>
            </a:r>
          </a:p>
          <a:p>
            <a:pPr>
              <a:buNone/>
            </a:pPr>
            <a:endParaRPr lang="tr-TR" b="1" dirty="0" smtClean="0">
              <a:solidFill>
                <a:schemeClr val="tx1">
                  <a:lumMod val="75000"/>
                  <a:lumOff val="25000"/>
                </a:schemeClr>
              </a:solidFill>
            </a:endParaRPr>
          </a:p>
          <a:p>
            <a:pPr>
              <a:buNone/>
            </a:pPr>
            <a:r>
              <a:rPr lang="tr-TR" b="1" dirty="0" smtClean="0">
                <a:solidFill>
                  <a:schemeClr val="tx1">
                    <a:lumMod val="75000"/>
                    <a:lumOff val="25000"/>
                  </a:schemeClr>
                </a:solidFill>
              </a:rPr>
              <a:t>8. Besin ve Gıda Hijyeni ve Teknolojisi Bölümü Konferans salonu, toplantı salonunun asma tavan ve klima eksiklikleri giderildi.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Yeni klasör\20180926_13551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4077071"/>
            <a:ext cx="9144000" cy="1588277"/>
          </a:xfrm>
          <a:prstGeom prst="rect">
            <a:avLst/>
          </a:prstGeom>
          <a:noFill/>
        </p:spPr>
      </p:pic>
      <p:pic>
        <p:nvPicPr>
          <p:cNvPr id="7" name="6 Resim" descr="20180926_1357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0"/>
            <a:ext cx="5940152" cy="334133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 name="7 İçerik Yer Tutucusu" descr="20180926_13520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08720"/>
            <a:ext cx="4559828" cy="2564904"/>
          </a:xfrm>
        </p:spPr>
      </p:pic>
      <p:pic>
        <p:nvPicPr>
          <p:cNvPr id="9" name="8 Resim" descr="20180926_1354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1" y="908720"/>
            <a:ext cx="4563199" cy="2566800"/>
          </a:xfrm>
          <a:prstGeom prst="rect">
            <a:avLst/>
          </a:prstGeom>
        </p:spPr>
      </p:pic>
      <p:pic>
        <p:nvPicPr>
          <p:cNvPr id="11" name="10 Resim" descr="20180926_13580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61048"/>
            <a:ext cx="4559829" cy="2564904"/>
          </a:xfrm>
          <a:prstGeom prst="rect">
            <a:avLst/>
          </a:prstGeom>
        </p:spPr>
      </p:pic>
      <p:pic>
        <p:nvPicPr>
          <p:cNvPr id="12" name="11 Resim" descr="20180926_13583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0800" y="3861048"/>
            <a:ext cx="4563200" cy="25668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C:\Users\Yenii\Desktop\44625059_2118354561519147_1519148577048231936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57166"/>
            <a:ext cx="8858280" cy="59055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1054.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91680" y="0"/>
            <a:ext cx="5939200" cy="3340800"/>
          </a:xfrm>
        </p:spPr>
      </p:pic>
      <p:pic>
        <p:nvPicPr>
          <p:cNvPr id="6" name="5 Resim" descr="20180926_14114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37112"/>
            <a:ext cx="9144000" cy="15589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703912"/>
          </a:xfrm>
        </p:spPr>
        <p:txBody>
          <a:bodyPr/>
          <a:lstStyle/>
          <a:p>
            <a:r>
              <a:rPr lang="tr-TR" smtClean="0"/>
              <a:t> Tıbbi </a:t>
            </a:r>
            <a:r>
              <a:rPr lang="tr-TR" dirty="0" smtClean="0"/>
              <a:t>cihazların kalibrasyon çalışması bulunmamakta idi. Komisyon kurularak gerekli envanter çıkartılarak, cihazların kalibrasyon çalışmaları yapılacak.</a:t>
            </a:r>
          </a:p>
          <a:p>
            <a:r>
              <a:rPr lang="tr-TR" dirty="0" smtClean="0"/>
              <a:t>Günümüze kadar Gıda Araştırma Laboratuvarımızın Cihazların kalibrasyon ve laboratuvar akreditasyonu olmadığı için, bu sorun giderilinceye kadar Gıda analiz işlemlerine bölüm kurul kararı dikkate alınarak ara verildi.</a:t>
            </a:r>
          </a:p>
          <a:p>
            <a:r>
              <a:rPr lang="tr-TR" dirty="0" smtClean="0"/>
              <a:t>Daha öneki yıllarda </a:t>
            </a:r>
            <a:r>
              <a:rPr lang="tr-TR" dirty="0"/>
              <a:t>Gıda / Besin Hijyeni ve Teknolojisi  </a:t>
            </a:r>
            <a:r>
              <a:rPr lang="tr-TR" dirty="0" smtClean="0"/>
              <a:t>Bölümümüz bünyesinde inşa edilmiş Konferans ve Toplantı odasının salon tipi klimaları alındı.</a:t>
            </a:r>
            <a:endParaRPr lang="tr-TR" dirty="0"/>
          </a:p>
        </p:txBody>
      </p:sp>
    </p:spTree>
    <p:extLst>
      <p:ext uri="{BB962C8B-B14F-4D97-AF65-F5344CB8AC3E}">
        <p14:creationId xmlns:p14="http://schemas.microsoft.com/office/powerpoint/2010/main" val="3454686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80926_14103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476672"/>
            <a:ext cx="4563200" cy="2566800"/>
          </a:xfrm>
        </p:spPr>
      </p:pic>
      <p:pic>
        <p:nvPicPr>
          <p:cNvPr id="5" name="4 Resim" descr="20180926_14103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800" y="3284984"/>
            <a:ext cx="4563200" cy="2566800"/>
          </a:xfrm>
          <a:prstGeom prst="rect">
            <a:avLst/>
          </a:prstGeom>
        </p:spPr>
      </p:pic>
      <p:pic>
        <p:nvPicPr>
          <p:cNvPr id="6" name="5 Resim" descr="20180926_1412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800" y="476672"/>
            <a:ext cx="4563200" cy="2566800"/>
          </a:xfrm>
          <a:prstGeom prst="rect">
            <a:avLst/>
          </a:prstGeom>
        </p:spPr>
      </p:pic>
      <p:pic>
        <p:nvPicPr>
          <p:cNvPr id="7" name="6 Resim" descr="20180926_14120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84984"/>
            <a:ext cx="4563200" cy="25668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20180926_141813.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8662" y="0"/>
            <a:ext cx="6955136" cy="3912264"/>
          </a:xfrm>
        </p:spPr>
      </p:pic>
      <p:pic>
        <p:nvPicPr>
          <p:cNvPr id="6" name="5 Resim" descr="20180926_1417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93096"/>
            <a:ext cx="9144000" cy="164866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150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052736"/>
            <a:ext cx="4563200" cy="2566800"/>
          </a:xfrm>
        </p:spPr>
      </p:pic>
      <p:pic>
        <p:nvPicPr>
          <p:cNvPr id="5" name="4 Resim" descr="20180926_1415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2736"/>
            <a:ext cx="4563200" cy="2566800"/>
          </a:xfrm>
          <a:prstGeom prst="rect">
            <a:avLst/>
          </a:prstGeom>
        </p:spPr>
      </p:pic>
      <p:pic>
        <p:nvPicPr>
          <p:cNvPr id="6" name="5 Resim" descr="20180926_1417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61048"/>
            <a:ext cx="4563200" cy="2566800"/>
          </a:xfrm>
          <a:prstGeom prst="rect">
            <a:avLst/>
          </a:prstGeom>
        </p:spPr>
      </p:pic>
      <p:pic>
        <p:nvPicPr>
          <p:cNvPr id="7" name="6 Resim" descr="20180926_14171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0800" y="3861048"/>
            <a:ext cx="4563200" cy="2566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20180926_141955.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3933056"/>
            <a:ext cx="9144290" cy="2016224"/>
          </a:xfrm>
        </p:spPr>
      </p:pic>
      <p:pic>
        <p:nvPicPr>
          <p:cNvPr id="5122" name="Picture 2" descr="C:\Users\User\Desktop\Yeni klasör\20180926_1420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14" y="0"/>
            <a:ext cx="6604004" cy="371475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191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196752"/>
            <a:ext cx="4563200" cy="2566800"/>
          </a:xfrm>
        </p:spPr>
      </p:pic>
      <p:pic>
        <p:nvPicPr>
          <p:cNvPr id="5" name="4 Resim" descr="20180926_14192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96752"/>
            <a:ext cx="4563200" cy="2566800"/>
          </a:xfrm>
          <a:prstGeom prst="rect">
            <a:avLst/>
          </a:prstGeom>
        </p:spPr>
      </p:pic>
      <p:pic>
        <p:nvPicPr>
          <p:cNvPr id="6" name="5 Resim" descr="20180926_14192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4041810"/>
            <a:ext cx="4563200" cy="25668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20180926_14221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4725144"/>
            <a:ext cx="8892480" cy="1517879"/>
          </a:xfrm>
        </p:spPr>
      </p:pic>
      <p:pic>
        <p:nvPicPr>
          <p:cNvPr id="6146" name="Picture 2" descr="C:\Users\User\Desktop\Yeni klasör\20180926_1420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0430" y="142852"/>
            <a:ext cx="2508310" cy="445921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205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340768"/>
            <a:ext cx="4563200" cy="2566800"/>
          </a:xfrm>
        </p:spPr>
      </p:pic>
      <p:pic>
        <p:nvPicPr>
          <p:cNvPr id="5" name="4 Resim" descr="20180926_1421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744" y="4077072"/>
            <a:ext cx="4563200" cy="2566800"/>
          </a:xfrm>
          <a:prstGeom prst="rect">
            <a:avLst/>
          </a:prstGeom>
        </p:spPr>
      </p:pic>
      <p:pic>
        <p:nvPicPr>
          <p:cNvPr id="6" name="5 Resim" descr="20180926_14210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40768"/>
            <a:ext cx="4563200" cy="25668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20180926_14295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544" y="3789040"/>
            <a:ext cx="8229600" cy="2444214"/>
          </a:xfrm>
        </p:spPr>
      </p:pic>
      <p:pic>
        <p:nvPicPr>
          <p:cNvPr id="7170" name="Picture 2" descr="C:\Users\User\Desktop\Yeni klasör\20180926_1427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0"/>
            <a:ext cx="5939200" cy="33408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290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196752"/>
            <a:ext cx="4563200" cy="2566800"/>
          </a:xfrm>
        </p:spPr>
      </p:pic>
      <p:pic>
        <p:nvPicPr>
          <p:cNvPr id="5" name="4 Resim" descr="20180926_1429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96752"/>
            <a:ext cx="4563200" cy="2566800"/>
          </a:xfrm>
          <a:prstGeom prst="rect">
            <a:avLst/>
          </a:prstGeom>
        </p:spPr>
      </p:pic>
      <p:pic>
        <p:nvPicPr>
          <p:cNvPr id="6" name="5 Resim" descr="20180926_14300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4077072"/>
            <a:ext cx="4563200" cy="25668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311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60" y="1052736"/>
            <a:ext cx="7803444" cy="43894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389120"/>
          </a:xfrm>
        </p:spPr>
        <p:txBody>
          <a:bodyPr>
            <a:normAutofit fontScale="70000" lnSpcReduction="20000"/>
          </a:bodyPr>
          <a:lstStyle/>
          <a:p>
            <a:r>
              <a:rPr lang="tr-TR" dirty="0" smtClean="0"/>
              <a:t>Gıda / Besin Hijyeni ve Teknolojisi  Bölümüzde  görevli öğretim üyelerimizin odalarının asma tavanı yapıldı.</a:t>
            </a:r>
          </a:p>
          <a:p>
            <a:r>
              <a:rPr lang="tr-TR" dirty="0" smtClean="0"/>
              <a:t>Fakültemiz bünyesinde görev yapan tüm öğretim elemanlarının (Araştırma Görevlisi Öğretim üyesi ayrımı yapılmadan) odalarındaki eksik </a:t>
            </a:r>
            <a:r>
              <a:rPr lang="tr-TR" dirty="0" err="1" smtClean="0"/>
              <a:t>split</a:t>
            </a:r>
            <a:r>
              <a:rPr lang="tr-TR" dirty="0" smtClean="0"/>
              <a:t> klimalar tamamlandı.</a:t>
            </a:r>
          </a:p>
          <a:p>
            <a:r>
              <a:rPr lang="tr-TR" dirty="0" smtClean="0"/>
              <a:t>Kat görevlilerin kullandıkları odalar klimalı ve hijyenik bir ortama dönüştürüldü.</a:t>
            </a:r>
          </a:p>
          <a:p>
            <a:r>
              <a:rPr lang="tr-TR" dirty="0" smtClean="0"/>
              <a:t>Bölümlerin sekreter odaları oluşturuldu, teknik donanımları tamamlandı.</a:t>
            </a:r>
          </a:p>
          <a:p>
            <a:r>
              <a:rPr lang="tr-TR" dirty="0" smtClean="0"/>
              <a:t>Fakültemizin kuruluş aşamasında büyük katkıları olan </a:t>
            </a:r>
            <a:r>
              <a:rPr lang="tr-TR" b="1" dirty="0" smtClean="0">
                <a:solidFill>
                  <a:srgbClr val="FF0000"/>
                </a:solidFill>
              </a:rPr>
              <a:t>Prof. Dr. Servet SEKİN </a:t>
            </a:r>
            <a:r>
              <a:rPr lang="tr-TR" dirty="0" smtClean="0"/>
              <a:t>Hocamızın ismini yaşatmak üzere Fakülte Dekanlığımızın önerisi ile  Üniversite Yönetim Kurulu Onayı ile Fakülte Polikliniğimize ismini verdik.</a:t>
            </a:r>
          </a:p>
          <a:p>
            <a:r>
              <a:rPr lang="tr-TR" dirty="0" smtClean="0"/>
              <a:t>Tüm </a:t>
            </a:r>
            <a:r>
              <a:rPr lang="tr-TR" dirty="0" err="1" smtClean="0"/>
              <a:t>ÖYP’liler</a:t>
            </a:r>
            <a:r>
              <a:rPr lang="tr-TR" dirty="0" smtClean="0"/>
              <a:t> hak etmiş olduğu harcırahlar zamanında ödendi.</a:t>
            </a:r>
          </a:p>
          <a:p>
            <a:r>
              <a:rPr lang="tr-TR" dirty="0" smtClean="0"/>
              <a:t>Daha önceki yıllarda </a:t>
            </a:r>
            <a:r>
              <a:rPr lang="tr-TR" dirty="0" err="1" smtClean="0"/>
              <a:t>DÜBAP’ta</a:t>
            </a:r>
            <a:r>
              <a:rPr lang="tr-TR" dirty="0" smtClean="0"/>
              <a:t> Dekanlıkça kişilerin araştırma proje hazırlama ve alt yapı proje verme kısıtlaması ortadan kalktı. </a:t>
            </a:r>
            <a:r>
              <a:rPr lang="tr-TR" dirty="0" err="1"/>
              <a:t>DÜBAP’ta</a:t>
            </a:r>
            <a:r>
              <a:rPr lang="tr-TR" dirty="0"/>
              <a:t> ş</a:t>
            </a:r>
            <a:r>
              <a:rPr lang="tr-TR" dirty="0" smtClean="0"/>
              <a:t>u anda başta Dr. Arş. Gör. Olmak üzere tüm öğretim üyelerimizin projeleri desteklenmiştir.</a:t>
            </a:r>
            <a:endParaRPr lang="tr-TR" dirty="0"/>
          </a:p>
        </p:txBody>
      </p:sp>
    </p:spTree>
    <p:extLst>
      <p:ext uri="{BB962C8B-B14F-4D97-AF65-F5344CB8AC3E}">
        <p14:creationId xmlns:p14="http://schemas.microsoft.com/office/powerpoint/2010/main" val="586461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20180926_143349.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2276872"/>
            <a:ext cx="4563200" cy="2566800"/>
          </a:xfrm>
        </p:spPr>
      </p:pic>
      <p:pic>
        <p:nvPicPr>
          <p:cNvPr id="7" name="6 Resim" descr="20180926_1433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6872"/>
            <a:ext cx="4563200" cy="25668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20180926_1435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507" y="1340768"/>
            <a:ext cx="8832981" cy="496855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İçerik Yer Tutucusu" descr="20180926_1434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0800" y="3661612"/>
            <a:ext cx="4563200" cy="2566800"/>
          </a:xfrm>
          <a:prstGeom prst="rect">
            <a:avLst/>
          </a:prstGeom>
        </p:spPr>
      </p:pic>
      <p:pic>
        <p:nvPicPr>
          <p:cNvPr id="5" name="4 Resim" descr="20180926_1434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61612"/>
            <a:ext cx="4563200" cy="2566800"/>
          </a:xfrm>
          <a:prstGeom prst="rect">
            <a:avLst/>
          </a:prstGeom>
        </p:spPr>
      </p:pic>
      <p:pic>
        <p:nvPicPr>
          <p:cNvPr id="6" name="5 Resim" descr="20180926_14344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800" y="709284"/>
            <a:ext cx="4563200" cy="2566800"/>
          </a:xfrm>
          <a:prstGeom prst="rect">
            <a:avLst/>
          </a:prstGeom>
        </p:spPr>
      </p:pic>
      <p:pic>
        <p:nvPicPr>
          <p:cNvPr id="7" name="6 Resim" descr="20180926_14344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09284"/>
            <a:ext cx="4563200" cy="25668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8194" name="Picture 2" descr="C:\Users\User\Desktop\Yeni klasör\20180926_1438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4704"/>
            <a:ext cx="9144000" cy="51435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393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988840"/>
            <a:ext cx="4563200" cy="2566800"/>
          </a:xfrm>
        </p:spPr>
      </p:pic>
      <p:pic>
        <p:nvPicPr>
          <p:cNvPr id="5" name="4 Resim" descr="20180926_1439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88840"/>
            <a:ext cx="4563200" cy="2566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20180926_14405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3582017"/>
            <a:ext cx="5616624" cy="3159351"/>
          </a:xfrm>
          <a:prstGeom prst="rect">
            <a:avLst/>
          </a:prstGeom>
        </p:spPr>
      </p:pic>
      <p:pic>
        <p:nvPicPr>
          <p:cNvPr id="6" name="5 Resim" descr="20180926_1441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25633"/>
            <a:ext cx="5616624" cy="315935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492896"/>
            <a:ext cx="8229600" cy="1143000"/>
          </a:xfrm>
        </p:spPr>
        <p:txBody>
          <a:bodyPr>
            <a:normAutofit fontScale="90000"/>
          </a:bodyPr>
          <a:lstStyle/>
          <a:p>
            <a:r>
              <a:rPr lang="tr-TR" dirty="0" smtClean="0"/>
              <a:t>Konferans Salonun asma tavan ve </a:t>
            </a:r>
            <a:r>
              <a:rPr lang="tr-TR" dirty="0" err="1" smtClean="0"/>
              <a:t>Led</a:t>
            </a:r>
            <a:r>
              <a:rPr lang="tr-TR" dirty="0" smtClean="0"/>
              <a:t> aydınlatma işlemi yapıldı.</a:t>
            </a:r>
            <a:endParaRPr lang="tr-TR" dirty="0"/>
          </a:p>
        </p:txBody>
      </p:sp>
    </p:spTree>
    <p:extLst>
      <p:ext uri="{BB962C8B-B14F-4D97-AF65-F5344CB8AC3E}">
        <p14:creationId xmlns:p14="http://schemas.microsoft.com/office/powerpoint/2010/main" val="1901251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415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80800" y="1196752"/>
            <a:ext cx="4563200" cy="2566800"/>
          </a:xfrm>
        </p:spPr>
      </p:pic>
      <p:pic>
        <p:nvPicPr>
          <p:cNvPr id="5" name="4 Resim" descr="20180926_1441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96752"/>
            <a:ext cx="4563200" cy="2566800"/>
          </a:xfrm>
          <a:prstGeom prst="rect">
            <a:avLst/>
          </a:prstGeom>
        </p:spPr>
      </p:pic>
      <p:pic>
        <p:nvPicPr>
          <p:cNvPr id="6" name="5 Resim" descr="20180926_14421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696" y="4077072"/>
            <a:ext cx="4563200" cy="25668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924944"/>
            <a:ext cx="8229600" cy="1143000"/>
          </a:xfrm>
        </p:spPr>
        <p:txBody>
          <a:bodyPr>
            <a:normAutofit fontScale="90000"/>
          </a:bodyPr>
          <a:lstStyle/>
          <a:p>
            <a:r>
              <a:rPr lang="tr-TR" dirty="0" smtClean="0">
                <a:solidFill>
                  <a:srgbClr val="FF0000"/>
                </a:solidFill>
              </a:rPr>
              <a:t>Poliklinikte yapılan düzenlemeler</a:t>
            </a:r>
            <a:br>
              <a:rPr lang="tr-TR" dirty="0" smtClean="0">
                <a:solidFill>
                  <a:srgbClr val="FF0000"/>
                </a:solidFill>
              </a:rPr>
            </a:br>
            <a:endParaRPr lang="tr-TR" dirty="0">
              <a:solidFill>
                <a:srgbClr val="FF0000"/>
              </a:solidFill>
            </a:endParaRPr>
          </a:p>
        </p:txBody>
      </p:sp>
    </p:spTree>
    <p:extLst>
      <p:ext uri="{BB962C8B-B14F-4D97-AF65-F5344CB8AC3E}">
        <p14:creationId xmlns:p14="http://schemas.microsoft.com/office/powerpoint/2010/main" val="318671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ydın Ketani\Desktop\1e635866-7e8c-4f9b-8eed-a0bef687a9d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67744" y="180640"/>
            <a:ext cx="4104456" cy="634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5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ydın Ketani\Desktop\f9fbd5e5-fdfa-4dfb-8c31-807ca01d5e0d.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0" y="692696"/>
            <a:ext cx="3724125" cy="496550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ydın Ketani\Desktop\f67c7011-665a-4b64-bc58-fdc40f332b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768962"/>
            <a:ext cx="3816424" cy="508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27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hp\Desktop\BRİFİNG RAPORU\WhatsApp Image 2020-06-23 at 12.58.3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22" y="0"/>
            <a:ext cx="5284657"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BRİFİNG RAPORU\WhatsApp Image 2020-06-23 at 12.57.32 (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6456" y="3491131"/>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Desktop\BRİFİNG RAPORU\WhatsApp Image 2020-06-23 at 12.57.32 (2).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2658" y="3480894"/>
            <a:ext cx="3157293" cy="32604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p\Desktop\BRİFİNG RAPORU\WhatsApp Image 2020-06-23 at 12.57.33 (1).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61800" y="253484"/>
            <a:ext cx="2914656" cy="32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672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ydın Ketani\Desktop\c51f7055-ebb6-4246-9aba-d3949371997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16633"/>
            <a:ext cx="4800533"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ydın Ketani\Desktop\57c79621-4a39-4b8e-8e62-98e35f6402d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840" y="2492896"/>
            <a:ext cx="5507765" cy="4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682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8229600" cy="1143000"/>
          </a:xfrm>
        </p:spPr>
        <p:txBody>
          <a:bodyPr>
            <a:normAutofit fontScale="90000"/>
          </a:bodyPr>
          <a:lstStyle/>
          <a:p>
            <a:r>
              <a:rPr lang="tr-TR" dirty="0" smtClean="0"/>
              <a:t>Proje Yürütücülüğünü Doç. Dr. Neval Berrin ARSERİM ‘in yaptığı-2019</a:t>
            </a:r>
            <a:endParaRPr lang="tr-TR" dirty="0"/>
          </a:p>
        </p:txBody>
      </p:sp>
      <p:sp>
        <p:nvSpPr>
          <p:cNvPr id="3" name="İçerik Yer Tutucusu 2"/>
          <p:cNvSpPr>
            <a:spLocks noGrp="1"/>
          </p:cNvSpPr>
          <p:nvPr>
            <p:ph idx="1"/>
          </p:nvPr>
        </p:nvSpPr>
        <p:spPr>
          <a:xfrm>
            <a:off x="395536" y="2852936"/>
            <a:ext cx="8229600" cy="4389120"/>
          </a:xfrm>
        </p:spPr>
        <p:txBody>
          <a:bodyPr/>
          <a:lstStyle/>
          <a:p>
            <a:r>
              <a:rPr lang="tr-TR" dirty="0" err="1" smtClean="0"/>
              <a:t>Healt</a:t>
            </a:r>
            <a:r>
              <a:rPr lang="tr-TR" dirty="0" smtClean="0"/>
              <a:t> </a:t>
            </a:r>
            <a:r>
              <a:rPr lang="tr-TR" dirty="0" err="1" smtClean="0"/>
              <a:t>Securty</a:t>
            </a:r>
            <a:r>
              <a:rPr lang="tr-TR" dirty="0" smtClean="0"/>
              <a:t> Partner ‘in destekleri ile  Suriyeli Öğrencilere Terminoloji kapsamında Dijital Anatomi Laboratuvarı kuruldu.</a:t>
            </a:r>
          </a:p>
          <a:p>
            <a:r>
              <a:rPr lang="tr-TR" dirty="0" smtClean="0"/>
              <a:t>Laboratuvarda akılı tahta ve dijital donanıma sahiptir.</a:t>
            </a:r>
            <a:endParaRPr lang="tr-TR" dirty="0"/>
          </a:p>
        </p:txBody>
      </p:sp>
    </p:spTree>
    <p:extLst>
      <p:ext uri="{BB962C8B-B14F-4D97-AF65-F5344CB8AC3E}">
        <p14:creationId xmlns:p14="http://schemas.microsoft.com/office/powerpoint/2010/main" val="2765828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C:\Users\hp\Desktop\BRİFİNG RAPORU\WhatsApp Image 2020-06-24 at 12.48.21 (2).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052736"/>
            <a:ext cx="7920000" cy="445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006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hp\Desktop\BRİFİNG RAPORU\WhatsApp Image 2020-06-24 at 12.48.21 (1).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400000" cy="303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BRİFİNG RAPORU\WhatsApp Image 2020-06-24 at 12.48.2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000" y="3847884"/>
            <a:ext cx="5400000" cy="303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77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772816"/>
            <a:ext cx="8229600" cy="1143000"/>
          </a:xfrm>
        </p:spPr>
        <p:txBody>
          <a:bodyPr>
            <a:normAutofit fontScale="90000"/>
          </a:bodyPr>
          <a:lstStyle/>
          <a:p>
            <a:r>
              <a:rPr lang="tr-TR" dirty="0" smtClean="0"/>
              <a:t>Dekanlık Toplantı Odasındaki düzenlemeler</a:t>
            </a:r>
            <a:br>
              <a:rPr lang="tr-TR" dirty="0" smtClean="0"/>
            </a:br>
            <a:endParaRPr lang="tr-TR" dirty="0"/>
          </a:p>
        </p:txBody>
      </p:sp>
      <p:sp>
        <p:nvSpPr>
          <p:cNvPr id="4" name="Dikdörtgen 3"/>
          <p:cNvSpPr/>
          <p:nvPr/>
        </p:nvSpPr>
        <p:spPr>
          <a:xfrm>
            <a:off x="704984" y="3105835"/>
            <a:ext cx="7848872" cy="1569660"/>
          </a:xfrm>
          <a:prstGeom prst="rect">
            <a:avLst/>
          </a:prstGeom>
        </p:spPr>
        <p:txBody>
          <a:bodyPr wrap="square">
            <a:spAutoFit/>
          </a:bodyPr>
          <a:lstStyle/>
          <a:p>
            <a:r>
              <a:rPr lang="tr-TR" sz="4800" dirty="0"/>
              <a:t>A</a:t>
            </a:r>
            <a:r>
              <a:rPr lang="tr-TR" sz="4800" dirty="0" smtClean="0"/>
              <a:t>sma </a:t>
            </a:r>
            <a:r>
              <a:rPr lang="tr-TR" sz="4800" dirty="0"/>
              <a:t>tavan ve </a:t>
            </a:r>
            <a:r>
              <a:rPr lang="tr-TR" sz="4800" dirty="0" err="1"/>
              <a:t>Led</a:t>
            </a:r>
            <a:r>
              <a:rPr lang="tr-TR" sz="4800" dirty="0"/>
              <a:t> aydınlatma işlemi yapıldı.</a:t>
            </a:r>
          </a:p>
        </p:txBody>
      </p:sp>
    </p:spTree>
    <p:extLst>
      <p:ext uri="{BB962C8B-B14F-4D97-AF65-F5344CB8AC3E}">
        <p14:creationId xmlns:p14="http://schemas.microsoft.com/office/powerpoint/2010/main" val="864749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45417.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00800" y="3571200"/>
            <a:ext cx="5843200" cy="3286800"/>
          </a:xfrm>
        </p:spPr>
      </p:pic>
      <p:pic>
        <p:nvPicPr>
          <p:cNvPr id="5" name="4 Resim" descr="20180926_14535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839972" cy="328498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enii\Downloads\VETERİNER.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785795"/>
            <a:ext cx="8229600" cy="534902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Resim" descr="20180926_1539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41" y="548680"/>
            <a:ext cx="9168341" cy="515719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5391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08720"/>
            <a:ext cx="4563200" cy="2566800"/>
          </a:xfrm>
        </p:spPr>
      </p:pic>
      <p:pic>
        <p:nvPicPr>
          <p:cNvPr id="6" name="5 Resim" descr="20180926_1539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800" y="908720"/>
            <a:ext cx="4563200" cy="2566800"/>
          </a:xfrm>
          <a:prstGeom prst="rect">
            <a:avLst/>
          </a:prstGeom>
        </p:spPr>
      </p:pic>
      <p:pic>
        <p:nvPicPr>
          <p:cNvPr id="7" name="6 Resim" descr="20180926_15401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800" y="3933056"/>
            <a:ext cx="4563200" cy="2566800"/>
          </a:xfrm>
          <a:prstGeom prst="rect">
            <a:avLst/>
          </a:prstGeom>
        </p:spPr>
      </p:pic>
      <p:pic>
        <p:nvPicPr>
          <p:cNvPr id="8" name="7 Resim" descr="20180926_15411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933056"/>
            <a:ext cx="4563200" cy="256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ydın Ketani\Desktop\1f495886-98d8-4e8f-8dfa-7fe2d202ee7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79712" y="692696"/>
            <a:ext cx="4223927"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3779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0180926_1541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872"/>
            <a:ext cx="4563200" cy="2566800"/>
          </a:xfrm>
          <a:prstGeom prst="rect">
            <a:avLst/>
          </a:prstGeom>
        </p:spPr>
      </p:pic>
      <p:pic>
        <p:nvPicPr>
          <p:cNvPr id="5" name="4 Resim" descr="20180926_1541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800" y="2276872"/>
            <a:ext cx="4563200" cy="25668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9" name="Picture 5" descr="C:\Users\hp\Desktop\BRİFİNG RAPORU\WhatsApp Image 2020-06-23 at 15.49.34.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3429000"/>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p\Desktop\BRİFİNG RAPORU\WhatsApp Image 2020-06-23 at 15.49.35 (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768" y="253912"/>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p\Desktop\BRİFİNG RAPORU\WhatsApp Image 2020-06-23 at 15.49.35.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4919" y="253912"/>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687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enii\Desktop\50652401_10216886464807782_1973914557755686912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72915" y="1142985"/>
            <a:ext cx="7599547" cy="4216282"/>
          </a:xfrm>
          <a:prstGeom prst="rect">
            <a:avLst/>
          </a:prstGeom>
          <a:noFill/>
        </p:spPr>
      </p:pic>
      <p:sp>
        <p:nvSpPr>
          <p:cNvPr id="5" name="1 Başlık"/>
          <p:cNvSpPr>
            <a:spLocks noGrp="1"/>
          </p:cNvSpPr>
          <p:nvPr>
            <p:ph type="title"/>
          </p:nvPr>
        </p:nvSpPr>
        <p:spPr>
          <a:xfrm>
            <a:off x="500034" y="5357826"/>
            <a:ext cx="8229600" cy="1143000"/>
          </a:xfrm>
        </p:spPr>
        <p:txBody>
          <a:bodyPr/>
          <a:lstStyle/>
          <a:p>
            <a:r>
              <a:rPr lang="tr-TR" dirty="0" smtClean="0"/>
              <a:t>Merası ile 40 dönüm arazide</a:t>
            </a: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214686"/>
            <a:ext cx="8229600" cy="3643314"/>
          </a:xfrm>
        </p:spPr>
        <p:txBody>
          <a:bodyPr>
            <a:normAutofit fontScale="90000"/>
          </a:bodyPr>
          <a:lstStyle/>
          <a:p>
            <a:r>
              <a:rPr lang="tr-TR" dirty="0" smtClean="0"/>
              <a:t/>
            </a:r>
            <a:br>
              <a:rPr lang="tr-TR" dirty="0" smtClean="0"/>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Toplantı odası, Konferans Salonu, Merkezi Sınavların Bina Sınav Sorumlu Salonu, Temel Bilimler ve Klinik Öncesi Bilimler Seminer Salonlarının asma tavan ve aydınlatma sistemleri yapıldı.</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sz="3100" b="1" dirty="0" smtClean="0">
                <a:solidFill>
                  <a:srgbClr val="C00000"/>
                </a:solidFill>
              </a:rPr>
              <a:t/>
            </a:r>
            <a:br>
              <a:rPr lang="tr-TR" sz="3100"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endParaRPr lang="tr-TR" b="1" dirty="0">
              <a:solidFill>
                <a:srgbClr val="C00000"/>
              </a:solidFill>
            </a:endParaRPr>
          </a:p>
        </p:txBody>
      </p:sp>
      <p:sp>
        <p:nvSpPr>
          <p:cNvPr id="4" name="3 5-Nokta Yıldız"/>
          <p:cNvSpPr/>
          <p:nvPr/>
        </p:nvSpPr>
        <p:spPr>
          <a:xfrm>
            <a:off x="6732240" y="4869160"/>
            <a:ext cx="1746464" cy="9104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Yaban Hayvanları Rehabilitasyon Merkezi projesi  (Malatya Hekimhan’dan Üniversitemize transferi)  50 dönüm üzerine  </a:t>
            </a:r>
            <a:r>
              <a:rPr lang="tr-TR" dirty="0"/>
              <a:t>(</a:t>
            </a:r>
            <a:r>
              <a:rPr lang="tr-TR" dirty="0" smtClean="0"/>
              <a:t> 3.000.000 TL)</a:t>
            </a:r>
          </a:p>
          <a:p>
            <a:r>
              <a:rPr lang="tr-TR" dirty="0" smtClean="0"/>
              <a:t>Tarım ve Orman Bakanlığın ile Protokol kapsamında kuruldu.</a:t>
            </a:r>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enii\Desktop\263acb59-4426-47fb-bb41-f662fc4ded5b.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00166" y="1285861"/>
            <a:ext cx="6286543" cy="503874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enii\Desktop\50675864_10216906398506112_3710399582471979008_n.jpg"/>
          <p:cNvPicPr>
            <a:picLocks noChangeAspect="1" noChangeArrowheads="1"/>
          </p:cNvPicPr>
          <p:nvPr/>
        </p:nvPicPr>
        <p:blipFill>
          <a:blip r:embed="rId2" cstate="print"/>
          <a:srcRect/>
          <a:stretch>
            <a:fillRect/>
          </a:stretch>
        </p:blipFill>
        <p:spPr bwMode="auto">
          <a:xfrm>
            <a:off x="0" y="433388"/>
            <a:ext cx="9144000" cy="5991225"/>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926_135653.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6195" y="1052736"/>
            <a:ext cx="8656285" cy="4869160"/>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hp\Desktop\WhatsApp Image 2020-06-23 at 23.22.47.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548680"/>
            <a:ext cx="7776064" cy="58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68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C:\Users\hp\Desktop\WhatsApp Image 2020-06-23 at 23.22.4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620688"/>
            <a:ext cx="7200000"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4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2745" y="553584"/>
            <a:ext cx="8229600" cy="1143000"/>
          </a:xfrm>
        </p:spPr>
        <p:txBody>
          <a:bodyPr>
            <a:normAutofit fontScale="90000"/>
          </a:bodyPr>
          <a:lstStyle/>
          <a:p>
            <a:r>
              <a:rPr lang="tr-TR" dirty="0" smtClean="0"/>
              <a:t>Yangın su panoları çalışmıyordu, yenilendi</a:t>
            </a:r>
            <a:endParaRPr lang="tr-TR" dirty="0"/>
          </a:p>
        </p:txBody>
      </p:sp>
      <p:pic>
        <p:nvPicPr>
          <p:cNvPr id="15362" name="Picture 2" descr="C:\Users\Aydın Ketani\Desktop\76031339-d2a3-4862-ae45-0585afbc9fa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880" y="1772816"/>
            <a:ext cx="4968552" cy="432803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696584"/>
            <a:ext cx="2520280" cy="448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4549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hp\Desktop\WhatsApp Image 2020-06-23 at 23.20.34.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9" y="0"/>
            <a:ext cx="4500000" cy="337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WhatsApp Image 2020-06-23 at 23.20.35.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0512" y="3510384"/>
            <a:ext cx="4500000" cy="33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946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6626" name="Picture 2" descr="C:\Users\Yenii\Desktop\26196279_1733577426663531_7071815368327646397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929058" cy="6572272"/>
          </a:xfrm>
          <a:prstGeom prst="rect">
            <a:avLst/>
          </a:prstGeom>
          <a:noFill/>
        </p:spPr>
      </p:pic>
      <p:pic>
        <p:nvPicPr>
          <p:cNvPr id="26627" name="Picture 3" descr="C:\Users\Yenii\Desktop\26111944_1733577416663532_5570078002078416993_n.jpg"/>
          <p:cNvPicPr>
            <a:picLocks noChangeAspect="1" noChangeArrowheads="1"/>
          </p:cNvPicPr>
          <p:nvPr/>
        </p:nvPicPr>
        <p:blipFill>
          <a:blip r:embed="rId3" cstate="print"/>
          <a:srcRect/>
          <a:stretch>
            <a:fillRect/>
          </a:stretch>
        </p:blipFill>
        <p:spPr bwMode="auto">
          <a:xfrm>
            <a:off x="4000496" y="285728"/>
            <a:ext cx="5143504" cy="6572272"/>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363980"/>
            <a:ext cx="8229600" cy="1143000"/>
          </a:xfrm>
        </p:spPr>
        <p:txBody>
          <a:bodyPr>
            <a:noAutofit/>
          </a:bodyPr>
          <a:lstStyle/>
          <a:p>
            <a:pPr algn="ctr"/>
            <a:r>
              <a:rPr lang="tr-TR" sz="4000" b="1" dirty="0">
                <a:solidFill>
                  <a:srgbClr val="C00000"/>
                </a:solidFill>
              </a:rPr>
              <a:t>At Hekimliği ve </a:t>
            </a:r>
            <a:r>
              <a:rPr lang="tr-TR" sz="4000" b="1" dirty="0" err="1">
                <a:solidFill>
                  <a:srgbClr val="C00000"/>
                </a:solidFill>
              </a:rPr>
              <a:t>Hippoterapi</a:t>
            </a:r>
            <a:r>
              <a:rPr lang="tr-TR" sz="4000" b="1" dirty="0">
                <a:solidFill>
                  <a:srgbClr val="C00000"/>
                </a:solidFill>
              </a:rPr>
              <a:t> Merkezinin Alt Yapısının </a:t>
            </a:r>
            <a:r>
              <a:rPr lang="tr-TR" sz="4000" b="1" dirty="0" smtClean="0">
                <a:solidFill>
                  <a:srgbClr val="C00000"/>
                </a:solidFill>
              </a:rPr>
              <a:t>Oluşturulması</a:t>
            </a:r>
            <a:br>
              <a:rPr lang="tr-TR" sz="4000" b="1" dirty="0" smtClean="0">
                <a:solidFill>
                  <a:srgbClr val="C00000"/>
                </a:solidFill>
              </a:rPr>
            </a:br>
            <a:r>
              <a:rPr lang="tr-TR" sz="4000" b="1" dirty="0" smtClean="0">
                <a:solidFill>
                  <a:srgbClr val="C00000"/>
                </a:solidFill>
              </a:rPr>
              <a:t>DÜBAP Destekli-500.000 TL </a:t>
            </a:r>
            <a:r>
              <a:rPr lang="tr-TR" sz="4000" b="1" dirty="0">
                <a:solidFill>
                  <a:srgbClr val="C00000"/>
                </a:solidFill>
              </a:rPr>
              <a:t/>
            </a:r>
            <a:br>
              <a:rPr lang="tr-TR" sz="4000" b="1" dirty="0">
                <a:solidFill>
                  <a:srgbClr val="C00000"/>
                </a:solidFill>
              </a:rPr>
            </a:br>
            <a:endParaRPr lang="tr-TR" sz="4000" b="1" dirty="0">
              <a:solidFill>
                <a:srgbClr val="7030A0"/>
              </a:solidFill>
            </a:endParaRPr>
          </a:p>
        </p:txBody>
      </p:sp>
      <p:sp>
        <p:nvSpPr>
          <p:cNvPr id="3" name="2 İçerik Yer Tutucusu"/>
          <p:cNvSpPr>
            <a:spLocks noGrp="1"/>
          </p:cNvSpPr>
          <p:nvPr>
            <p:ph idx="1"/>
          </p:nvPr>
        </p:nvSpPr>
        <p:spPr/>
        <p:txBody>
          <a:bodyPr>
            <a:normAutofit/>
          </a:bodyPr>
          <a:lstStyle/>
          <a:p>
            <a:pPr marL="514350" indent="-514350">
              <a:buNone/>
            </a:pPr>
            <a:r>
              <a:rPr lang="tr-TR" b="1" dirty="0" smtClean="0">
                <a:solidFill>
                  <a:srgbClr val="002060"/>
                </a:solidFill>
              </a:rPr>
              <a:t>Doç. Dr. Neval Berrin ARSERİM – Proje Yürütücüsü</a:t>
            </a:r>
          </a:p>
          <a:p>
            <a:pPr marL="514350" indent="-514350">
              <a:buNone/>
            </a:pPr>
            <a:r>
              <a:rPr lang="tr-TR" b="1" dirty="0">
                <a:solidFill>
                  <a:srgbClr val="7030A0"/>
                </a:solidFill>
              </a:rPr>
              <a:t>Prof. Dr. M. Aydın </a:t>
            </a:r>
            <a:r>
              <a:rPr lang="tr-TR" b="1" dirty="0" smtClean="0">
                <a:solidFill>
                  <a:srgbClr val="7030A0"/>
                </a:solidFill>
              </a:rPr>
              <a:t>KETANİ</a:t>
            </a:r>
            <a:endParaRPr lang="tr-TR" b="1" dirty="0" smtClean="0">
              <a:solidFill>
                <a:srgbClr val="002060"/>
              </a:solidFill>
            </a:endParaRPr>
          </a:p>
          <a:p>
            <a:pPr marL="514350" indent="-514350">
              <a:buNone/>
            </a:pPr>
            <a:r>
              <a:rPr lang="tr-TR" b="1" dirty="0" smtClean="0">
                <a:solidFill>
                  <a:srgbClr val="7030A0"/>
                </a:solidFill>
              </a:rPr>
              <a:t>Prof. Dr. Remzi ÇEVİK</a:t>
            </a:r>
          </a:p>
          <a:p>
            <a:pPr marL="514350" indent="-514350">
              <a:buNone/>
            </a:pPr>
            <a:r>
              <a:rPr lang="tr-TR" b="1" dirty="0" smtClean="0">
                <a:solidFill>
                  <a:srgbClr val="7030A0"/>
                </a:solidFill>
              </a:rPr>
              <a:t>Prof. Dr. Servet BADEMKIRAN</a:t>
            </a:r>
          </a:p>
          <a:p>
            <a:pPr marL="514350" indent="-514350">
              <a:buNone/>
            </a:pPr>
            <a:r>
              <a:rPr lang="tr-TR" b="1" dirty="0" smtClean="0">
                <a:solidFill>
                  <a:srgbClr val="7030A0"/>
                </a:solidFill>
              </a:rPr>
              <a:t>Doç. Dr. M. Erdem AKBALIK</a:t>
            </a:r>
          </a:p>
          <a:p>
            <a:pPr marL="514350" indent="-514350">
              <a:buNone/>
            </a:pPr>
            <a:r>
              <a:rPr lang="tr-TR" b="1" dirty="0" smtClean="0">
                <a:solidFill>
                  <a:srgbClr val="7030A0"/>
                </a:solidFill>
              </a:rPr>
              <a:t>Dr. Öğretim Üyesi Özlem TOLAN</a:t>
            </a:r>
          </a:p>
          <a:p>
            <a:pPr marL="514350" indent="-514350">
              <a:buNone/>
            </a:pPr>
            <a:r>
              <a:rPr lang="tr-TR" b="1" dirty="0" smtClean="0">
                <a:solidFill>
                  <a:srgbClr val="7030A0"/>
                </a:solidFill>
              </a:rPr>
              <a:t>Dr. Öğretim Üyesi Semih ALTAN</a:t>
            </a:r>
          </a:p>
          <a:p>
            <a:pPr marL="514350" indent="-514350">
              <a:buNone/>
            </a:pPr>
            <a:r>
              <a:rPr lang="tr-TR" b="1" dirty="0" smtClean="0">
                <a:solidFill>
                  <a:srgbClr val="7030A0"/>
                </a:solidFill>
              </a:rPr>
              <a:t>Dr. Öğretim Üyesi Hasan AYSAN</a:t>
            </a:r>
          </a:p>
          <a:p>
            <a:pPr marL="514350" indent="-514350">
              <a:buNone/>
            </a:pPr>
            <a:r>
              <a:rPr lang="tr-TR" b="1" dirty="0" smtClean="0">
                <a:solidFill>
                  <a:srgbClr val="7030A0"/>
                </a:solidFill>
              </a:rPr>
              <a:t>Dr. Öğretim Görevlisi </a:t>
            </a:r>
            <a:r>
              <a:rPr lang="tr-TR" b="1" dirty="0" err="1" smtClean="0">
                <a:solidFill>
                  <a:srgbClr val="7030A0"/>
                </a:solidFill>
              </a:rPr>
              <a:t>Berjan</a:t>
            </a:r>
            <a:r>
              <a:rPr lang="tr-TR" b="1" dirty="0" smtClean="0">
                <a:solidFill>
                  <a:srgbClr val="7030A0"/>
                </a:solidFill>
              </a:rPr>
              <a:t> DEMİRTAŞ</a:t>
            </a:r>
          </a:p>
          <a:p>
            <a:pPr marL="514350" indent="-514350">
              <a:buNone/>
            </a:pPr>
            <a:endParaRPr lang="tr-TR" b="1" dirty="0">
              <a:solidFill>
                <a:srgbClr val="7030A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908720"/>
            <a:ext cx="7317183" cy="5487888"/>
          </a:xfrm>
        </p:spPr>
      </p:pic>
    </p:spTree>
    <p:extLst>
      <p:ext uri="{BB962C8B-B14F-4D97-AF65-F5344CB8AC3E}">
        <p14:creationId xmlns:p14="http://schemas.microsoft.com/office/powerpoint/2010/main" val="2265097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3568" y="908720"/>
            <a:ext cx="7196731" cy="5397549"/>
          </a:xfrm>
        </p:spPr>
      </p:pic>
    </p:spTree>
    <p:extLst>
      <p:ext uri="{BB962C8B-B14F-4D97-AF65-F5344CB8AC3E}">
        <p14:creationId xmlns:p14="http://schemas.microsoft.com/office/powerpoint/2010/main" val="3399053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65717" y="765175"/>
            <a:ext cx="7412566" cy="5559425"/>
          </a:xfrm>
        </p:spPr>
      </p:pic>
    </p:spTree>
    <p:extLst>
      <p:ext uri="{BB962C8B-B14F-4D97-AF65-F5344CB8AC3E}">
        <p14:creationId xmlns:p14="http://schemas.microsoft.com/office/powerpoint/2010/main" val="29048501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Kalkınma Bakanlığı</a:t>
            </a:r>
            <a:endParaRPr lang="tr-TR" dirty="0"/>
          </a:p>
        </p:txBody>
      </p:sp>
      <p:sp>
        <p:nvSpPr>
          <p:cNvPr id="3" name="2 İçerik Yer Tutucusu"/>
          <p:cNvSpPr>
            <a:spLocks noGrp="1"/>
          </p:cNvSpPr>
          <p:nvPr>
            <p:ph idx="1"/>
          </p:nvPr>
        </p:nvSpPr>
        <p:spPr/>
        <p:txBody>
          <a:bodyPr/>
          <a:lstStyle/>
          <a:p>
            <a:r>
              <a:rPr lang="tr-TR" dirty="0" smtClean="0"/>
              <a:t>Hayvan Hastanesi ve Tropikal Hayvan Hastalıklarını Araştırma </a:t>
            </a:r>
            <a:r>
              <a:rPr lang="tr-TR" dirty="0" err="1" smtClean="0"/>
              <a:t>Laboratuvarı</a:t>
            </a:r>
            <a:r>
              <a:rPr lang="tr-TR" dirty="0" smtClean="0"/>
              <a:t> -2017 yılında sunuldu , yatırım programına alınması için uğraş veriliyor.</a:t>
            </a:r>
            <a:endParaRPr lang="tr-T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2016 -2018 yılları Bilimsel Etkinlikler</a:t>
            </a:r>
            <a:endParaRPr lang="tr-TR" b="1" dirty="0"/>
          </a:p>
        </p:txBody>
      </p:sp>
      <p:pic>
        <p:nvPicPr>
          <p:cNvPr id="4098" name="Picture 2" descr="C:\Users\Yenii\Desktop\eylül 2017 etkinlik\aralık etkinlik\32528db0-318b-4fb4-918d-c5430be452d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79922" y="1935163"/>
            <a:ext cx="2776541" cy="1851027"/>
          </a:xfrm>
          <a:prstGeom prst="rect">
            <a:avLst/>
          </a:prstGeom>
          <a:noFill/>
        </p:spPr>
      </p:pic>
      <p:pic>
        <p:nvPicPr>
          <p:cNvPr id="4100" name="Picture 4" descr="C:\Users\Yenii\Desktop\2d8067db-f089-4969-bec5-70365de2e07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2" y="2071678"/>
            <a:ext cx="3619419" cy="2714564"/>
          </a:xfrm>
          <a:prstGeom prst="rect">
            <a:avLst/>
          </a:prstGeom>
          <a:noFill/>
        </p:spPr>
      </p:pic>
      <p:pic>
        <p:nvPicPr>
          <p:cNvPr id="4101" name="Picture 5" descr="C:\Users\Yenii\Desktop\Kasım etkinlik 2017\Yeni klasör\Ultrason kursu\84ad0540-f921-47f0-9940-c854ba9d86a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604" y="3857628"/>
            <a:ext cx="2107359" cy="280981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enii\Desktop\46520277_10216427166765618_2313572670446239744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94220" y="1071547"/>
            <a:ext cx="7004072" cy="5253054"/>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hipoterapi konferansı\5120fc9d-b28f-4ed5-a622-8f7eb2c0d62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04664"/>
            <a:ext cx="4357718" cy="2905145"/>
          </a:xfrm>
          <a:prstGeom prst="rect">
            <a:avLst/>
          </a:prstGeom>
          <a:noFill/>
          <a:effectLst>
            <a:softEdge rad="31750"/>
          </a:effectLst>
        </p:spPr>
      </p:pic>
      <p:pic>
        <p:nvPicPr>
          <p:cNvPr id="6149" name="Picture 5" descr="F:\hipoterapi konferansı\b5180e25-4389-464e-8004-56d3f95123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476672"/>
            <a:ext cx="3714776" cy="2786082"/>
          </a:xfrm>
          <a:prstGeom prst="rect">
            <a:avLst/>
          </a:prstGeom>
          <a:noFill/>
          <a:effectLst>
            <a:softEdge rad="31750"/>
          </a:effectLst>
        </p:spPr>
      </p:pic>
      <p:pic>
        <p:nvPicPr>
          <p:cNvPr id="6150" name="Picture 6" descr="F:\hipoterapi konferansı\4aa7a67a-f768-44f1-b4fb-33e06e9904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604" y="3500438"/>
            <a:ext cx="4143404" cy="3071810"/>
          </a:xfrm>
          <a:prstGeom prst="rect">
            <a:avLst/>
          </a:prstGeom>
          <a:noFill/>
          <a:effectLst>
            <a:softEdge rad="31750"/>
          </a:effectLst>
        </p:spPr>
      </p:pic>
      <p:pic>
        <p:nvPicPr>
          <p:cNvPr id="6151" name="Picture 7" descr="F:\hipoterapi konferansı\24993561_10213777493005430_8652267246829741311_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0" y="3500438"/>
            <a:ext cx="2214578" cy="309911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Slabflip.p3d 2"/>
  <p:tag name="POWER3D OPTİONS" val="Medium "/>
  <p:tag name="POWER3D IMAGE0" val="PINBUMP.TGA"/>
  <p:tag name="POWER3D IMAGE1" val="PINBUMP.TGA"/>
  <p:tag name="POWER3D SOUND" val="Slab Fli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1263</TotalTime>
  <Words>2517</Words>
  <Application>Microsoft Office PowerPoint</Application>
  <PresentationFormat>Ekran Gösterisi (4:3)</PresentationFormat>
  <Paragraphs>334</Paragraphs>
  <Slides>142</Slides>
  <Notes>1</Notes>
  <HiddenSlides>0</HiddenSlides>
  <MMClips>0</MMClips>
  <ScaleCrop>false</ScaleCrop>
  <HeadingPairs>
    <vt:vector size="4" baseType="variant">
      <vt:variant>
        <vt:lpstr>Tema</vt:lpstr>
      </vt:variant>
      <vt:variant>
        <vt:i4>1</vt:i4>
      </vt:variant>
      <vt:variant>
        <vt:lpstr>Slayt Başlıkları</vt:lpstr>
      </vt:variant>
      <vt:variant>
        <vt:i4>142</vt:i4>
      </vt:variant>
    </vt:vector>
  </HeadingPairs>
  <TitlesOfParts>
    <vt:vector size="143" baseType="lpstr">
      <vt:lpstr>Akış</vt:lpstr>
      <vt:lpstr>PowerPoint Sunusu</vt:lpstr>
      <vt:lpstr>Yönetim Anlayışımız </vt:lpstr>
      <vt:lpstr>PowerPoint Sunusu</vt:lpstr>
      <vt:lpstr>2016 yılı Veteriner Fakültesinde Alt yapı sorunları giderildi. </vt:lpstr>
      <vt:lpstr>PowerPoint Sunusu</vt:lpstr>
      <vt:lpstr>PowerPoint Sunusu</vt:lpstr>
      <vt:lpstr>PowerPoint Sunusu</vt:lpstr>
      <vt:lpstr>PowerPoint Sunusu</vt:lpstr>
      <vt:lpstr>Yangın su panoları çalışmıyordu, yenilendi</vt:lpstr>
      <vt:lpstr>Fakülte Girişinin tavanı onarıldı</vt:lpstr>
      <vt:lpstr>Öğrencilerimizin çeşitli sportif etkinliklerde kazanmış olduğu kupaların teşhir edildiği bir bölüm Dekanlık koridorunda yapıldı</vt:lpstr>
      <vt:lpstr>PowerPoint Sunusu</vt:lpstr>
      <vt:lpstr>PowerPoint Sunusu</vt:lpstr>
      <vt:lpstr>PowerPoint Sunusu</vt:lpstr>
      <vt:lpstr>Sur ve Kayapınar ilçe Belediyelerimizden oturma bankı , çöp kutları,  beton saksılar ve kedi evi temin edildi</vt:lpstr>
      <vt:lpstr>PowerPoint Sunusu</vt:lpstr>
      <vt:lpstr>PowerPoint Sunusu</vt:lpstr>
      <vt:lpstr>PowerPoint Sunusu</vt:lpstr>
      <vt:lpstr>PowerPoint Sunusu</vt:lpstr>
      <vt:lpstr>Fakültenin girişine saat , Merdiven başına ve dershanelerin girişine ayna takıldı Dershane koridoru  resimler ile zenginleştirildi. </vt:lpstr>
      <vt:lpstr>PowerPoint Sunusu</vt:lpstr>
      <vt:lpstr>PowerPoint Sunusu</vt:lpstr>
      <vt:lpstr>PowerPoint Sunusu</vt:lpstr>
      <vt:lpstr>İş güvenliğine yönelik düzenlemeler</vt:lpstr>
      <vt:lpstr>Fakülte bahçesine Sebil Çeşme yapıldı-hibbe</vt:lpstr>
      <vt:lpstr>PowerPoint Sunusu</vt:lpstr>
      <vt:lpstr>PowerPoint Sunusu</vt:lpstr>
      <vt:lpstr>Diyarbakır İl Özel İdare kayıtlarındaki traktörün Veteriner Fakültesi Dekanlığı tescil işlemi yapıldı.</vt:lpstr>
      <vt:lpstr>PowerPoint Sunusu</vt:lpstr>
      <vt:lpstr>Akademik yapılandırmadaki düzenleme</vt:lpstr>
      <vt:lpstr>PowerPoint Sunusu</vt:lpstr>
      <vt:lpstr>                         Fakültenin tanınabilirliği                  ( Protokoller) </vt:lpstr>
      <vt:lpstr>KOMBİNE SIĞIR IRKI ÜRETİMİ İÇİN EMBRİYO TRANSFERİ ARGE ÇALIŞMA PROTOKOLÜ -TİGEM</vt:lpstr>
      <vt:lpstr>PowerPoint Sunusu</vt:lpstr>
      <vt:lpstr>Yeni Projelerimiz - 1</vt:lpstr>
      <vt:lpstr>PowerPoint Sunusu</vt:lpstr>
      <vt:lpstr>PowerPoint Sunusu</vt:lpstr>
      <vt:lpstr>PowerPoint Sunusu</vt:lpstr>
      <vt:lpstr>PowerPoint Sunusu</vt:lpstr>
      <vt:lpstr>Yeni Projelerimiz - 2</vt:lpstr>
      <vt:lpstr>Yeni Projelerimiz - 3</vt:lpstr>
      <vt:lpstr>Yeni Projelerimiz - 4</vt:lpstr>
      <vt:lpstr>Covid-19 İlaç Geliştirme Programına Katılımcı Olduğumuz Projemiz</vt:lpstr>
      <vt:lpstr>PowerPoint Sunusu</vt:lpstr>
      <vt:lpstr>2. Alt Yapı Projemiz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Konferans Salonun asma tavan ve Led aydınlatma işlemi yapıldı.</vt:lpstr>
      <vt:lpstr>PowerPoint Sunusu</vt:lpstr>
      <vt:lpstr>Poliklinikte yapılan düzenlemeler </vt:lpstr>
      <vt:lpstr>PowerPoint Sunusu</vt:lpstr>
      <vt:lpstr>PowerPoint Sunusu</vt:lpstr>
      <vt:lpstr>PowerPoint Sunusu</vt:lpstr>
      <vt:lpstr>Proje Yürütücülüğünü Doç. Dr. Neval Berrin ARSERİM ‘in yaptığı-2019</vt:lpstr>
      <vt:lpstr>PowerPoint Sunusu</vt:lpstr>
      <vt:lpstr>PowerPoint Sunusu</vt:lpstr>
      <vt:lpstr>Dekanlık Toplantı Odasındaki düzenlemeler </vt:lpstr>
      <vt:lpstr>PowerPoint Sunusu</vt:lpstr>
      <vt:lpstr>PowerPoint Sunusu</vt:lpstr>
      <vt:lpstr>PowerPoint Sunusu</vt:lpstr>
      <vt:lpstr>PowerPoint Sunusu</vt:lpstr>
      <vt:lpstr>PowerPoint Sunusu</vt:lpstr>
      <vt:lpstr>PowerPoint Sunusu</vt:lpstr>
      <vt:lpstr>Merası ile 40 dönüm arazide</vt:lpstr>
      <vt:lpstr>      Toplantı odası, Konferans Salonu, Merkezi Sınavların Bina Sınav Sorumlu Salonu, Temel Bilimler ve Klinik Öncesi Bilimler Seminer Salonlarının asma tavan ve aydınlatma sistemleri yapıldı.      </vt:lpstr>
      <vt:lpstr>PowerPoint Sunusu</vt:lpstr>
      <vt:lpstr>PowerPoint Sunusu</vt:lpstr>
      <vt:lpstr>PowerPoint Sunusu</vt:lpstr>
      <vt:lpstr>PowerPoint Sunusu</vt:lpstr>
      <vt:lpstr>PowerPoint Sunusu</vt:lpstr>
      <vt:lpstr>PowerPoint Sunusu</vt:lpstr>
      <vt:lpstr>PowerPoint Sunusu</vt:lpstr>
      <vt:lpstr>PowerPoint Sunusu</vt:lpstr>
      <vt:lpstr>At Hekimliği ve Hippoterapi Merkezinin Alt Yapısının Oluşturulması DÜBAP Destekli-500.000 TL  </vt:lpstr>
      <vt:lpstr>PowerPoint Sunusu</vt:lpstr>
      <vt:lpstr>PowerPoint Sunusu</vt:lpstr>
      <vt:lpstr>PowerPoint Sunusu</vt:lpstr>
      <vt:lpstr>Kalkınma Bakanlığı</vt:lpstr>
      <vt:lpstr>2016 -2018 yılları Bilimsel Etkinlikler</vt:lpstr>
      <vt:lpstr>PowerPoint Sunusu</vt:lpstr>
      <vt:lpstr>PowerPoint Sunusu</vt:lpstr>
      <vt:lpstr>PowerPoint Sunusu</vt:lpstr>
      <vt:lpstr>PowerPoint Sunusu</vt:lpstr>
      <vt:lpstr>PowerPoint Sunusu</vt:lpstr>
      <vt:lpstr>ÖĞRENCİLERE GİRŞİMCİLİK KONUSUNDA BİLGİLER VERİLDİ</vt:lpstr>
      <vt:lpstr>PowerPoint Sunusu</vt:lpstr>
      <vt:lpstr>PowerPoint Sunusu</vt:lpstr>
      <vt:lpstr>  Hazro ilçemizde Yetiştiricilere Buzağı ölümlerinin önlenmesi ve Suni Tohumlamanın önemi konusunda Veteriner Fakültesi olarak konferans verdik . 16 Nisan 2018 </vt:lpstr>
      <vt:lpstr>Diyarbakır 9. Tarım ve Hayvancılık Fuarı- Fakültemiz Standımız. 8 Nisan 2018</vt:lpstr>
      <vt:lpstr>İntörn Öğrencilerimize İsviçre'de Veteriner Hekim olarak görev yapan Meslektaşımız Ahmet Rıza Şahin; 03.04.2018 tarihinde "İsviçre' de Veteriner Hekimliğe Bakış" adlı sunu ile katkı sundu.</vt:lpstr>
      <vt:lpstr>“Buzağılar Ölmesin Ülkemiz Kazansın” konulu konferansın ikincisi GAP Uluslararası Tarımsal Araştırma ve Eğitim Merkezi Konferans Salonunda gerçekleşti. 24 Ocak 2018</vt:lpstr>
      <vt:lpstr>BUZAĞILARDA BAKIM BESLENME VE BUZAĞI HASTALIKLARI" KONFERANSI 21 Aralık 2017 </vt:lpstr>
      <vt:lpstr>PowerPoint Sunusu</vt:lpstr>
      <vt:lpstr>Veteriner Fakültesi ve Klinisyen Veteriner Hekimleri Derneği işbirliği ile “İnteraktif Olgu Tartışmaları” konulu panel düzenlendi. 2 Aralık 2017</vt:lpstr>
      <vt:lpstr>Dicle Üniversitesi Veteriner Fakültesi 2. sınıf öğrencileri  Bismil'de bulunan 2500 başlık büyük baş çiftliğine teknik gezi 18 Kasım 2018 </vt:lpstr>
      <vt:lpstr>PowerPoint Sunusu</vt:lpstr>
      <vt:lpstr>Dicle Üniversitesinde, Ev Hayvanlarında Davranış Bozuklukları ve Tedavileri Konferansı düzenlendi. 11 Mayıs 2017</vt:lpstr>
      <vt:lpstr>Prof. Dr. Servet BADEMKIRAN Hocamızın Moderatörlüğünde düzenlenen Panel ile Veteriner Fakültemiz intörn öğrencilerimizle çeşitli alanlarda görev yapan Veteriner Hekimlerin buluşmasını sağladık. 5 Mayıs 2017</vt:lpstr>
      <vt:lpstr>Kanatlı Hayvan Hastalıklarının Önlenmesi ve Korunması  Prof. Dr. Hakan KALENDER 21 Nisan 2017</vt:lpstr>
      <vt:lpstr>(18-22 Nisan 2017 tarihleri arasında) DİYARBAKIR TARIM HAYVANCILIK FUARI'ndaki standımız 18 Nisan 2017</vt:lpstr>
      <vt:lpstr> “PARDON DEMEDEN, VETERİNER HEKİMLİĞİNDE ETİK KARAR VERME SÜRECİ” KONFERANSI 3 Nisan 2017</vt:lpstr>
      <vt:lpstr>23 Mart 2017 Dicle Üniversitesi Veteriner Fakültesi tarafından “At Hekimliğine Yaklaşım” konferansı düzenlendi.</vt:lpstr>
      <vt:lpstr> Veteriner Fakültesi tarafından ‘Marazi Madde Alımı, Korunması ve Yollanması’ Konferansı düzenlendi. 17 Mart 2017 </vt:lpstr>
      <vt:lpstr>PowerPoint Sunusu</vt:lpstr>
      <vt:lpstr>PowerPoint Sunusu</vt:lpstr>
      <vt:lpstr>“TÜBA-I. Gıda ve Sağlıklı Beslenme Sempozyumu” Dicle Üniversitesi’nde Gerçekleştirildi </vt:lpstr>
      <vt:lpstr>PowerPoint Sunusu</vt:lpstr>
      <vt:lpstr>PowerPoint Sunusu</vt:lpstr>
      <vt:lpstr>Fakülteniz 3. sınıf öğrencileri Su Ürünleri ve Hastalıkları Dersi kapsamında, Türkiye’nin sayılı akvaryumlarından olan Diyarbakır Ceylan Karavil AVM içerisindeki PARK AKVARYUM’daki balık türlerinin öğrencilere tanıtılması ve teknik donanımı yerinde görmek amacıyla 30.10.2017 tarihinde teknik gezi </vt:lpstr>
      <vt:lpstr>Fakülte Dergimiz; Dicle Üniversitesi Veteriner Fakültesi Dergimizin atıf dizinine girmesi sağlandı 11 Ekim 2017 Aynı zamanda da TUBİTAK Yaşam Bilimleri -TR Dizinine girdi. </vt:lpstr>
      <vt:lpstr> 26.05.2017 tarihinde Gaziantep Büyükşehir Belediyesi Hayvanat Bahçesine düzenlemiş olduğumuz teknik gezi</vt:lpstr>
      <vt:lpstr>Dicle Üniversitesi Veteriner Fakültesi Öğrencileri Malatya Sultansuyu Tarım İşletmesinde teknik incelemelerde bulundular. 2018 Kasım</vt:lpstr>
      <vt:lpstr>Dicle Üniversitesi Veteriner Fakültesi Öğrencileri 4 Ekim Hayvanları Koruma Günü nedeniyle Diyarbakır Büyükşehir Belediyesi Hayvan Bakımevi ve Rehabilitasyon Merkezi’ni ziyaret etti.2018</vt:lpstr>
      <vt:lpstr>   FAKÜLTEMİZ KADRO ATAMALARI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Yenii</dc:creator>
  <cp:lastModifiedBy>ASUS</cp:lastModifiedBy>
  <cp:revision>331</cp:revision>
  <dcterms:created xsi:type="dcterms:W3CDTF">2018-02-10T18:24:17Z</dcterms:created>
  <dcterms:modified xsi:type="dcterms:W3CDTF">2020-09-15T10:14:09Z</dcterms:modified>
</cp:coreProperties>
</file>