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5" r:id="rId1"/>
  </p:sldMasterIdLst>
  <p:notesMasterIdLst>
    <p:notesMasterId r:id="rId51"/>
  </p:notesMasterIdLst>
  <p:sldIdLst>
    <p:sldId id="279" r:id="rId2"/>
    <p:sldId id="425" r:id="rId3"/>
    <p:sldId id="420" r:id="rId4"/>
    <p:sldId id="314" r:id="rId5"/>
    <p:sldId id="316" r:id="rId6"/>
    <p:sldId id="318" r:id="rId7"/>
    <p:sldId id="317" r:id="rId8"/>
    <p:sldId id="416" r:id="rId9"/>
    <p:sldId id="419" r:id="rId10"/>
    <p:sldId id="323" r:id="rId11"/>
    <p:sldId id="325" r:id="rId12"/>
    <p:sldId id="422" r:id="rId13"/>
    <p:sldId id="423" r:id="rId14"/>
    <p:sldId id="327" r:id="rId15"/>
    <p:sldId id="329" r:id="rId16"/>
    <p:sldId id="424" r:id="rId17"/>
    <p:sldId id="331" r:id="rId18"/>
    <p:sldId id="421" r:id="rId19"/>
    <p:sldId id="333" r:id="rId20"/>
    <p:sldId id="335" r:id="rId21"/>
    <p:sldId id="337" r:id="rId22"/>
    <p:sldId id="339" r:id="rId23"/>
    <p:sldId id="341" r:id="rId24"/>
    <p:sldId id="343" r:id="rId25"/>
    <p:sldId id="345" r:id="rId26"/>
    <p:sldId id="347" r:id="rId27"/>
    <p:sldId id="349" r:id="rId28"/>
    <p:sldId id="351" r:id="rId29"/>
    <p:sldId id="353" r:id="rId30"/>
    <p:sldId id="355" r:id="rId31"/>
    <p:sldId id="357" r:id="rId32"/>
    <p:sldId id="359" r:id="rId33"/>
    <p:sldId id="361" r:id="rId34"/>
    <p:sldId id="363" r:id="rId35"/>
    <p:sldId id="365" r:id="rId36"/>
    <p:sldId id="367" r:id="rId37"/>
    <p:sldId id="369" r:id="rId38"/>
    <p:sldId id="371" r:id="rId39"/>
    <p:sldId id="373" r:id="rId40"/>
    <p:sldId id="375" r:id="rId41"/>
    <p:sldId id="427" r:id="rId42"/>
    <p:sldId id="428" r:id="rId43"/>
    <p:sldId id="429" r:id="rId44"/>
    <p:sldId id="434" r:id="rId45"/>
    <p:sldId id="430" r:id="rId46"/>
    <p:sldId id="431" r:id="rId47"/>
    <p:sldId id="432" r:id="rId48"/>
    <p:sldId id="414" r:id="rId49"/>
    <p:sldId id="426" r:id="rId5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F70303"/>
    <a:srgbClr val="333333"/>
    <a:srgbClr val="663300"/>
    <a:srgbClr val="CC0099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27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58AD1B-1F0E-4229-ABAE-220299B73D79}" type="datetimeFigureOut">
              <a:rPr lang="tr-TR"/>
              <a:pPr>
                <a:defRPr/>
              </a:pPr>
              <a:t>11.09.2018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FCAF3F-6CD0-4212-868C-66E15F1F26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674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63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2E6B03-FDD8-4E26-99C1-87DA38CFAC93}" type="slidenum">
              <a:rPr lang="tr-TR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tr-TR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73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112C39-6720-4205-8213-C6A5524845A8}" type="slidenum">
              <a:rPr lang="tr-TR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tr-TR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83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670AE2-54D2-4856-8B16-D6398547EDD1}" type="slidenum">
              <a:rPr lang="tr-TR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tr-TR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93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CBFF67-A883-406D-99FE-AE38290B342E}" type="slidenum">
              <a:rPr lang="tr-TR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tr-TR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04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AFB797-20E8-4F91-A13E-F579CC9CACE5}" type="slidenum">
              <a:rPr lang="tr-TR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tr-TR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A14DF7-7F3D-4618-B85A-403D02FCE4D0}" type="slidenum">
              <a:rPr lang="tr-TR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tr-TR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24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31379-DC75-4737-AB89-AC7C56B49E5E}" type="slidenum">
              <a:rPr lang="tr-TR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36</a:t>
            </a:fld>
            <a:endParaRPr lang="tr-TR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271A-E108-48F3-AAC6-A239BCCF99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564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9C5E7-E246-4382-BF33-3A3DE1AD95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84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25E0-205A-442E-8D5C-E397B5D436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86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C90D-6465-44FC-8F7E-AD65665C9F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48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8A8F-220A-4DB3-B4F1-6B5F6FE629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381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AED64-88D2-4CAE-A818-A9232BDBB0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3E04-E49B-49CD-8FD7-14A8D33EF3B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19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F8927-CE9F-4069-950C-EF7A53B32F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50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DDF13-A893-47CF-A64D-34BE75F68C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2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A986B-4C1C-45E8-B490-21CACA5D88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22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4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15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9DAD5-AEF0-4407-A54D-C70982C2D2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4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  <a:endParaRPr lang="en-US" alt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  <a:endParaRPr lang="en-US" alt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B2637D-3D3D-4AC3-881C-5CAA241430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0" r:id="rId2"/>
    <p:sldLayoutId id="2147484289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90" r:id="rId9"/>
    <p:sldLayoutId id="2147484286" r:id="rId10"/>
    <p:sldLayoutId id="21474842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gilizcecin.com/" TargetMode="External"/><Relationship Id="rId2" Type="http://schemas.openxmlformats.org/officeDocument/2006/relationships/hyperlink" Target="http://www.saberingle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anguage-worksheets.com/" TargetMode="External"/><Relationship Id="rId4" Type="http://schemas.openxmlformats.org/officeDocument/2006/relationships/hyperlink" Target="http://www.englishexercises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3505200"/>
            <a:ext cx="8077200" cy="1620837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İNGİLİZCE</a:t>
            </a:r>
            <a:br>
              <a:rPr lang="tr-TR" dirty="0" smtClean="0"/>
            </a:b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sz="4400" dirty="0">
                <a:solidFill>
                  <a:schemeClr val="tx1"/>
                </a:solidFill>
              </a:rPr>
              <a:t>Öğr. Gör.   </a:t>
            </a:r>
            <a:r>
              <a:rPr lang="tr-TR" sz="4400" dirty="0" smtClean="0">
                <a:solidFill>
                  <a:schemeClr val="tx1"/>
                </a:solidFill>
              </a:rPr>
              <a:t>Banu CENGİZ </a:t>
            </a:r>
            <a:r>
              <a:rPr lang="tr-TR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bcengiz</a:t>
            </a:r>
            <a:r>
              <a:rPr lang="tr-TR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tr-TR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dicle</a:t>
            </a:r>
            <a:r>
              <a:rPr lang="tr-TR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.edu.tr</a:t>
            </a:r>
            <a:r>
              <a:rPr lang="tr-TR" sz="4400" dirty="0" smtClean="0">
                <a:solidFill>
                  <a:schemeClr val="tx1"/>
                </a:solidFill>
              </a:rPr>
              <a:t/>
            </a:r>
            <a:br>
              <a:rPr lang="tr-TR" sz="4400" dirty="0" smtClean="0">
                <a:solidFill>
                  <a:schemeClr val="tx1"/>
                </a:solidFill>
              </a:rPr>
            </a:br>
            <a:r>
              <a:rPr lang="tr-TR" sz="4400" dirty="0" smtClean="0">
                <a:solidFill>
                  <a:schemeClr val="tx1"/>
                </a:solidFill>
              </a:rPr>
              <a:t>Dicle Üniversitesi Yabancı Diller Yüksekokulu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en-US" sz="5400" b="1" dirty="0" smtClean="0">
                <a:solidFill>
                  <a:srgbClr val="C00000"/>
                </a:solidFill>
              </a:rPr>
              <a:t>	</a:t>
            </a:r>
            <a:r>
              <a:rPr lang="tr-TR" altLang="en-US" sz="5400" b="1" dirty="0" smtClean="0"/>
              <a:t>13.1 Using Can/</a:t>
            </a:r>
            <a:r>
              <a:rPr lang="tr-TR" altLang="en-US" sz="5400" b="1" dirty="0" err="1" smtClean="0"/>
              <a:t>Can’t</a:t>
            </a:r>
            <a:endParaRPr lang="tr-TR" altLang="en-US" sz="54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tr-TR" sz="36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	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You</a:t>
            </a: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	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we</a:t>
            </a: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They</a:t>
            </a: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drive</a:t>
            </a: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a car.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He</a:t>
            </a:r>
            <a:endParaRPr lang="en-GB" sz="3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She</a:t>
            </a:r>
            <a:endParaRPr lang="tr-TR" sz="36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It</a:t>
            </a:r>
            <a:endParaRPr lang="en-GB" sz="36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889125"/>
            <a:ext cx="8763000" cy="4968875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Rabbits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_______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jump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and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run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Rabbits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_______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swim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10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0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364" name="4 Resim" descr="tavsan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038600"/>
            <a:ext cx="2562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381000" y="4572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889125"/>
            <a:ext cx="8763000" cy="4968875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Rabbits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   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jump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and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run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Rabbits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swim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10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0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88" name="4 Resim" descr="tavsan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38600"/>
            <a:ext cx="2562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" y="1828800"/>
            <a:ext cx="8812213" cy="4552950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Sue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_______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play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golf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well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Sue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_______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play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tennis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well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35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412" name="Picture 5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76600"/>
            <a:ext cx="1706563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>
          <a:xfrm>
            <a:off x="228600" y="5334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" y="1828800"/>
            <a:ext cx="8812213" cy="4552950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Sue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tr-TR" sz="3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play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golf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well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Sue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play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tennis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well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35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8436" name="Picture 5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276600"/>
            <a:ext cx="1706563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889125"/>
            <a:ext cx="8763000" cy="4740275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Micheal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_______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drive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a car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Micheal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_______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drive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motorbike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2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460" name="Picture 6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23018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889125"/>
            <a:ext cx="8785225" cy="4968875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Micheal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drive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a car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Micheal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drive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motorbike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2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484" name="Picture 6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23018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13.1.1.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388" y="1412875"/>
            <a:ext cx="8785225" cy="4968875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5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Susan ______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heal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patients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Susan ______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fix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a car. </a:t>
            </a:r>
            <a:endParaRPr lang="en-GB" sz="36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508" name="Picture 4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91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388" y="1412875"/>
            <a:ext cx="8785225" cy="4968875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35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Susan   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	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heal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patients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Susan  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fix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a car. </a:t>
            </a:r>
            <a:endParaRPr lang="en-GB" sz="36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532" name="Picture 4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9188"/>
            <a:ext cx="1163638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400"/>
          </a:xfrm>
        </p:spPr>
        <p:txBody>
          <a:bodyPr/>
          <a:lstStyle/>
          <a:p>
            <a:pPr algn="ctr" eaLnBrk="1" hangingPunct="1"/>
            <a:r>
              <a:rPr lang="tr-TR" altLang="en-US" sz="4800" b="1" dirty="0" smtClean="0"/>
              <a:t>13.1 </a:t>
            </a:r>
            <a:r>
              <a:rPr lang="tr-TR" altLang="en-US" sz="4800" b="1" dirty="0" err="1" smtClean="0"/>
              <a:t>Pronunciation</a:t>
            </a:r>
            <a:r>
              <a:rPr lang="tr-TR" altLang="en-US" sz="4800" b="1" dirty="0" smtClean="0"/>
              <a:t> of Can/</a:t>
            </a:r>
            <a:r>
              <a:rPr lang="tr-TR" altLang="en-US" sz="4800" b="1" dirty="0" err="1" smtClean="0"/>
              <a:t>Can’t</a:t>
            </a:r>
            <a:endParaRPr lang="tr-TR" altLang="en-US" sz="48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8775" y="1965325"/>
            <a:ext cx="8785225" cy="4968875"/>
          </a:xfrm>
        </p:spPr>
        <p:txBody>
          <a:bodyPr>
            <a:normAutofit/>
          </a:bodyPr>
          <a:lstStyle/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lphaLcParenBoth"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Susan 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tr-TR" sz="2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heal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patients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can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pronounced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 “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kun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” / </a:t>
            </a:r>
            <a:r>
              <a:rPr lang="tr-TR" sz="3200" b="1" dirty="0" smtClean="0">
                <a:latin typeface="+mj-lt"/>
                <a:cs typeface="Calibri" pitchFamily="34" charset="0"/>
              </a:rPr>
              <a:t>k</a:t>
            </a:r>
            <a:r>
              <a:rPr lang="en-GB" sz="3200" b="1" dirty="0" smtClean="0">
                <a:latin typeface="+mj-lt"/>
              </a:rPr>
              <a:t>ə</a:t>
            </a:r>
            <a:r>
              <a:rPr lang="tr-TR" sz="3200" b="1" dirty="0" smtClean="0">
                <a:latin typeface="+mj-lt"/>
              </a:rPr>
              <a:t>n</a:t>
            </a:r>
            <a:r>
              <a:rPr lang="en-GB" sz="3200" b="1" dirty="0" smtClean="0"/>
              <a:t> 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GB" sz="3200" dirty="0" smtClean="0"/>
              <a:t> 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(b) James </a:t>
            </a:r>
            <a:r>
              <a:rPr lang="tr-TR" sz="2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heal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patients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pronounced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as “ant” </a:t>
            </a:r>
            <a:r>
              <a:rPr lang="en-GB" sz="3200" b="1" dirty="0" smtClean="0">
                <a:latin typeface="+mj-lt"/>
              </a:rPr>
              <a:t>/</a:t>
            </a:r>
            <a:r>
              <a:rPr lang="en-GB" sz="3200" b="1" dirty="0" err="1" smtClean="0">
                <a:latin typeface="+mj-lt"/>
              </a:rPr>
              <a:t>kæn</a:t>
            </a:r>
            <a:r>
              <a:rPr lang="tr-TR" sz="3200" b="1" dirty="0" smtClean="0">
                <a:latin typeface="+mj-lt"/>
              </a:rPr>
              <a:t>t</a:t>
            </a:r>
            <a:r>
              <a:rPr lang="en-GB" sz="3200" b="1" dirty="0" smtClean="0">
                <a:latin typeface="+mj-lt"/>
              </a:rPr>
              <a:t>/</a:t>
            </a:r>
            <a:endParaRPr lang="tr-TR" sz="3200" b="1" dirty="0" smtClean="0">
              <a:latin typeface="+mj-lt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	</a:t>
            </a:r>
            <a:endParaRPr lang="en-GB" sz="28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en-US" sz="5400" b="1" dirty="0" smtClean="0"/>
              <a:t>WEEK</a:t>
            </a:r>
            <a:r>
              <a:rPr lang="tr-TR" altLang="en-US" b="1" dirty="0" smtClean="0"/>
              <a:t> 13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36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3600" b="1" dirty="0" smtClean="0"/>
          </a:p>
          <a:p>
            <a:pPr marL="1463040" lvl="4" indent="-21031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None/>
              <a:defRPr/>
            </a:pPr>
            <a:r>
              <a:rPr lang="tr-TR" sz="3000" b="1" dirty="0" smtClean="0"/>
              <a:t>	</a:t>
            </a:r>
            <a:r>
              <a:rPr lang="tr-TR" sz="5400" b="1" dirty="0" smtClean="0">
                <a:latin typeface="+mj-lt"/>
              </a:rPr>
              <a:t>INTRODUCTION</a:t>
            </a:r>
            <a:endParaRPr lang="tr-TR" sz="5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13.2 Using Can: </a:t>
            </a:r>
            <a:r>
              <a:rPr lang="tr-TR" altLang="en-US" sz="5500" b="1" dirty="0" err="1" smtClean="0"/>
              <a:t>Questions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889125"/>
            <a:ext cx="8785225" cy="4968875"/>
          </a:xfrm>
        </p:spPr>
        <p:txBody>
          <a:bodyPr>
            <a:normAutofit fontScale="92500" lnSpcReduction="20000"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		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tr-TR" sz="4400" b="1" dirty="0" smtClean="0">
                <a:latin typeface="Calibri" pitchFamily="34" charset="0"/>
                <a:cs typeface="Calibri" pitchFamily="34" charset="0"/>
              </a:rPr>
              <a:t>Maria </a:t>
            </a:r>
            <a:r>
              <a:rPr lang="tr-TR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tr-TR" sz="44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speak</a:t>
            </a:r>
            <a:r>
              <a:rPr lang="tr-TR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400" b="1" dirty="0" smtClean="0">
                <a:latin typeface="Calibri" pitchFamily="34" charset="0"/>
                <a:cs typeface="Calibri" pitchFamily="34" charset="0"/>
              </a:rPr>
              <a:t>French.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Can</a:t>
            </a:r>
            <a:r>
              <a:rPr lang="tr-TR" sz="4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400" b="1" dirty="0" err="1" smtClean="0">
                <a:latin typeface="Calibri" pitchFamily="34" charset="0"/>
                <a:cs typeface="Calibri" pitchFamily="34" charset="0"/>
              </a:rPr>
              <a:t>you</a:t>
            </a:r>
            <a:r>
              <a:rPr lang="tr-TR" sz="4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4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speak</a:t>
            </a:r>
            <a:r>
              <a:rPr lang="tr-TR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400" b="1" dirty="0" err="1" smtClean="0">
                <a:latin typeface="Calibri" pitchFamily="34" charset="0"/>
                <a:cs typeface="Calibri" pitchFamily="34" charset="0"/>
              </a:rPr>
              <a:t>French</a:t>
            </a:r>
            <a:r>
              <a:rPr lang="tr-TR" sz="44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n-GB" sz="44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				</a:t>
            </a:r>
            <a:endParaRPr lang="en-GB" sz="3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6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tr-TR" sz="6600" b="1" dirty="0" smtClean="0">
                <a:latin typeface="Calibri" pitchFamily="34" charset="0"/>
                <a:cs typeface="Calibri" pitchFamily="34" charset="0"/>
              </a:rPr>
              <a:t>+ SUBJECT + MAIN </a:t>
            </a: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6600" b="1" dirty="0" smtClean="0">
                <a:latin typeface="Calibri" pitchFamily="34" charset="0"/>
                <a:cs typeface="Calibri" pitchFamily="34" charset="0"/>
              </a:rPr>
              <a:t>							VERB</a:t>
            </a: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6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			</a:t>
            </a:r>
            <a:endParaRPr lang="en-GB" sz="6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>
          <a:xfrm>
            <a:off x="609600" y="5334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13.2 Using Can : </a:t>
            </a:r>
            <a:r>
              <a:rPr lang="tr-TR" altLang="en-US" sz="5500" b="1" dirty="0" err="1" smtClean="0"/>
              <a:t>Question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>
            <a:no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	I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You</a:t>
            </a:r>
            <a:endParaRPr lang="tr-TR" sz="36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We</a:t>
            </a:r>
            <a:endParaRPr lang="tr-TR" sz="36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		</a:t>
            </a: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They</a:t>
            </a: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play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soccer</a:t>
            </a: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	He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She</a:t>
            </a:r>
            <a:endParaRPr lang="tr-TR" sz="36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tr-TR" sz="36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It</a:t>
            </a:r>
            <a:endParaRPr lang="tr-TR" sz="36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		</a:t>
            </a:r>
          </a:p>
          <a:p>
            <a:pPr marL="177800" indent="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13.2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4800" y="1401763"/>
            <a:ext cx="8686800" cy="5456237"/>
          </a:xfrm>
        </p:spPr>
        <p:txBody>
          <a:bodyPr>
            <a:noAutofit/>
          </a:bodyPr>
          <a:lstStyle/>
          <a:p>
            <a:pPr marL="692150" indent="-5143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			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Examples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tr-TR" sz="36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(a) Can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you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speak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French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881188" lvl="4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		     </a:t>
            </a:r>
            <a:r>
              <a:rPr lang="tr-TR" sz="3600" b="1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Yes</a:t>
            </a:r>
            <a:r>
              <a:rPr lang="tr-TR" sz="36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I can.</a:t>
            </a:r>
          </a:p>
          <a:p>
            <a:pPr marL="1881188" lvl="4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		     </a:t>
            </a:r>
            <a:r>
              <a:rPr lang="tr-TR" sz="36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No, I </a:t>
            </a:r>
            <a:r>
              <a:rPr lang="tr-TR" sz="3600" b="1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6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(b) Can George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draw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pictures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tr-TR" sz="3600" b="1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Yes</a:t>
            </a:r>
            <a:r>
              <a:rPr lang="tr-TR" sz="36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he can.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tr-TR" sz="36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No, he </a:t>
            </a:r>
            <a:r>
              <a:rPr lang="tr-TR" sz="3600" b="1" u="sng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6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13.2 Using </a:t>
            </a:r>
            <a:r>
              <a:rPr lang="tr-TR" altLang="en-US" sz="5500" b="1" dirty="0" err="1" smtClean="0"/>
              <a:t>Question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Words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4389438"/>
          </a:xfrm>
        </p:spPr>
        <p:txBody>
          <a:bodyPr>
            <a:no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QUESTION </a:t>
            </a:r>
            <a:r>
              <a:rPr lang="tr-TR" sz="4000" b="1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tr-TR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tr-TR" sz="4000" b="1" dirty="0" smtClean="0">
                <a:latin typeface="Calibri" pitchFamily="34" charset="0"/>
                <a:cs typeface="Calibri" pitchFamily="34" charset="0"/>
              </a:rPr>
              <a:t>+</a:t>
            </a:r>
            <a:r>
              <a:rPr lang="tr-TR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b="1" dirty="0" smtClean="0">
                <a:latin typeface="Calibri" pitchFamily="34" charset="0"/>
                <a:cs typeface="Calibri" pitchFamily="34" charset="0"/>
              </a:rPr>
              <a:t>SUBJECT + MAIN</a:t>
            </a:r>
            <a:endParaRPr lang="tr-TR" sz="4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4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WORD						  </a:t>
            </a:r>
            <a:r>
              <a:rPr lang="tr-TR" sz="4000" b="1" dirty="0" smtClean="0">
                <a:latin typeface="Calibri" pitchFamily="34" charset="0"/>
                <a:cs typeface="Calibri" pitchFamily="34" charset="0"/>
              </a:rPr>
              <a:t>VERB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4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4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Examples</a:t>
            </a:r>
            <a:r>
              <a:rPr lang="tr-TR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4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(a)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Where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can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you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buy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meat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		  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At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butcher’s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40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4000" b="1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4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6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5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6 Başlık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990600"/>
          </a:xfrm>
        </p:spPr>
        <p:txBody>
          <a:bodyPr/>
          <a:lstStyle/>
          <a:p>
            <a:pPr eaLnBrk="1" hangingPunct="1"/>
            <a:r>
              <a:rPr lang="tr-TR" altLang="en-US" sz="5400" b="1" dirty="0" smtClean="0">
                <a:solidFill>
                  <a:srgbClr val="FF0000"/>
                </a:solidFill>
              </a:rPr>
              <a:t>  </a:t>
            </a:r>
            <a:r>
              <a:rPr lang="tr-TR" altLang="en-US" sz="5400" b="1" dirty="0" smtClean="0"/>
              <a:t>13.2 Using </a:t>
            </a:r>
            <a:r>
              <a:rPr lang="tr-TR" altLang="en-US" sz="5400" b="1" dirty="0" err="1" smtClean="0"/>
              <a:t>Question</a:t>
            </a:r>
            <a:r>
              <a:rPr lang="tr-TR" altLang="en-US" sz="5400" b="1" dirty="0" smtClean="0"/>
              <a:t> </a:t>
            </a:r>
            <a:r>
              <a:rPr lang="tr-TR" altLang="en-US" sz="5400" b="1" dirty="0" err="1" smtClean="0"/>
              <a:t>Words</a:t>
            </a:r>
            <a:endParaRPr lang="tr-TR" altLang="en-US" sz="54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438"/>
          </a:xfrm>
        </p:spPr>
        <p:txBody>
          <a:bodyPr>
            <a:normAutofit/>
          </a:bodyPr>
          <a:lstStyle/>
          <a:p>
            <a:pPr marL="17780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(b)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Who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can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speak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Japanese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7780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				  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Tina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can.</a:t>
            </a:r>
          </a:p>
          <a:p>
            <a:pPr marL="17780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6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(c)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How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many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languages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can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you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latin typeface="Calibri" pitchFamily="34" charset="0"/>
                <a:cs typeface="Calibri" pitchFamily="34" charset="0"/>
              </a:rPr>
              <a:t>speak</a:t>
            </a: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7780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600" b="1" dirty="0" smtClean="0">
                <a:latin typeface="Calibri" pitchFamily="34" charset="0"/>
                <a:cs typeface="Calibri" pitchFamily="34" charset="0"/>
              </a:rPr>
              <a:t>			 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Two</a:t>
            </a:r>
            <a:r>
              <a:rPr lang="tr-TR" sz="3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Chinese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French. </a:t>
            </a:r>
          </a:p>
          <a:p>
            <a:pPr marL="17780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13.2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>
            <a:noAutofit/>
          </a:bodyPr>
          <a:lstStyle/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	      	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tiger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can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run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very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Question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2800" b="1" u="sng" dirty="0" smtClean="0">
                <a:latin typeface="Calibri" pitchFamily="34" charset="0"/>
                <a:cs typeface="Calibri" pitchFamily="34" charset="0"/>
              </a:rPr>
              <a:t>	 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Can a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tiger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run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Answer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Yes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, it can.</a:t>
            </a:r>
          </a:p>
        </p:txBody>
      </p:sp>
      <p:pic>
        <p:nvPicPr>
          <p:cNvPr id="29700" name="Picture 4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1828800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ELPH2223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13.2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89438"/>
          </a:xfrm>
        </p:spPr>
        <p:txBody>
          <a:bodyPr>
            <a:noAutofit/>
          </a:bodyPr>
          <a:lstStyle/>
          <a:p>
            <a:pPr marL="17780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	 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four-month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old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baby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eat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meat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Question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Can a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four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month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old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baby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eat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Answer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No, it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24" name="4 Resim" descr="bebe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95600"/>
            <a:ext cx="1757363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13.2 </a:t>
            </a:r>
            <a:r>
              <a:rPr lang="tr-TR" altLang="en-US" sz="5500" b="1" dirty="0" err="1" smtClean="0"/>
              <a:t>Let’s</a:t>
            </a:r>
            <a:r>
              <a:rPr lang="tr-TR" altLang="en-US" sz="5500" b="1" dirty="0" smtClean="0"/>
              <a:t> </a:t>
            </a:r>
            <a:r>
              <a:rPr lang="tr-TR" altLang="en-US" sz="5500" b="1" dirty="0" err="1" smtClean="0"/>
              <a:t>Practice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>
            <a:no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Jane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can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very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well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Question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Can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Jane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type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fast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and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well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Answer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Yes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3200" b="1" u="sng" dirty="0" err="1" smtClean="0">
                <a:latin typeface="Calibri" pitchFamily="34" charset="0"/>
                <a:cs typeface="Calibri" pitchFamily="34" charset="0"/>
              </a:rPr>
              <a:t>she</a:t>
            </a:r>
            <a:r>
              <a:rPr lang="tr-TR" sz="3200" b="1" u="sng" dirty="0" smtClean="0">
                <a:latin typeface="Calibri" pitchFamily="34" charset="0"/>
                <a:cs typeface="Calibri" pitchFamily="34" charset="0"/>
              </a:rPr>
              <a:t> can.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748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2743200"/>
            <a:ext cx="17970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305800" cy="11430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5400" b="1" dirty="0" smtClean="0">
                <a:solidFill>
                  <a:srgbClr val="FF0000"/>
                </a:solidFill>
              </a:rPr>
              <a:t>  </a:t>
            </a:r>
            <a:r>
              <a:rPr lang="tr-TR" sz="5400" b="1" dirty="0" err="1" smtClean="0"/>
              <a:t>Exercises</a:t>
            </a:r>
            <a:r>
              <a:rPr lang="tr-TR" sz="5400" b="1" dirty="0" smtClean="0"/>
              <a:t> </a:t>
            </a:r>
            <a:r>
              <a:rPr lang="tr-TR" sz="5400" b="1" dirty="0" err="1" smtClean="0"/>
              <a:t>for</a:t>
            </a:r>
            <a:r>
              <a:rPr lang="tr-TR" sz="5400" b="1" dirty="0" smtClean="0"/>
              <a:t> “</a:t>
            </a:r>
            <a:r>
              <a:rPr lang="tr-TR" sz="5400" b="1" i="1" dirty="0" smtClean="0"/>
              <a:t>can</a:t>
            </a:r>
            <a:r>
              <a:rPr lang="tr-TR" sz="5400" b="1" dirty="0" smtClean="0"/>
              <a:t>” </a:t>
            </a:r>
            <a:r>
              <a:rPr lang="tr-TR" sz="5400" b="1" dirty="0" err="1" smtClean="0"/>
              <a:t>and</a:t>
            </a:r>
            <a:r>
              <a:rPr lang="tr-TR" sz="5400" b="1" dirty="0" smtClean="0"/>
              <a:t> “</a:t>
            </a:r>
            <a:r>
              <a:rPr lang="tr-TR" sz="5400" b="1" i="1" dirty="0" err="1" smtClean="0"/>
              <a:t>can’t</a:t>
            </a:r>
            <a:r>
              <a:rPr lang="tr-TR" sz="5400" b="1" dirty="0" smtClean="0"/>
              <a:t>”</a:t>
            </a:r>
            <a:endParaRPr lang="tr-TR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2800" b="1" smtClean="0"/>
              <a:t>Complete the sentences with </a:t>
            </a:r>
            <a:r>
              <a:rPr lang="tr-TR" altLang="en-US" sz="2800" b="1" i="1" smtClean="0">
                <a:solidFill>
                  <a:srgbClr val="FF0000"/>
                </a:solidFill>
              </a:rPr>
              <a:t>can</a:t>
            </a:r>
            <a:r>
              <a:rPr lang="tr-TR" altLang="en-US" sz="2800" b="1" i="1" smtClean="0"/>
              <a:t> </a:t>
            </a:r>
            <a:r>
              <a:rPr lang="tr-TR" altLang="en-US" sz="2800" b="1" smtClean="0"/>
              <a:t>or</a:t>
            </a:r>
            <a:r>
              <a:rPr lang="tr-TR" altLang="en-US" sz="2800" b="1" i="1" smtClean="0"/>
              <a:t> </a:t>
            </a:r>
            <a:r>
              <a:rPr lang="tr-TR" altLang="en-US" sz="2800" b="1" i="1" smtClean="0">
                <a:solidFill>
                  <a:srgbClr val="FF0000"/>
                </a:solidFill>
              </a:rPr>
              <a:t>can’t </a:t>
            </a:r>
            <a:r>
              <a:rPr lang="tr-TR" altLang="en-US" sz="2800" b="1" smtClean="0"/>
              <a:t> one of 	the verbs. (</a:t>
            </a:r>
            <a:r>
              <a:rPr lang="tr-TR" altLang="en-US" sz="2800" b="1" i="1" smtClean="0"/>
              <a:t>come / see / hear / speak)</a:t>
            </a:r>
            <a:endParaRPr lang="tr-TR" altLang="en-US" sz="2800" b="1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1600200"/>
            <a:ext cx="8305800" cy="47244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dirty="0" smtClean="0"/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1) I’m </a:t>
            </a:r>
            <a:r>
              <a:rPr lang="tr-TR" sz="2800" b="1" dirty="0" err="1" smtClean="0">
                <a:latin typeface="+mj-lt"/>
              </a:rPr>
              <a:t>sorry</a:t>
            </a:r>
            <a:r>
              <a:rPr lang="tr-TR" sz="2800" b="1" dirty="0" smtClean="0">
                <a:latin typeface="+mj-lt"/>
              </a:rPr>
              <a:t>, but I 	___________  </a:t>
            </a:r>
            <a:r>
              <a:rPr lang="tr-TR" sz="2800" b="1" dirty="0" err="1" smtClean="0">
                <a:latin typeface="+mj-lt"/>
              </a:rPr>
              <a:t>to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your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party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next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Monday</a:t>
            </a:r>
            <a:r>
              <a:rPr lang="tr-TR" sz="2800" b="1" dirty="0" smtClean="0">
                <a:latin typeface="+mj-lt"/>
              </a:rPr>
              <a:t>.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2) </a:t>
            </a:r>
            <a:r>
              <a:rPr lang="tr-TR" sz="2800" b="1" dirty="0" err="1" smtClean="0">
                <a:latin typeface="+mj-lt"/>
              </a:rPr>
              <a:t>You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are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speaking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very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quietly</a:t>
            </a:r>
            <a:r>
              <a:rPr lang="tr-TR" sz="2800" b="1" dirty="0" smtClean="0">
                <a:latin typeface="+mj-lt"/>
              </a:rPr>
              <a:t>. I ____________ </a:t>
            </a:r>
            <a:r>
              <a:rPr lang="tr-TR" sz="2800" b="1" dirty="0" err="1" smtClean="0">
                <a:latin typeface="+mj-lt"/>
              </a:rPr>
              <a:t>you</a:t>
            </a:r>
            <a:r>
              <a:rPr lang="tr-TR" sz="2800" b="1" dirty="0" smtClean="0">
                <a:latin typeface="+mj-lt"/>
              </a:rPr>
              <a:t>.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3) I </a:t>
            </a:r>
            <a:r>
              <a:rPr lang="tr-TR" sz="2800" b="1" dirty="0" err="1" smtClean="0">
                <a:latin typeface="+mj-lt"/>
              </a:rPr>
              <a:t>like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this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room</a:t>
            </a:r>
            <a:r>
              <a:rPr lang="tr-TR" sz="2800" b="1" dirty="0" smtClean="0">
                <a:latin typeface="+mj-lt"/>
              </a:rPr>
              <a:t>. </a:t>
            </a:r>
            <a:r>
              <a:rPr lang="tr-TR" sz="2800" b="1" dirty="0" err="1" smtClean="0">
                <a:latin typeface="+mj-lt"/>
              </a:rPr>
              <a:t>You</a:t>
            </a:r>
            <a:r>
              <a:rPr lang="tr-TR" sz="2800" b="1" dirty="0" smtClean="0">
                <a:latin typeface="+mj-lt"/>
              </a:rPr>
              <a:t> __________ </a:t>
            </a:r>
            <a:r>
              <a:rPr lang="tr-TR" sz="2800" b="1" dirty="0" err="1" smtClean="0">
                <a:latin typeface="+mj-lt"/>
              </a:rPr>
              <a:t>the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mountains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from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the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window</a:t>
            </a:r>
            <a:r>
              <a:rPr lang="tr-TR" sz="2800" b="1" dirty="0" smtClean="0">
                <a:latin typeface="+mj-lt"/>
              </a:rPr>
              <a:t>. 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4) </a:t>
            </a:r>
            <a:r>
              <a:rPr lang="tr-TR" sz="2800" b="1" dirty="0" err="1" smtClean="0">
                <a:latin typeface="+mj-lt"/>
              </a:rPr>
              <a:t>She</a:t>
            </a:r>
            <a:r>
              <a:rPr lang="tr-TR" sz="2800" b="1" dirty="0" smtClean="0">
                <a:latin typeface="+mj-lt"/>
              </a:rPr>
              <a:t> is </a:t>
            </a:r>
            <a:r>
              <a:rPr lang="tr-TR" sz="2800" b="1" dirty="0" err="1" smtClean="0">
                <a:latin typeface="+mj-lt"/>
              </a:rPr>
              <a:t>very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clever</a:t>
            </a:r>
            <a:r>
              <a:rPr lang="tr-TR" sz="2800" b="1" dirty="0" smtClean="0">
                <a:latin typeface="+mj-lt"/>
              </a:rPr>
              <a:t>. </a:t>
            </a:r>
            <a:r>
              <a:rPr lang="tr-TR" sz="2800" b="1" dirty="0" err="1" smtClean="0">
                <a:latin typeface="+mj-lt"/>
              </a:rPr>
              <a:t>She</a:t>
            </a:r>
            <a:r>
              <a:rPr lang="tr-TR" sz="2800" b="1" dirty="0" smtClean="0">
                <a:latin typeface="+mj-lt"/>
              </a:rPr>
              <a:t> _________ </a:t>
            </a:r>
            <a:r>
              <a:rPr lang="tr-TR" sz="2800" b="1" dirty="0" err="1" smtClean="0">
                <a:latin typeface="+mj-lt"/>
              </a:rPr>
              <a:t>five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languages</a:t>
            </a:r>
            <a:r>
              <a:rPr lang="tr-TR" sz="2800" b="1" dirty="0" smtClean="0">
                <a:latin typeface="+mj-lt"/>
              </a:rPr>
              <a:t>.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 eaLnBrk="1" hangingPunct="1"/>
            <a:r>
              <a:rPr lang="tr-TR" altLang="en-US" b="1" dirty="0" smtClean="0"/>
              <a:t>UNIT 13 INTRODUCTION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latin typeface="+mj-lt"/>
              </a:rPr>
              <a:t>CONTENTS (KONULAR)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dirty="0" smtClean="0"/>
          </a:p>
          <a:p>
            <a:pPr marL="514350" indent="-5143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latin typeface="+mj-lt"/>
              </a:rPr>
              <a:t>1) </a:t>
            </a:r>
            <a:r>
              <a:rPr lang="tr-TR" b="1" dirty="0" err="1" smtClean="0">
                <a:latin typeface="+mj-lt"/>
              </a:rPr>
              <a:t>Using</a:t>
            </a:r>
            <a:r>
              <a:rPr lang="tr-TR" b="1" dirty="0" smtClean="0">
                <a:latin typeface="+mj-lt"/>
              </a:rPr>
              <a:t> can/</a:t>
            </a:r>
            <a:r>
              <a:rPr lang="tr-TR" b="1" dirty="0" err="1" smtClean="0">
                <a:latin typeface="+mj-lt"/>
              </a:rPr>
              <a:t>can’t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statements</a:t>
            </a:r>
            <a:endParaRPr lang="tr-TR" b="1" dirty="0" smtClean="0">
              <a:latin typeface="+mj-lt"/>
            </a:endParaRPr>
          </a:p>
          <a:p>
            <a:pPr marL="514350" indent="-5143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latin typeface="+mj-lt"/>
              </a:rPr>
              <a:t>2) </a:t>
            </a:r>
            <a:r>
              <a:rPr lang="tr-TR" b="1" dirty="0" err="1" smtClean="0">
                <a:latin typeface="+mj-lt"/>
              </a:rPr>
              <a:t>Questions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and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short</a:t>
            </a:r>
            <a:r>
              <a:rPr lang="tr-TR" b="1" dirty="0" smtClean="0">
                <a:latin typeface="+mj-lt"/>
              </a:rPr>
              <a:t> </a:t>
            </a:r>
            <a:r>
              <a:rPr lang="tr-TR" b="1" dirty="0" err="1" smtClean="0">
                <a:latin typeface="+mj-lt"/>
              </a:rPr>
              <a:t>answers</a:t>
            </a:r>
            <a:endParaRPr lang="tr-TR" b="1" dirty="0" smtClean="0">
              <a:latin typeface="+mj-lt"/>
            </a:endParaRPr>
          </a:p>
          <a:p>
            <a:pPr marL="514350" indent="-5143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latin typeface="+mj-lt"/>
              </a:rPr>
              <a:t>3) </a:t>
            </a:r>
            <a:r>
              <a:rPr lang="tr-TR" b="1" dirty="0" err="1" smtClean="0">
                <a:latin typeface="+mj-lt"/>
              </a:rPr>
              <a:t>Summary</a:t>
            </a:r>
            <a:r>
              <a:rPr lang="tr-TR" b="1" dirty="0" smtClean="0">
                <a:latin typeface="+mj-lt"/>
              </a:rPr>
              <a:t> ( Özet)</a:t>
            </a:r>
          </a:p>
          <a:p>
            <a:pPr marL="514350" indent="-514350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 smtClean="0">
                <a:latin typeface="+mj-lt"/>
              </a:rPr>
              <a:t>4) </a:t>
            </a:r>
            <a:r>
              <a:rPr lang="tr-TR" b="1" dirty="0" err="1" smtClean="0">
                <a:latin typeface="+mj-lt"/>
              </a:rPr>
              <a:t>References</a:t>
            </a:r>
            <a:r>
              <a:rPr lang="tr-TR" b="1" dirty="0" smtClean="0">
                <a:latin typeface="+mj-lt"/>
              </a:rPr>
              <a:t> ( Faydalanılan ve Önerilen Kaynaklar)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4000" b="1" dirty="0" smtClean="0"/>
              <a:t> </a:t>
            </a:r>
            <a:r>
              <a:rPr lang="tr-TR" sz="5400" b="1" dirty="0" smtClean="0"/>
              <a:t>ANSWERS</a:t>
            </a:r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>
          <a:xfrm>
            <a:off x="457200" y="1635125"/>
            <a:ext cx="8229600" cy="4389438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tr-TR" sz="3200" b="1" dirty="0" smtClean="0"/>
              <a:t>				</a:t>
            </a:r>
            <a:r>
              <a:rPr lang="tr-TR" sz="3200" b="1" dirty="0" smtClean="0">
                <a:latin typeface="+mj-lt"/>
              </a:rPr>
              <a:t> </a:t>
            </a:r>
          </a:p>
          <a:p>
            <a:pPr marL="578358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+mj-lt"/>
              </a:rPr>
              <a:t>1) </a:t>
            </a:r>
            <a:r>
              <a:rPr lang="tr-TR" sz="3200" b="1" dirty="0" err="1" smtClean="0">
                <a:latin typeface="+mj-lt"/>
              </a:rPr>
              <a:t>can’t</a:t>
            </a:r>
            <a:r>
              <a:rPr lang="tr-TR" sz="3200" b="1" dirty="0" smtClean="0">
                <a:latin typeface="+mj-lt"/>
              </a:rPr>
              <a:t> </a:t>
            </a:r>
            <a:r>
              <a:rPr lang="tr-TR" sz="3200" b="1" dirty="0" err="1" smtClean="0">
                <a:latin typeface="+mj-lt"/>
              </a:rPr>
              <a:t>come</a:t>
            </a:r>
            <a:endParaRPr lang="tr-TR" sz="3200" b="1" dirty="0" smtClean="0">
              <a:latin typeface="+mj-lt"/>
            </a:endParaRPr>
          </a:p>
          <a:p>
            <a:pPr marL="578358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+mj-lt"/>
              </a:rPr>
              <a:t>2) </a:t>
            </a:r>
            <a:r>
              <a:rPr lang="tr-TR" sz="3200" b="1" dirty="0" err="1" smtClean="0">
                <a:latin typeface="+mj-lt"/>
              </a:rPr>
              <a:t>can’t</a:t>
            </a:r>
            <a:r>
              <a:rPr lang="tr-TR" sz="3200" b="1" dirty="0" smtClean="0">
                <a:latin typeface="+mj-lt"/>
              </a:rPr>
              <a:t> </a:t>
            </a:r>
            <a:r>
              <a:rPr lang="tr-TR" sz="3200" b="1" dirty="0" err="1" smtClean="0">
                <a:latin typeface="+mj-lt"/>
              </a:rPr>
              <a:t>hear</a:t>
            </a:r>
            <a:endParaRPr lang="tr-TR" sz="3200" b="1" dirty="0" smtClean="0">
              <a:latin typeface="+mj-lt"/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+mj-lt"/>
              </a:rPr>
              <a:t> 3) can </a:t>
            </a:r>
            <a:r>
              <a:rPr lang="tr-TR" sz="3200" b="1" dirty="0" err="1" smtClean="0">
                <a:latin typeface="+mj-lt"/>
              </a:rPr>
              <a:t>see</a:t>
            </a:r>
            <a:endParaRPr lang="tr-TR" sz="3200" b="1" dirty="0" smtClean="0">
              <a:latin typeface="+mj-lt"/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+mj-lt"/>
              </a:rPr>
              <a:t> 4) can </a:t>
            </a:r>
            <a:r>
              <a:rPr lang="tr-TR" sz="3200" b="1" dirty="0" err="1" smtClean="0">
                <a:latin typeface="+mj-lt"/>
              </a:rPr>
              <a:t>speak</a:t>
            </a:r>
            <a:endParaRPr lang="tr-TR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5 Başlık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>
                <a:solidFill>
                  <a:schemeClr val="tx1"/>
                </a:solidFill>
              </a:rPr>
              <a:t> </a:t>
            </a:r>
            <a:r>
              <a:rPr lang="tr-TR" altLang="en-US" sz="3200" b="1" smtClean="0"/>
              <a:t>Fill in the blanks with can or can’t</a:t>
            </a:r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>
          <a:xfrm>
            <a:off x="457200" y="2087563"/>
            <a:ext cx="8229600" cy="4389437"/>
          </a:xfrm>
        </p:spPr>
        <p:txBody>
          <a:bodyPr>
            <a:normAutofit fontScale="85000" lnSpcReduction="20000"/>
          </a:bodyPr>
          <a:lstStyle/>
          <a:p>
            <a:pPr marL="6921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1)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Animals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_______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think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, but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humans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________.</a:t>
            </a:r>
          </a:p>
          <a:p>
            <a:pPr marL="6921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2)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Fish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_______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swim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, but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they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________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fly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3)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Birds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_______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fly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and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they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________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sing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too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4) A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six-month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old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baby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________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walk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, but it_____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crawl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5) Bob is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only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ten,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so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he _______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ride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motorbike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, but he ______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ride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bike</a:t>
            </a: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tr-TR" sz="5000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5400" b="1" dirty="0" smtClean="0"/>
              <a:t>ANSWERS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92150" indent="-5143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, can</a:t>
            </a:r>
          </a:p>
          <a:p>
            <a:pPr marL="692150" indent="-5143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can,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can’t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can, </a:t>
            </a: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can’t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, can</a:t>
            </a:r>
          </a:p>
          <a:p>
            <a:pPr marL="692150" indent="-5143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, can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pPr algn="ctr" eaLnBrk="1" hangingPunct="1"/>
            <a:r>
              <a:rPr lang="tr-TR" altLang="en-US" sz="2800" b="1" smtClean="0"/>
              <a:t>Choose the actions and write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err="1" smtClean="0">
                <a:latin typeface="+mj-lt"/>
              </a:rPr>
              <a:t>Actions</a:t>
            </a:r>
            <a:r>
              <a:rPr lang="tr-TR" sz="2800" b="1" dirty="0" smtClean="0">
                <a:latin typeface="+mj-lt"/>
              </a:rPr>
              <a:t>: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tr-TR" sz="2800" b="1" dirty="0" err="1" smtClean="0">
                <a:solidFill>
                  <a:srgbClr val="00B0F0"/>
                </a:solidFill>
                <a:latin typeface="+mj-lt"/>
              </a:rPr>
              <a:t>write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, </a:t>
            </a:r>
            <a:r>
              <a:rPr lang="tr-TR" sz="2800" b="1" dirty="0" err="1" smtClean="0">
                <a:solidFill>
                  <a:srgbClr val="00B0F0"/>
                </a:solidFill>
                <a:latin typeface="+mj-lt"/>
              </a:rPr>
              <a:t>draw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, </a:t>
            </a:r>
            <a:r>
              <a:rPr lang="tr-TR" sz="2800" b="1" dirty="0" err="1" smtClean="0">
                <a:solidFill>
                  <a:srgbClr val="00B0F0"/>
                </a:solidFill>
                <a:latin typeface="+mj-lt"/>
              </a:rPr>
              <a:t>swim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, </a:t>
            </a:r>
            <a:r>
              <a:rPr lang="tr-TR" sz="2800" b="1" dirty="0" err="1" smtClean="0">
                <a:solidFill>
                  <a:srgbClr val="00B0F0"/>
                </a:solidFill>
                <a:latin typeface="+mj-lt"/>
              </a:rPr>
              <a:t>ride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, </a:t>
            </a:r>
            <a:r>
              <a:rPr lang="tr-TR" sz="2800" b="1" dirty="0" err="1" smtClean="0">
                <a:solidFill>
                  <a:srgbClr val="00B0F0"/>
                </a:solidFill>
                <a:latin typeface="+mj-lt"/>
              </a:rPr>
              <a:t>kick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, </a:t>
            </a:r>
            <a:r>
              <a:rPr lang="tr-TR" sz="2800" b="1" dirty="0" err="1" smtClean="0">
                <a:solidFill>
                  <a:srgbClr val="00B0F0"/>
                </a:solidFill>
                <a:latin typeface="+mj-lt"/>
              </a:rPr>
              <a:t>climb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, </a:t>
            </a:r>
            <a:r>
              <a:rPr lang="tr-TR" sz="2800" b="1" dirty="0" err="1" smtClean="0">
                <a:solidFill>
                  <a:srgbClr val="00B0F0"/>
                </a:solidFill>
                <a:latin typeface="+mj-lt"/>
              </a:rPr>
              <a:t>run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, </a:t>
            </a:r>
            <a:r>
              <a:rPr lang="tr-TR" sz="2800" b="1" dirty="0" err="1" smtClean="0">
                <a:solidFill>
                  <a:srgbClr val="00B0F0"/>
                </a:solidFill>
                <a:latin typeface="+mj-lt"/>
              </a:rPr>
              <a:t>read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		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b="1" dirty="0" smtClean="0">
              <a:solidFill>
                <a:srgbClr val="00B0F0"/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b="1" dirty="0" smtClean="0">
              <a:solidFill>
                <a:srgbClr val="00B0F0"/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b="1" dirty="0" smtClean="0">
              <a:solidFill>
                <a:srgbClr val="00B0F0"/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b="1" dirty="0" smtClean="0">
              <a:solidFill>
                <a:srgbClr val="00B0F0"/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1)</a:t>
            </a:r>
            <a:r>
              <a:rPr lang="tr-TR" sz="2800" b="1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tr-TR" sz="2800" b="1" dirty="0" smtClean="0">
                <a:latin typeface="+mj-lt"/>
              </a:rPr>
              <a:t>________	2)_________     3)_________  4)________</a:t>
            </a:r>
          </a:p>
        </p:txBody>
      </p:sp>
      <p:pic>
        <p:nvPicPr>
          <p:cNvPr id="37892" name="3 Resim" descr="6B2_swi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4 Resim" descr="3C4_r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7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5 Resim" descr="FEZ_clim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10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6 Resim" descr="274_writ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33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4 Başlık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en-US" sz="2800" b="1" smtClean="0"/>
              <a:t>Choose the actions and write</a:t>
            </a:r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b="1" dirty="0" smtClean="0">
                <a:latin typeface="+mj-lt"/>
              </a:rPr>
              <a:t> 5)__________ 6) __________  7)  _________ 8)________</a:t>
            </a:r>
            <a:endParaRPr lang="tr-TR" b="1" dirty="0">
              <a:latin typeface="+mj-lt"/>
            </a:endParaRPr>
          </a:p>
        </p:txBody>
      </p:sp>
      <p:pic>
        <p:nvPicPr>
          <p:cNvPr id="38916" name="3 Resim" descr="71Z_ki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2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4 Resim" descr="3EA_r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52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5 Resim" descr="4BF_dra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7 Resim" descr="27C_ru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429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344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5400" b="1" dirty="0" smtClean="0"/>
              <a:t>ANSWERS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89438"/>
          </a:xfrm>
        </p:spPr>
        <p:txBody>
          <a:bodyPr>
            <a:noAutofit/>
          </a:bodyPr>
          <a:lstStyle/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swim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ride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climb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write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kick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read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draw</a:t>
            </a: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6921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rabicParenR"/>
              <a:defRPr/>
            </a:pPr>
            <a:r>
              <a:rPr lang="tr-TR" sz="3200" b="1" dirty="0" err="1" smtClean="0">
                <a:latin typeface="Calibri" pitchFamily="34" charset="0"/>
                <a:cs typeface="Calibri" pitchFamily="34" charset="0"/>
              </a:rPr>
              <a:t>run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/>
              <a:t>Look at the example and write the sentences</a:t>
            </a:r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8768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dirty="0" smtClean="0"/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+mj-lt"/>
              </a:rPr>
              <a:t> </a:t>
            </a:r>
            <a:r>
              <a:rPr lang="tr-TR" sz="4600" b="1" dirty="0" smtClean="0">
                <a:latin typeface="+mj-lt"/>
              </a:rPr>
              <a:t>1)</a:t>
            </a:r>
            <a:r>
              <a:rPr lang="tr-TR" dirty="0" smtClean="0"/>
              <a:t>				</a:t>
            </a:r>
            <a:r>
              <a:rPr lang="tr-TR" sz="5100" b="1" dirty="0" smtClean="0">
                <a:solidFill>
                  <a:schemeClr val="accent3"/>
                </a:solidFill>
                <a:latin typeface="+mj-lt"/>
              </a:rPr>
              <a:t>YES:</a:t>
            </a:r>
            <a:r>
              <a:rPr lang="tr-TR" sz="5100" b="1" u="sng" dirty="0" smtClean="0">
                <a:latin typeface="+mj-lt"/>
              </a:rPr>
              <a:t>He can </a:t>
            </a:r>
            <a:r>
              <a:rPr lang="tr-TR" sz="5100" b="1" u="sng" dirty="0" err="1" smtClean="0">
                <a:latin typeface="+mj-lt"/>
              </a:rPr>
              <a:t>ride</a:t>
            </a:r>
            <a:r>
              <a:rPr lang="tr-TR" sz="5100" b="1" u="sng" dirty="0" smtClean="0">
                <a:latin typeface="+mj-lt"/>
              </a:rPr>
              <a:t> a </a:t>
            </a:r>
            <a:r>
              <a:rPr lang="tr-TR" sz="5100" b="1" u="sng" dirty="0" err="1" smtClean="0">
                <a:latin typeface="+mj-lt"/>
              </a:rPr>
              <a:t>bike</a:t>
            </a:r>
            <a:r>
              <a:rPr lang="tr-TR" sz="5100" b="1" u="sng" dirty="0" smtClean="0">
                <a:latin typeface="+mj-lt"/>
              </a:rPr>
              <a:t>.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4600" b="1" u="sng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3200" b="1" u="sng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3200" b="1" u="sng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3200" b="1" u="sng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4600" b="1" dirty="0" smtClean="0">
                <a:latin typeface="+mj-lt"/>
              </a:rPr>
              <a:t>2)</a:t>
            </a:r>
            <a:r>
              <a:rPr lang="tr-TR" sz="4600" b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>			</a:t>
            </a:r>
            <a:r>
              <a:rPr lang="tr-TR" sz="4600" b="1" dirty="0" smtClean="0">
                <a:solidFill>
                  <a:srgbClr val="FF0000"/>
                </a:solidFill>
                <a:latin typeface="+mj-lt"/>
              </a:rPr>
              <a:t>NO:</a:t>
            </a:r>
            <a:r>
              <a:rPr lang="tr-TR" sz="4600" b="1" u="sng" dirty="0" smtClean="0">
                <a:latin typeface="+mj-lt"/>
              </a:rPr>
              <a:t>_________________.</a:t>
            </a:r>
            <a:endParaRPr lang="tr-TR" sz="4600" b="1" dirty="0" smtClean="0">
              <a:solidFill>
                <a:srgbClr val="FF0000"/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4600" b="1" u="sng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3200" b="1" u="sng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3200" b="1" u="sng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+mj-lt"/>
              </a:rPr>
              <a:t>				</a:t>
            </a:r>
            <a:r>
              <a:rPr lang="tr-TR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dirty="0" smtClean="0"/>
              <a:t>				</a:t>
            </a:r>
            <a:endParaRPr lang="tr-TR" dirty="0"/>
          </a:p>
        </p:txBody>
      </p:sp>
      <p:pic>
        <p:nvPicPr>
          <p:cNvPr id="40964" name="3 Resim" descr="3C4_r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4 Resim" descr="FD9_jugg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/>
              <a:t>Look at the example and write the sentences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>
            <a:no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3)				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NO: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________________.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4)				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YES: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________________.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				</a:t>
            </a:r>
            <a:r>
              <a:rPr lang="tr-TR" sz="5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    </a:t>
            </a:r>
          </a:p>
        </p:txBody>
      </p:sp>
      <p:pic>
        <p:nvPicPr>
          <p:cNvPr id="41988" name="3 Resim" descr="6B2_swi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4 Resim" descr="4BF_dra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/>
              <a:t>Look at the example and write the sentences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438"/>
          </a:xfrm>
        </p:spPr>
        <p:txBody>
          <a:bodyPr>
            <a:noAutofit/>
          </a:bodyPr>
          <a:lstStyle/>
          <a:p>
            <a:pPr marL="177800" indent="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5)				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YES: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________________.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6)				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NO: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_________________.				</a:t>
            </a:r>
          </a:p>
        </p:txBody>
      </p:sp>
      <p:pic>
        <p:nvPicPr>
          <p:cNvPr id="43012" name="3 Resim" descr="71Z_ki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4 Resim" descr="ZC4_fl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/>
              <a:t>Look at the example and write the sentences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389438"/>
          </a:xfrm>
        </p:spPr>
        <p:txBody>
          <a:bodyPr>
            <a:noAutofit/>
          </a:bodyPr>
          <a:lstStyle/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7)				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NO: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_________________.</a:t>
            </a: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2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8)				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YES:</a:t>
            </a:r>
            <a:r>
              <a:rPr lang="tr-TR" sz="3200" b="1" dirty="0" smtClean="0">
                <a:latin typeface="Calibri" pitchFamily="34" charset="0"/>
                <a:cs typeface="Calibri" pitchFamily="34" charset="0"/>
              </a:rPr>
              <a:t>_________________.</a:t>
            </a:r>
          </a:p>
        </p:txBody>
      </p:sp>
      <p:pic>
        <p:nvPicPr>
          <p:cNvPr id="44036" name="3 Resim" descr="3EA_re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4 Resim" descr="27C_ru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344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5500" b="1" dirty="0" smtClean="0">
                <a:solidFill>
                  <a:srgbClr val="FF0000"/>
                </a:solidFill>
              </a:rPr>
              <a:t/>
            </a:r>
            <a:br>
              <a:rPr lang="tr-TR" sz="5500" b="1" dirty="0" smtClean="0">
                <a:solidFill>
                  <a:srgbClr val="FF0000"/>
                </a:solidFill>
              </a:rPr>
            </a:br>
            <a:r>
              <a:rPr lang="tr-TR" sz="5500" b="1" dirty="0" smtClean="0">
                <a:solidFill>
                  <a:srgbClr val="FF0000"/>
                </a:solidFill>
              </a:rPr>
              <a:t/>
            </a:r>
            <a:br>
              <a:rPr lang="tr-TR" sz="5500" b="1" dirty="0" smtClean="0">
                <a:solidFill>
                  <a:srgbClr val="FF0000"/>
                </a:solidFill>
              </a:rPr>
            </a:br>
            <a:r>
              <a:rPr lang="tr-TR" sz="6000" b="1" dirty="0" smtClean="0">
                <a:solidFill>
                  <a:srgbClr val="FF0000"/>
                </a:solidFill>
              </a:rPr>
              <a:t> </a:t>
            </a:r>
            <a:r>
              <a:rPr lang="tr-TR" sz="6000" b="1" dirty="0" smtClean="0"/>
              <a:t>13.1 Using Can/</a:t>
            </a:r>
            <a:r>
              <a:rPr lang="tr-TR" sz="6000" b="1" dirty="0" err="1" smtClean="0"/>
              <a:t>Can’t</a:t>
            </a:r>
            <a:r>
              <a:rPr lang="tr-TR" sz="6000" b="1" dirty="0" smtClean="0"/>
              <a:t>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52600"/>
            <a:ext cx="8507413" cy="462915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marL="544513" lvl="1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500" b="1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  <a:p>
            <a:pPr marL="544513" lvl="1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			</a:t>
            </a:r>
          </a:p>
          <a:p>
            <a:pPr marL="544513" lvl="1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		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ability</a:t>
            </a:r>
            <a:endParaRPr lang="tr-TR" sz="3500" b="1" dirty="0" smtClean="0">
              <a:latin typeface="Calibri" pitchFamily="34" charset="0"/>
              <a:cs typeface="Calibri" pitchFamily="34" charset="0"/>
            </a:endParaRPr>
          </a:p>
          <a:p>
            <a:pPr marL="544513" lvl="1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6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can</a:t>
            </a:r>
            <a:r>
              <a:rPr lang="tr-TR" sz="35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		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possibility</a:t>
            </a:r>
            <a:endParaRPr lang="tr-TR" sz="3500" b="1" dirty="0" smtClean="0">
              <a:latin typeface="Calibri" pitchFamily="34" charset="0"/>
              <a:cs typeface="Calibri" pitchFamily="34" charset="0"/>
            </a:endParaRPr>
          </a:p>
          <a:p>
            <a:pPr marL="544513" lvl="1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500" b="1" dirty="0" smtClean="0">
                <a:latin typeface="Calibri" pitchFamily="34" charset="0"/>
                <a:cs typeface="Calibri" pitchFamily="34" charset="0"/>
              </a:rPr>
              <a:t>				</a:t>
            </a:r>
            <a:r>
              <a:rPr lang="tr-TR" sz="3500" b="1" dirty="0" err="1" smtClean="0">
                <a:latin typeface="Calibri" pitchFamily="34" charset="0"/>
                <a:cs typeface="Calibri" pitchFamily="34" charset="0"/>
              </a:rPr>
              <a:t>permission</a:t>
            </a:r>
            <a:endParaRPr lang="tr-TR" sz="3500" b="1" dirty="0" smtClean="0">
              <a:latin typeface="Calibri" pitchFamily="34" charset="0"/>
              <a:cs typeface="Calibri" pitchFamily="34" charset="0"/>
            </a:endParaRPr>
          </a:p>
          <a:p>
            <a:pPr marL="544513" lvl="1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5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544513" lvl="1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5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544513" lvl="1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500" b="1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3500" b="1" dirty="0" smtClean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 flipV="1">
            <a:off x="2743200" y="3505200"/>
            <a:ext cx="12192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>
            <a:off x="2743200" y="43434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>
            <a:off x="2743200" y="43434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344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5400" b="1" dirty="0" smtClean="0"/>
              <a:t>ANSWERS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389438"/>
          </a:xfrm>
        </p:spPr>
        <p:txBody>
          <a:bodyPr>
            <a:noAutofit/>
          </a:bodyPr>
          <a:lstStyle/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2) He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juggle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3) He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swim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4) He can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draw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picture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5) He can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kick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ball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6) He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fly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7) He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can’t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read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8) He can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run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780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Calibri" pitchFamily="34" charset="0"/>
              <a:cs typeface="Calibri" pitchFamily="34" charset="0"/>
            </a:endParaRPr>
          </a:p>
          <a:p>
            <a:pPr marL="177800" indent="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/>
              <a:t>Choose the correct answer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1)</a:t>
            </a:r>
            <a:r>
              <a:rPr lang="en-US" sz="2800" b="1" dirty="0" smtClean="0">
                <a:latin typeface="+mj-lt"/>
              </a:rPr>
              <a:t>Can you drive?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a) </a:t>
            </a:r>
            <a:r>
              <a:rPr lang="en-US" sz="2800" b="1" dirty="0" smtClean="0">
                <a:latin typeface="+mj-lt"/>
              </a:rPr>
              <a:t>Yes, I do.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b) </a:t>
            </a:r>
            <a:r>
              <a:rPr lang="en-US" sz="2800" b="1" dirty="0" smtClean="0">
                <a:latin typeface="+mj-lt"/>
              </a:rPr>
              <a:t>Yes, I can.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2) </a:t>
            </a:r>
            <a:r>
              <a:rPr lang="en-US" sz="2800" b="1" dirty="0" smtClean="0">
                <a:latin typeface="+mj-lt"/>
              </a:rPr>
              <a:t>Can I go now?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a) </a:t>
            </a:r>
            <a:r>
              <a:rPr lang="en-US" sz="2800" b="1" dirty="0" smtClean="0">
                <a:latin typeface="+mj-lt"/>
              </a:rPr>
              <a:t>Yes, you can.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b) </a:t>
            </a:r>
            <a:r>
              <a:rPr lang="en-US" sz="2800" b="1" dirty="0" smtClean="0">
                <a:latin typeface="+mj-lt"/>
              </a:rPr>
              <a:t>Yes, you are.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3) </a:t>
            </a:r>
            <a:r>
              <a:rPr lang="en-US" sz="2800" b="1" dirty="0" smtClean="0">
                <a:latin typeface="+mj-lt"/>
              </a:rPr>
              <a:t>Can this computer do my homework?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a) </a:t>
            </a:r>
            <a:r>
              <a:rPr lang="en-US" sz="2800" b="1" dirty="0" smtClean="0">
                <a:latin typeface="+mj-lt"/>
              </a:rPr>
              <a:t>No, you can't.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b) </a:t>
            </a:r>
            <a:r>
              <a:rPr lang="en-US" sz="2800" b="1" dirty="0" smtClean="0">
                <a:latin typeface="+mj-lt"/>
              </a:rPr>
              <a:t>No, it can't.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/>
              <a:t>Choose the correct answer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4) </a:t>
            </a:r>
            <a:r>
              <a:rPr lang="en-US" sz="2800" b="1" dirty="0" smtClean="0">
                <a:latin typeface="+mj-lt"/>
              </a:rPr>
              <a:t>Can you help me?</a:t>
            </a:r>
            <a:r>
              <a:rPr lang="tr-TR" sz="2800" b="1" dirty="0" smtClean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/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a) </a:t>
            </a:r>
            <a:r>
              <a:rPr lang="en-US" sz="2800" b="1" dirty="0" smtClean="0">
                <a:latin typeface="+mj-lt"/>
              </a:rPr>
              <a:t>Yes, you are.</a:t>
            </a:r>
            <a:r>
              <a:rPr lang="tr-TR" sz="2800" b="1" dirty="0" smtClean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/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b) </a:t>
            </a:r>
            <a:r>
              <a:rPr lang="en-US" sz="2800" b="1" dirty="0" smtClean="0">
                <a:latin typeface="+mj-lt"/>
              </a:rPr>
              <a:t>Yes, I can.</a:t>
            </a:r>
            <a:r>
              <a:rPr lang="tr-TR" sz="2800" b="1" dirty="0" smtClean="0">
                <a:latin typeface="+mj-lt"/>
              </a:rPr>
              <a:t> </a:t>
            </a:r>
            <a:endParaRPr lang="en-US" sz="28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5) </a:t>
            </a:r>
            <a:r>
              <a:rPr lang="en-US" sz="2800" b="1" dirty="0" smtClean="0">
                <a:latin typeface="+mj-lt"/>
              </a:rPr>
              <a:t>Can I help you? 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a) </a:t>
            </a:r>
            <a:r>
              <a:rPr lang="en-US" sz="2800" b="1" dirty="0" smtClean="0">
                <a:latin typeface="+mj-lt"/>
              </a:rPr>
              <a:t>Yes, please. 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b) </a:t>
            </a:r>
            <a:r>
              <a:rPr lang="en-US" sz="2800" b="1" dirty="0" smtClean="0">
                <a:latin typeface="+mj-lt"/>
              </a:rPr>
              <a:t>Yes, I can.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6) </a:t>
            </a:r>
            <a:r>
              <a:rPr lang="en-US" sz="2800" b="1" dirty="0" smtClean="0">
                <a:latin typeface="+mj-lt"/>
              </a:rPr>
              <a:t>Can I go to the toilette?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a) </a:t>
            </a:r>
            <a:r>
              <a:rPr lang="en-US" sz="2800" b="1" dirty="0" smtClean="0">
                <a:latin typeface="+mj-lt"/>
              </a:rPr>
              <a:t>No, you can't.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b) </a:t>
            </a:r>
            <a:r>
              <a:rPr lang="en-US" sz="2800" b="1" dirty="0" smtClean="0">
                <a:latin typeface="+mj-lt"/>
              </a:rPr>
              <a:t>Yes, I can.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/>
              <a:t>Choose the correct answer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7) </a:t>
            </a:r>
            <a:r>
              <a:rPr lang="en-US" sz="2800" b="1" dirty="0" smtClean="0">
                <a:latin typeface="+mj-lt"/>
              </a:rPr>
              <a:t>Can Sheila stay at home?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a) </a:t>
            </a:r>
            <a:r>
              <a:rPr lang="en-US" sz="2800" b="1" dirty="0" smtClean="0">
                <a:latin typeface="+mj-lt"/>
              </a:rPr>
              <a:t>Yes, she does.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b) </a:t>
            </a:r>
            <a:r>
              <a:rPr lang="en-US" sz="2800" b="1" dirty="0" smtClean="0">
                <a:latin typeface="+mj-lt"/>
              </a:rPr>
              <a:t>Yes, she can.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8) </a:t>
            </a:r>
            <a:r>
              <a:rPr lang="en-US" sz="2800" b="1" dirty="0" smtClean="0">
                <a:latin typeface="+mj-lt"/>
              </a:rPr>
              <a:t>Can I go to the cinema?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a) </a:t>
            </a:r>
            <a:r>
              <a:rPr lang="en-US" sz="2800" b="1" dirty="0" smtClean="0">
                <a:latin typeface="+mj-lt"/>
              </a:rPr>
              <a:t>No, you can't.</a:t>
            </a:r>
            <a:br>
              <a:rPr lang="en-US" sz="2800" b="1" dirty="0" smtClean="0">
                <a:latin typeface="+mj-lt"/>
              </a:rPr>
            </a:br>
            <a:r>
              <a:rPr lang="tr-TR" sz="2800" b="1" dirty="0" smtClean="0">
                <a:latin typeface="+mj-lt"/>
              </a:rPr>
              <a:t>b) </a:t>
            </a:r>
            <a:r>
              <a:rPr lang="en-US" sz="2800" b="1" dirty="0" smtClean="0">
                <a:latin typeface="+mj-lt"/>
              </a:rPr>
              <a:t>No, you don't.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en-US" b="1" smtClean="0"/>
              <a:t>ANSWERS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1) b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2) a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3) b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4) a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5) b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6) a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7) b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8) a</a:t>
            </a:r>
            <a:endParaRPr lang="tr-TR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>
                <a:solidFill>
                  <a:schemeClr val="tx1"/>
                </a:solidFill>
              </a:rPr>
              <a:t> </a:t>
            </a:r>
            <a:r>
              <a:rPr lang="tr-TR" altLang="en-US" sz="3200" b="1" smtClean="0"/>
              <a:t>Fill in the blanks with can or can’t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1)</a:t>
            </a:r>
            <a:r>
              <a:rPr lang="en-US" sz="2800" b="1" dirty="0" smtClean="0">
                <a:latin typeface="+mj-lt"/>
              </a:rPr>
              <a:t> Where</a:t>
            </a:r>
            <a:r>
              <a:rPr lang="tr-TR" sz="2800" b="1" dirty="0" smtClean="0">
                <a:latin typeface="+mj-lt"/>
              </a:rPr>
              <a:t>________</a:t>
            </a:r>
            <a:r>
              <a:rPr lang="en-US" sz="2800" b="1" dirty="0" smtClean="0">
                <a:latin typeface="+mj-lt"/>
              </a:rPr>
              <a:t> I see a good rock concert?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latin typeface="+mj-lt"/>
              </a:rPr>
              <a:t>2</a:t>
            </a:r>
            <a:r>
              <a:rPr lang="tr-TR" sz="2800" b="1" dirty="0" smtClean="0">
                <a:latin typeface="+mj-lt"/>
              </a:rPr>
              <a:t>)</a:t>
            </a:r>
            <a:r>
              <a:rPr lang="en-US" sz="2800" b="1" dirty="0" smtClean="0">
                <a:latin typeface="+mj-lt"/>
              </a:rPr>
              <a:t> Can Lisa speak French?</a:t>
            </a:r>
            <a:br>
              <a:rPr lang="en-US" sz="2800" b="1" dirty="0" smtClean="0">
                <a:latin typeface="+mj-lt"/>
              </a:rPr>
            </a:br>
            <a:r>
              <a:rPr lang="en-US" sz="2800" b="1" dirty="0" smtClean="0">
                <a:latin typeface="+mj-lt"/>
              </a:rPr>
              <a:t>No, she </a:t>
            </a:r>
            <a:r>
              <a:rPr lang="tr-TR" sz="2800" b="1" dirty="0" smtClean="0">
                <a:latin typeface="+mj-lt"/>
              </a:rPr>
              <a:t>________.</a:t>
            </a:r>
            <a:r>
              <a:rPr lang="en-US" sz="2800" b="1" dirty="0" smtClean="0">
                <a:latin typeface="+mj-lt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latin typeface="+mj-lt"/>
              </a:rPr>
              <a:t>3</a:t>
            </a:r>
            <a:r>
              <a:rPr lang="tr-TR" sz="2800" b="1" dirty="0" smtClean="0">
                <a:latin typeface="+mj-lt"/>
              </a:rPr>
              <a:t>)</a:t>
            </a:r>
            <a:r>
              <a:rPr lang="en-US" sz="2800" b="1" dirty="0" smtClean="0">
                <a:latin typeface="+mj-lt"/>
              </a:rPr>
              <a:t> What</a:t>
            </a:r>
            <a:r>
              <a:rPr lang="tr-TR" sz="2800" b="1" dirty="0" smtClean="0">
                <a:latin typeface="+mj-lt"/>
              </a:rPr>
              <a:t> ________</a:t>
            </a:r>
            <a:r>
              <a:rPr lang="en-US" sz="2800" b="1" dirty="0" smtClean="0">
                <a:latin typeface="+mj-lt"/>
              </a:rPr>
              <a:t> you do?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latin typeface="+mj-lt"/>
              </a:rPr>
              <a:t>4</a:t>
            </a:r>
            <a:r>
              <a:rPr lang="tr-TR" sz="2800" b="1" dirty="0" smtClean="0">
                <a:latin typeface="+mj-lt"/>
              </a:rPr>
              <a:t>)</a:t>
            </a:r>
            <a:r>
              <a:rPr lang="en-US" sz="2800" b="1" dirty="0" smtClean="0">
                <a:latin typeface="+mj-lt"/>
              </a:rPr>
              <a:t> Can Lucy drive?</a:t>
            </a:r>
            <a:br>
              <a:rPr lang="en-US" sz="2800" b="1" dirty="0" smtClean="0">
                <a:latin typeface="+mj-lt"/>
              </a:rPr>
            </a:br>
            <a:r>
              <a:rPr lang="en-US" sz="2800" b="1" dirty="0" smtClean="0">
                <a:latin typeface="+mj-lt"/>
              </a:rPr>
              <a:t>Yes, she</a:t>
            </a:r>
            <a:r>
              <a:rPr lang="tr-TR" sz="2800" b="1" dirty="0" smtClean="0">
                <a:latin typeface="+mj-lt"/>
              </a:rPr>
              <a:t> ________.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5)</a:t>
            </a:r>
            <a:r>
              <a:rPr lang="en-US" sz="2800" b="1" dirty="0" smtClean="0">
                <a:latin typeface="+mj-lt"/>
              </a:rPr>
              <a:t> Where </a:t>
            </a:r>
            <a:r>
              <a:rPr lang="tr-TR" sz="2800" b="1" dirty="0" smtClean="0">
                <a:latin typeface="+mj-lt"/>
              </a:rPr>
              <a:t>________ </a:t>
            </a:r>
            <a:r>
              <a:rPr lang="en-US" sz="2800" b="1" dirty="0" smtClean="0">
                <a:latin typeface="+mj-lt"/>
              </a:rPr>
              <a:t>I buy a new camera?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en-US" sz="3200" b="1" smtClean="0"/>
              <a:t>Fill in the blanks with can or can’t</a:t>
            </a:r>
            <a:endParaRPr lang="tr-TR" altLang="en-US" sz="320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6) ________ </a:t>
            </a:r>
            <a:r>
              <a:rPr lang="en-US" sz="2800" b="1" dirty="0" smtClean="0">
                <a:latin typeface="+mj-lt"/>
              </a:rPr>
              <a:t>you read in Portuguese? </a:t>
            </a:r>
            <a:br>
              <a:rPr lang="en-US" sz="2800" b="1" dirty="0" smtClean="0">
                <a:latin typeface="+mj-lt"/>
              </a:rPr>
            </a:br>
            <a:r>
              <a:rPr lang="en-US" sz="2800" b="1" dirty="0" smtClean="0">
                <a:latin typeface="+mj-lt"/>
              </a:rPr>
              <a:t>Yes, I can.</a:t>
            </a:r>
            <a:endParaRPr lang="tr-TR" sz="28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2800" b="1" dirty="0" smtClean="0">
                <a:latin typeface="+mj-lt"/>
              </a:rPr>
              <a:t>7)</a:t>
            </a:r>
            <a:r>
              <a:rPr lang="en-US" sz="2800" b="1" dirty="0" smtClean="0">
                <a:latin typeface="+mj-lt"/>
              </a:rPr>
              <a:t> Can I invite my friends?</a:t>
            </a:r>
            <a:br>
              <a:rPr lang="en-US" sz="2800" b="1" dirty="0" smtClean="0">
                <a:latin typeface="+mj-lt"/>
              </a:rPr>
            </a:br>
            <a:r>
              <a:rPr lang="en-US" sz="2800" b="1" dirty="0" smtClean="0">
                <a:latin typeface="+mj-lt"/>
              </a:rPr>
              <a:t>Yes, they</a:t>
            </a:r>
            <a:r>
              <a:rPr lang="tr-TR" sz="2800" b="1" dirty="0" smtClean="0">
                <a:latin typeface="+mj-lt"/>
              </a:rPr>
              <a:t> ________</a:t>
            </a:r>
            <a:r>
              <a:rPr lang="en-US" sz="2800" b="1" dirty="0" smtClean="0">
                <a:latin typeface="+mj-lt"/>
              </a:rPr>
              <a:t> come.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latin typeface="+mj-lt"/>
              </a:rPr>
              <a:t>8</a:t>
            </a:r>
            <a:r>
              <a:rPr lang="tr-TR" sz="2800" b="1" dirty="0" smtClean="0">
                <a:latin typeface="+mj-lt"/>
              </a:rPr>
              <a:t>)________</a:t>
            </a:r>
            <a:r>
              <a:rPr lang="en-US" sz="2800" b="1" dirty="0" smtClean="0">
                <a:latin typeface="+mj-lt"/>
              </a:rPr>
              <a:t> </a:t>
            </a:r>
            <a:r>
              <a:rPr lang="tr-TR" sz="2800" b="1" dirty="0" smtClean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you help me, please?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latin typeface="+mj-lt"/>
              </a:rPr>
              <a:t>9</a:t>
            </a:r>
            <a:r>
              <a:rPr lang="tr-TR" sz="2800" b="1" dirty="0" smtClean="0">
                <a:latin typeface="+mj-lt"/>
              </a:rPr>
              <a:t>)</a:t>
            </a:r>
            <a:r>
              <a:rPr lang="en-US" sz="2800" b="1" dirty="0" smtClean="0">
                <a:latin typeface="+mj-lt"/>
              </a:rPr>
              <a:t> </a:t>
            </a:r>
            <a:r>
              <a:rPr lang="tr-TR" sz="2800" b="1" dirty="0" smtClean="0">
                <a:latin typeface="+mj-lt"/>
              </a:rPr>
              <a:t>________ </a:t>
            </a:r>
            <a:r>
              <a:rPr lang="en-US" sz="2800" b="1" dirty="0" smtClean="0">
                <a:latin typeface="+mj-lt"/>
              </a:rPr>
              <a:t>you play the piano?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latin typeface="+mj-lt"/>
              </a:rPr>
              <a:t>10</a:t>
            </a:r>
            <a:r>
              <a:rPr lang="tr-TR" sz="2800" b="1" dirty="0" smtClean="0">
                <a:latin typeface="+mj-lt"/>
              </a:rPr>
              <a:t>)</a:t>
            </a:r>
            <a:r>
              <a:rPr lang="en-US" sz="2800" b="1" dirty="0" smtClean="0">
                <a:latin typeface="+mj-lt"/>
              </a:rPr>
              <a:t> I </a:t>
            </a:r>
            <a:r>
              <a:rPr lang="tr-TR" sz="2800" b="1" dirty="0" smtClean="0">
                <a:latin typeface="+mj-lt"/>
              </a:rPr>
              <a:t>_______ </a:t>
            </a:r>
            <a:r>
              <a:rPr lang="en-US" sz="2800" b="1" dirty="0" smtClean="0">
                <a:latin typeface="+mj-lt"/>
              </a:rPr>
              <a:t>find my keys. Where are they? </a:t>
            </a:r>
            <a:endParaRPr lang="en-US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en-US" sz="5400" b="1" smtClean="0"/>
              <a:t>ANSWERS</a:t>
            </a:r>
            <a:endParaRPr lang="tr-TR" altLang="en-US" b="1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68563"/>
            <a:ext cx="8229600" cy="43894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200" b="1" dirty="0" smtClean="0">
                <a:latin typeface="+mj-lt"/>
              </a:rPr>
              <a:t>	1) can			6) can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200" b="1" dirty="0" smtClean="0">
                <a:latin typeface="+mj-lt"/>
              </a:rPr>
              <a:t>	2) </a:t>
            </a:r>
            <a:r>
              <a:rPr lang="tr-TR" sz="3200" b="1" dirty="0" err="1" smtClean="0">
                <a:latin typeface="+mj-lt"/>
              </a:rPr>
              <a:t>can’t</a:t>
            </a:r>
            <a:r>
              <a:rPr lang="tr-TR" sz="3200" b="1" dirty="0" smtClean="0">
                <a:latin typeface="+mj-lt"/>
              </a:rPr>
              <a:t>			7) can	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200" b="1" dirty="0" smtClean="0">
                <a:latin typeface="+mj-lt"/>
              </a:rPr>
              <a:t>	3) can			8) can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200" b="1" dirty="0" smtClean="0">
                <a:latin typeface="+mj-lt"/>
              </a:rPr>
              <a:t>	4) can			9) can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sz="3200" b="1" dirty="0" smtClean="0">
                <a:latin typeface="+mj-lt"/>
              </a:rPr>
              <a:t>	5) can			10) </a:t>
            </a:r>
            <a:r>
              <a:rPr lang="tr-TR" sz="3200" b="1" dirty="0" err="1" smtClean="0">
                <a:latin typeface="+mj-lt"/>
              </a:rPr>
              <a:t>can’t</a:t>
            </a:r>
            <a:endParaRPr lang="tr-TR" sz="32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en-US" sz="5400" b="1" dirty="0" smtClean="0"/>
              <a:t>13.3 </a:t>
            </a:r>
            <a:r>
              <a:rPr lang="tr-TR" altLang="en-US" sz="5400" b="1" dirty="0" err="1" smtClean="0"/>
              <a:t>Summary</a:t>
            </a:r>
            <a:r>
              <a:rPr lang="tr-TR" altLang="en-US" sz="5400" b="1" dirty="0" smtClean="0"/>
              <a:t> (Özet)</a:t>
            </a:r>
          </a:p>
        </p:txBody>
      </p:sp>
      <p:sp>
        <p:nvSpPr>
          <p:cNvPr id="62467" name="2 İçerik Yer Tutucusu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89438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tr-TR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dirty="0" smtClean="0">
                <a:latin typeface="+mj-lt"/>
              </a:rPr>
              <a:t>Bu ünitede </a:t>
            </a:r>
            <a:r>
              <a:rPr lang="tr-TR" i="1" dirty="0" smtClean="0">
                <a:latin typeface="+mj-lt"/>
              </a:rPr>
              <a:t>‘can’ </a:t>
            </a:r>
            <a:r>
              <a:rPr lang="tr-TR" dirty="0" smtClean="0">
                <a:latin typeface="+mj-lt"/>
              </a:rPr>
              <a:t>in tanımı ile olumlu, olumsuz ve soru cümlelerinde kullanımı üzerinde duruldu.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i="1" dirty="0" smtClean="0">
                <a:latin typeface="+mj-lt"/>
              </a:rPr>
              <a:t>‘Can / </a:t>
            </a:r>
            <a:r>
              <a:rPr lang="tr-TR" i="1" dirty="0" err="1" smtClean="0">
                <a:latin typeface="+mj-lt"/>
              </a:rPr>
              <a:t>Can’t</a:t>
            </a:r>
            <a:r>
              <a:rPr lang="tr-TR" i="1" dirty="0" smtClean="0">
                <a:latin typeface="+mj-lt"/>
              </a:rPr>
              <a:t>’ </a:t>
            </a:r>
            <a:r>
              <a:rPr lang="tr-TR" dirty="0" smtClean="0">
                <a:latin typeface="+mj-lt"/>
              </a:rPr>
              <a:t>konu başlığı altında ‘</a:t>
            </a:r>
            <a:r>
              <a:rPr lang="tr-TR" i="1" dirty="0" smtClean="0">
                <a:latin typeface="+mj-lt"/>
              </a:rPr>
              <a:t>can’</a:t>
            </a:r>
            <a:r>
              <a:rPr lang="tr-TR" dirty="0" smtClean="0">
                <a:latin typeface="+mj-lt"/>
              </a:rPr>
              <a:t> in cümle içindeki yeri ; özne ve yüklem arasındaki konumu; olumlu, olumsuz ve soru cümlelerinde kullanımı ve cümlelere kattığı anlam üzerinde duruldu.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r-TR" dirty="0" smtClean="0">
                <a:latin typeface="+mj-lt"/>
              </a:rPr>
              <a:t>Bunun </a:t>
            </a:r>
            <a:r>
              <a:rPr lang="tr-TR" dirty="0" err="1" smtClean="0">
                <a:latin typeface="+mj-lt"/>
              </a:rPr>
              <a:t>yanısıra</a:t>
            </a:r>
            <a:r>
              <a:rPr lang="tr-TR" dirty="0" smtClean="0">
                <a:latin typeface="+mj-lt"/>
              </a:rPr>
              <a:t>, </a:t>
            </a:r>
            <a:r>
              <a:rPr lang="tr-TR" i="1" dirty="0" smtClean="0">
                <a:latin typeface="+mj-lt"/>
              </a:rPr>
              <a:t>‘can’ </a:t>
            </a:r>
            <a:r>
              <a:rPr lang="tr-TR" dirty="0" smtClean="0">
                <a:latin typeface="+mj-lt"/>
              </a:rPr>
              <a:t>i olumlu ve olumsuz cümle içerisinde kullanabilmeyi, </a:t>
            </a:r>
            <a:r>
              <a:rPr lang="tr-TR" i="1" dirty="0" smtClean="0">
                <a:latin typeface="+mj-lt"/>
              </a:rPr>
              <a:t>‘can’ </a:t>
            </a:r>
            <a:r>
              <a:rPr lang="tr-TR" dirty="0" smtClean="0">
                <a:latin typeface="+mj-lt"/>
              </a:rPr>
              <a:t>ile soru sorma ve kısa yanıt verme alıştırmaları yapıldı.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62050"/>
          </a:xfrm>
        </p:spPr>
        <p:txBody>
          <a:bodyPr/>
          <a:lstStyle/>
          <a:p>
            <a:pPr algn="ctr" eaLnBrk="1" hangingPunct="1"/>
            <a:r>
              <a:rPr lang="tr-TR" altLang="en-US" sz="4400" b="1" smtClean="0"/>
              <a:t>13.4 FAYDALANILAN VE ÖNERİLEN KAYNAKLAR</a:t>
            </a:r>
            <a:endParaRPr lang="tr-TR" altLang="en-US" sz="4400" smtClean="0"/>
          </a:p>
        </p:txBody>
      </p:sp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  <a:p>
            <a:pPr eaLnBrk="1" hangingPunct="1">
              <a:lnSpc>
                <a:spcPct val="150000"/>
              </a:lnSpc>
            </a:pPr>
            <a:r>
              <a:rPr lang="tr-TR" altLang="en-US" smtClean="0"/>
              <a:t>Challenger Plus 1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en-US" smtClean="0">
                <a:hlinkClick r:id="rId2"/>
              </a:rPr>
              <a:t>http://www.saberingles.com</a:t>
            </a:r>
            <a:endParaRPr lang="tr-TR" altLang="en-US" smtClean="0"/>
          </a:p>
          <a:p>
            <a:pPr eaLnBrk="1" hangingPunct="1">
              <a:lnSpc>
                <a:spcPct val="150000"/>
              </a:lnSpc>
            </a:pPr>
            <a:r>
              <a:rPr lang="tr-TR" altLang="en-US" smtClean="0">
                <a:hlinkClick r:id="rId3"/>
              </a:rPr>
              <a:t>http://www.ingilizcecin.com</a:t>
            </a:r>
            <a:endParaRPr lang="tr-TR" altLang="en-US" smtClean="0"/>
          </a:p>
          <a:p>
            <a:pPr eaLnBrk="1" hangingPunct="1">
              <a:lnSpc>
                <a:spcPct val="150000"/>
              </a:lnSpc>
            </a:pPr>
            <a:r>
              <a:rPr lang="tr-TR" altLang="en-US" smtClean="0">
                <a:hlinkClick r:id="rId4"/>
              </a:rPr>
              <a:t>http://www.englishexercises.org</a:t>
            </a:r>
            <a:endParaRPr lang="tr-TR" altLang="en-US" smtClean="0"/>
          </a:p>
          <a:p>
            <a:pPr eaLnBrk="1" hangingPunct="1">
              <a:lnSpc>
                <a:spcPct val="150000"/>
              </a:lnSpc>
            </a:pPr>
            <a:r>
              <a:rPr lang="tr-TR" altLang="en-US" smtClean="0">
                <a:hlinkClick r:id="rId5"/>
              </a:rPr>
              <a:t>http://www.language-worksheets.com</a:t>
            </a:r>
            <a:endParaRPr lang="tr-TR" altLang="en-US" smtClean="0"/>
          </a:p>
          <a:p>
            <a:pPr eaLnBrk="1" hangingPunct="1">
              <a:lnSpc>
                <a:spcPct val="150000"/>
              </a:lnSpc>
            </a:pPr>
            <a:endParaRPr lang="tr-TR" altLang="en-US" smtClean="0"/>
          </a:p>
          <a:p>
            <a:pPr eaLnBrk="1" hangingPunct="1"/>
            <a:endParaRPr lang="tr-TR" altLang="en-US" smtClean="0"/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 Using Can/</a:t>
            </a:r>
            <a:r>
              <a:rPr lang="tr-TR" altLang="en-US" sz="5500" b="1" dirty="0" err="1" smtClean="0"/>
              <a:t>Can’t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8600" y="1524000"/>
            <a:ext cx="8736013" cy="4857750"/>
          </a:xfrm>
        </p:spPr>
        <p:txBody>
          <a:bodyPr>
            <a:normAutofit/>
          </a:bodyPr>
          <a:lstStyle/>
          <a:p>
            <a:pPr marL="6921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lphaLcParenBoth"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Mark has a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talent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music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	He 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tr-TR" sz="2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play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piano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very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well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(b) I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have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enough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money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	I 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buy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new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car.</a:t>
            </a:r>
          </a:p>
          <a:p>
            <a:pPr marL="6921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AutoNum type="alphaLcParenBoth" startAt="3"/>
              <a:defRPr/>
            </a:pP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children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are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allowed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play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garden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They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play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800" b="1" dirty="0" err="1" smtClean="0">
                <a:latin typeface="Calibri" pitchFamily="34" charset="0"/>
                <a:cs typeface="Calibri" pitchFamily="34" charset="0"/>
              </a:rPr>
              <a:t>garden</a:t>
            </a:r>
            <a:r>
              <a:rPr lang="tr-TR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92150" indent="-51435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62000" y="1709678"/>
            <a:ext cx="7765203" cy="286232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spc="50" dirty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Can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Does</a:t>
            </a: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not </a:t>
            </a: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change</a:t>
            </a: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whether</a:t>
            </a: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</a:t>
            </a: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use</a:t>
            </a: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it </a:t>
            </a: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with</a:t>
            </a: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a </a:t>
            </a: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singular</a:t>
            </a: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or</a:t>
            </a: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plural</a:t>
            </a:r>
            <a:r>
              <a:rPr lang="tr-TR" sz="40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tr-TR" sz="4000" b="1" spc="50" dirty="0" err="1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subjects</a:t>
            </a:r>
            <a:endParaRPr lang="tr-TR" sz="4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36625"/>
          </a:xfrm>
        </p:spPr>
        <p:txBody>
          <a:bodyPr/>
          <a:lstStyle/>
          <a:p>
            <a:pPr algn="ctr" eaLnBrk="1" hangingPunct="1"/>
            <a:r>
              <a:rPr lang="tr-TR" altLang="en-US" sz="5500" b="1" dirty="0" smtClean="0"/>
              <a:t>13.1 Using Can/</a:t>
            </a:r>
            <a:r>
              <a:rPr lang="tr-TR" altLang="en-US" sz="5500" b="1" dirty="0" err="1" smtClean="0"/>
              <a:t>Can’t</a:t>
            </a:r>
            <a:endParaRPr lang="tr-TR" altLang="en-US" sz="60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74930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</a:t>
            </a:r>
          </a:p>
          <a:p>
            <a:pPr marL="74930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You</a:t>
            </a:r>
            <a:endParaRPr lang="tr-TR" sz="32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74930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We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74930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They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tr-TR" sz="3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		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ride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 a  </a:t>
            </a: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bicycle</a:t>
            </a: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74930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He </a:t>
            </a:r>
          </a:p>
          <a:p>
            <a:pPr marL="74930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She</a:t>
            </a:r>
            <a:endParaRPr lang="tr-TR" sz="32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74930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tr-TR" sz="3200" b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It</a:t>
            </a:r>
            <a:endParaRPr lang="tr-TR" sz="3200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53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smtClean="0">
                <a:solidFill>
                  <a:schemeClr val="tx1"/>
                </a:solidFill>
              </a:rPr>
              <a:t>(d) CORRECT: Alice can swim.</a:t>
            </a:r>
            <a:br>
              <a:rPr lang="tr-TR" sz="2800" b="1" smtClean="0">
                <a:solidFill>
                  <a:schemeClr val="tx1"/>
                </a:solidFill>
              </a:rPr>
            </a:br>
            <a:endParaRPr lang="tr-TR" sz="2800" b="1" smtClean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7924800" cy="4389438"/>
          </a:xfrm>
        </p:spPr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>Can</a:t>
            </a:r>
            <a:r>
              <a:rPr lang="tr-TR" sz="3200" b="1" dirty="0" smtClean="0">
                <a:solidFill>
                  <a:srgbClr val="C00000"/>
                </a:solidFill>
                <a:latin typeface="+mj-lt"/>
              </a:rPr>
              <a:t>		</a:t>
            </a:r>
            <a:r>
              <a:rPr lang="tr-TR" sz="2800" dirty="0" err="1" smtClean="0">
                <a:latin typeface="+mj-lt"/>
              </a:rPr>
              <a:t>simple</a:t>
            </a:r>
            <a:r>
              <a:rPr lang="tr-TR" sz="2800" dirty="0" smtClean="0">
                <a:latin typeface="+mj-lt"/>
              </a:rPr>
              <a:t> form of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				</a:t>
            </a:r>
            <a:r>
              <a:rPr lang="tr-TR" sz="2800" dirty="0" err="1" smtClean="0">
                <a:latin typeface="+mj-lt"/>
              </a:rPr>
              <a:t>main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verb</a:t>
            </a:r>
            <a:endParaRPr lang="tr-TR" sz="2800" dirty="0" smtClean="0">
              <a:latin typeface="+mj-lt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(e) INCORRECT: Alice can </a:t>
            </a:r>
            <a:r>
              <a:rPr lang="tr-TR" sz="2800" b="1" dirty="0" err="1" smtClean="0">
                <a:latin typeface="+mj-lt"/>
              </a:rPr>
              <a:t>to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swim</a:t>
            </a:r>
            <a:r>
              <a:rPr lang="tr-TR" sz="2800" b="1" dirty="0" smtClean="0">
                <a:latin typeface="+mj-lt"/>
              </a:rPr>
              <a:t>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				</a:t>
            </a:r>
            <a:r>
              <a:rPr lang="tr-TR" sz="2800" dirty="0" err="1" smtClean="0">
                <a:latin typeface="+mj-lt"/>
              </a:rPr>
              <a:t>infinitive</a:t>
            </a:r>
            <a:r>
              <a:rPr lang="tr-TR" sz="2800" dirty="0" smtClean="0">
                <a:latin typeface="+mj-lt"/>
              </a:rPr>
              <a:t>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>Can</a:t>
            </a:r>
            <a:r>
              <a:rPr lang="tr-TR" sz="3200" b="1" dirty="0" smtClean="0">
                <a:solidFill>
                  <a:srgbClr val="C00000"/>
                </a:solidFill>
                <a:latin typeface="+mj-lt"/>
              </a:rPr>
              <a:t>		</a:t>
            </a:r>
            <a:r>
              <a:rPr lang="tr-TR" sz="2800" dirty="0" err="1" smtClean="0">
                <a:latin typeface="+mj-lt"/>
              </a:rPr>
              <a:t>with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to</a:t>
            </a:r>
            <a:endParaRPr lang="tr-TR" sz="2800" dirty="0" smtClean="0">
              <a:latin typeface="+mj-lt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(f) INCORRECT: Alice can </a:t>
            </a:r>
            <a:r>
              <a:rPr lang="tr-TR" sz="2800" b="1" dirty="0" err="1" smtClean="0">
                <a:latin typeface="+mj-lt"/>
              </a:rPr>
              <a:t>swims</a:t>
            </a:r>
            <a:r>
              <a:rPr lang="tr-TR" sz="2800" b="1" dirty="0" smtClean="0">
                <a:latin typeface="+mj-lt"/>
              </a:rPr>
              <a:t>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2800" b="1" dirty="0" smtClean="0">
              <a:latin typeface="+mj-lt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tr-TR" sz="3200" b="1" dirty="0" smtClean="0">
                <a:solidFill>
                  <a:srgbClr val="FF0000"/>
                </a:solidFill>
                <a:latin typeface="+mj-lt"/>
              </a:rPr>
              <a:t>Can</a:t>
            </a:r>
            <a:r>
              <a:rPr lang="tr-TR" sz="2800" b="1" dirty="0" smtClean="0">
                <a:latin typeface="+mj-lt"/>
              </a:rPr>
              <a:t>		</a:t>
            </a:r>
            <a:r>
              <a:rPr lang="tr-TR" sz="2800" dirty="0" err="1" smtClean="0">
                <a:latin typeface="+mj-lt"/>
              </a:rPr>
              <a:t>main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verb</a:t>
            </a:r>
            <a:r>
              <a:rPr lang="tr-TR" sz="2800" dirty="0" smtClean="0">
                <a:latin typeface="+mj-lt"/>
              </a:rPr>
              <a:t> + final ‘s’</a:t>
            </a:r>
            <a:endParaRPr lang="tr-TR" sz="3200" b="1" dirty="0" smtClean="0">
              <a:solidFill>
                <a:srgbClr val="C00000"/>
              </a:solidFill>
              <a:latin typeface="+mj-lt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tr-TR" sz="2800" b="1" dirty="0" smtClean="0">
              <a:latin typeface="+mj-lt"/>
            </a:endParaRPr>
          </a:p>
        </p:txBody>
      </p:sp>
      <p:sp>
        <p:nvSpPr>
          <p:cNvPr id="13" name="12 Çarpma"/>
          <p:cNvSpPr/>
          <p:nvPr/>
        </p:nvSpPr>
        <p:spPr>
          <a:xfrm>
            <a:off x="2895600" y="3276600"/>
            <a:ext cx="1066800" cy="914400"/>
          </a:xfrm>
          <a:prstGeom prst="mathMultiply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14" name="13 Çarpma"/>
          <p:cNvSpPr/>
          <p:nvPr/>
        </p:nvSpPr>
        <p:spPr>
          <a:xfrm>
            <a:off x="4648200" y="5181600"/>
            <a:ext cx="914400" cy="914400"/>
          </a:xfrm>
          <a:prstGeom prst="mathMultiply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53400" cy="1295400"/>
          </a:xfrm>
        </p:spPr>
        <p:txBody>
          <a:bodyPr/>
          <a:lstStyle/>
          <a:p>
            <a:pPr eaLnBrk="1" hangingPunct="1"/>
            <a:r>
              <a:rPr lang="tr-TR" altLang="en-US" sz="5400" b="1" dirty="0" smtClean="0">
                <a:solidFill>
                  <a:srgbClr val="FF0000"/>
                </a:solidFill>
              </a:rPr>
              <a:t>	 </a:t>
            </a:r>
            <a:r>
              <a:rPr lang="tr-TR" altLang="en-US" sz="5400" b="1" dirty="0" smtClean="0"/>
              <a:t>13.1 Using Can/</a:t>
            </a:r>
            <a:r>
              <a:rPr lang="tr-TR" altLang="en-US" sz="5400" b="1" dirty="0" err="1" smtClean="0"/>
              <a:t>Can’t</a:t>
            </a:r>
            <a:endParaRPr lang="tr-TR" altLang="en-US" sz="5400" b="1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		John </a:t>
            </a: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can not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play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tennis</a:t>
            </a:r>
            <a:r>
              <a:rPr lang="tr-TR" sz="2800" b="1" dirty="0" smtClean="0">
                <a:latin typeface="+mj-lt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		John </a:t>
            </a:r>
            <a:r>
              <a:rPr lang="tr-TR" sz="2800" b="1" dirty="0" err="1" smtClean="0">
                <a:solidFill>
                  <a:srgbClr val="FF0000"/>
                </a:solidFill>
                <a:latin typeface="+mj-lt"/>
              </a:rPr>
              <a:t>cannot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play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tennis</a:t>
            </a:r>
            <a:r>
              <a:rPr lang="tr-TR" sz="2800" b="1" dirty="0" smtClean="0">
                <a:latin typeface="+mj-lt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latin typeface="+mj-lt"/>
              </a:rPr>
              <a:t>		John </a:t>
            </a:r>
            <a:r>
              <a:rPr lang="tr-TR" sz="2800" b="1" dirty="0" err="1" smtClean="0">
                <a:solidFill>
                  <a:srgbClr val="FF0000"/>
                </a:solidFill>
                <a:latin typeface="+mj-lt"/>
              </a:rPr>
              <a:t>can’t</a:t>
            </a: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play</a:t>
            </a:r>
            <a:r>
              <a:rPr lang="tr-TR" sz="2800" b="1" dirty="0" smtClean="0"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tennis</a:t>
            </a:r>
            <a:r>
              <a:rPr lang="tr-TR" sz="2800" b="1" dirty="0" smtClean="0">
                <a:latin typeface="+mj-lt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solidFill>
                  <a:srgbClr val="00B0F0"/>
                </a:solidFill>
                <a:latin typeface="+mj-lt"/>
              </a:rPr>
              <a:t>NEGATIVE: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Can</a:t>
            </a:r>
            <a:r>
              <a:rPr lang="tr-TR" sz="2800" b="1" dirty="0" smtClean="0">
                <a:latin typeface="+mj-lt"/>
              </a:rPr>
              <a:t> +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not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b="1" dirty="0" smtClean="0">
                <a:latin typeface="+mj-lt"/>
              </a:rPr>
              <a:t>=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can not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b="1" dirty="0" err="1" smtClean="0">
                <a:latin typeface="+mj-lt"/>
              </a:rPr>
              <a:t>or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 </a:t>
            </a:r>
            <a:r>
              <a:rPr lang="tr-TR" sz="2800" b="1" dirty="0" err="1" smtClean="0">
                <a:solidFill>
                  <a:srgbClr val="FF0000"/>
                </a:solidFill>
                <a:latin typeface="+mj-lt"/>
              </a:rPr>
              <a:t>cannot</a:t>
            </a:r>
            <a:endParaRPr lang="tr-TR" sz="2800" b="1" dirty="0" smtClean="0">
              <a:solidFill>
                <a:srgbClr val="C00000"/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3200" b="1" dirty="0" smtClean="0">
                <a:solidFill>
                  <a:srgbClr val="00B0F0"/>
                </a:solidFill>
                <a:latin typeface="+mj-lt"/>
              </a:rPr>
              <a:t>CONTRACTION: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Can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b="1" dirty="0" smtClean="0">
                <a:latin typeface="+mj-lt"/>
              </a:rPr>
              <a:t>+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not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b="1" dirty="0" smtClean="0">
                <a:latin typeface="+mj-lt"/>
              </a:rPr>
              <a:t>=</a:t>
            </a:r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latin typeface="+mj-lt"/>
              </a:rPr>
              <a:t>can’t</a:t>
            </a:r>
            <a:endParaRPr lang="tr-TR" sz="2800" b="1" dirty="0" smtClean="0">
              <a:solidFill>
                <a:srgbClr val="C00000"/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b="1" dirty="0" smtClean="0">
              <a:solidFill>
                <a:srgbClr val="C00000"/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b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tr-TR" sz="2800" b="1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4005</TotalTime>
  <Words>734</Words>
  <Application>Microsoft Office PowerPoint</Application>
  <PresentationFormat>Ekran Gösterisi (4:3)</PresentationFormat>
  <Paragraphs>336</Paragraphs>
  <Slides>49</Slides>
  <Notes>7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4" baseType="lpstr">
      <vt:lpstr>Arial</vt:lpstr>
      <vt:lpstr>Calibri</vt:lpstr>
      <vt:lpstr>Constantia</vt:lpstr>
      <vt:lpstr>Wingdings 2</vt:lpstr>
      <vt:lpstr>Akış</vt:lpstr>
      <vt:lpstr>İNGİLİZCE  Öğr. Gör.   Banu CENGİZ bcengiz@dicle.edu.tr Dicle Üniversitesi Yabancı Diller Yüksekokulu</vt:lpstr>
      <vt:lpstr>WEEK 13</vt:lpstr>
      <vt:lpstr>UNIT 13 INTRODUCTION</vt:lpstr>
      <vt:lpstr>   13.1 Using Can/Can’t </vt:lpstr>
      <vt:lpstr>13.1 Using Can/Can’t</vt:lpstr>
      <vt:lpstr>PowerPoint Sunusu</vt:lpstr>
      <vt:lpstr>13.1 Using Can/Can’t</vt:lpstr>
      <vt:lpstr>(d) CORRECT: Alice can swim. </vt:lpstr>
      <vt:lpstr>  13.1 Using Can/Can’t</vt:lpstr>
      <vt:lpstr> 13.1 Using Can/Can’t</vt:lpstr>
      <vt:lpstr>13.1 Let’s Practice</vt:lpstr>
      <vt:lpstr>13.1 Let’s Practice</vt:lpstr>
      <vt:lpstr>13.1 Let’s Practice</vt:lpstr>
      <vt:lpstr>13.1 Let’s Practice</vt:lpstr>
      <vt:lpstr>13.1 Let’s Practice</vt:lpstr>
      <vt:lpstr>13.1 Let’s Practice</vt:lpstr>
      <vt:lpstr>13.1.1. Let’s Practice</vt:lpstr>
      <vt:lpstr>13.1 Let’s Practice</vt:lpstr>
      <vt:lpstr>13.1 Pronunciation of Can/Can’t</vt:lpstr>
      <vt:lpstr>13.2 Using Can: Questions</vt:lpstr>
      <vt:lpstr>13.2 Using Can : Question</vt:lpstr>
      <vt:lpstr>13.2 Let’s Practice</vt:lpstr>
      <vt:lpstr>13.2 Using Question Words</vt:lpstr>
      <vt:lpstr>  13.2 Using Question Words</vt:lpstr>
      <vt:lpstr>13.2 Let’s Practice</vt:lpstr>
      <vt:lpstr>13.2 Let’s Practice</vt:lpstr>
      <vt:lpstr>13.2 Let’s Practice</vt:lpstr>
      <vt:lpstr>  Exercises for “can” and “can’t”</vt:lpstr>
      <vt:lpstr>Complete the sentences with can or can’t  one of  the verbs. (come / see / hear / speak)</vt:lpstr>
      <vt:lpstr> ANSWERS</vt:lpstr>
      <vt:lpstr> Fill in the blanks with can or can’t</vt:lpstr>
      <vt:lpstr>ANSWERS</vt:lpstr>
      <vt:lpstr>Choose the actions and write</vt:lpstr>
      <vt:lpstr>Choose the actions and write</vt:lpstr>
      <vt:lpstr>ANSWERS</vt:lpstr>
      <vt:lpstr>Look at the example and write the sentences</vt:lpstr>
      <vt:lpstr>Look at the example and write the sentences</vt:lpstr>
      <vt:lpstr>Look at the example and write the sentences</vt:lpstr>
      <vt:lpstr>Look at the example and write the sentences</vt:lpstr>
      <vt:lpstr>ANSWERS</vt:lpstr>
      <vt:lpstr>Choose the correct answer</vt:lpstr>
      <vt:lpstr>Choose the correct answer</vt:lpstr>
      <vt:lpstr>Choose the correct answer</vt:lpstr>
      <vt:lpstr>ANSWERS</vt:lpstr>
      <vt:lpstr> Fill in the blanks with can or can’t</vt:lpstr>
      <vt:lpstr>Fill in the blanks with can or can’t</vt:lpstr>
      <vt:lpstr>ANSWERS</vt:lpstr>
      <vt:lpstr>13.3 Summary (Özet)</vt:lpstr>
      <vt:lpstr>13.4 FAYDALANILAN VE ÖNERİLEN 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packard bell</dc:creator>
  <cp:lastModifiedBy>ŞEYHMUS</cp:lastModifiedBy>
  <cp:revision>385</cp:revision>
  <cp:lastPrinted>1601-01-01T00:00:00Z</cp:lastPrinted>
  <dcterms:created xsi:type="dcterms:W3CDTF">2009-03-28T21:00:56Z</dcterms:created>
  <dcterms:modified xsi:type="dcterms:W3CDTF">2018-09-11T06:07:56Z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